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3BE1-A50E-419B-9776-C2CEFCEDDAC9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7AA07-D1FF-4D38-A928-A6FD832C7A9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096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Od akého slova je odvodený pojem trhový mechanizmus?</a:t>
            </a:r>
          </a:p>
          <a:p>
            <a:pPr marL="228600" indent="-228600">
              <a:buAutoNum type="alphaLcParenR"/>
            </a:pPr>
            <a:r>
              <a:rPr lang="sk-SK" dirty="0"/>
              <a:t>Trh</a:t>
            </a:r>
          </a:p>
          <a:p>
            <a:pPr marL="228600" indent="-228600">
              <a:buAutoNum type="alphaLcParenR"/>
            </a:pPr>
            <a:r>
              <a:rPr lang="sk-SK" dirty="0"/>
              <a:t>Tržba</a:t>
            </a:r>
          </a:p>
          <a:p>
            <a:pPr marL="228600" indent="-228600">
              <a:buAutoNum type="alphaLcParenR"/>
            </a:pPr>
            <a:r>
              <a:rPr lang="sk-SK" dirty="0"/>
              <a:t>Cena</a:t>
            </a:r>
          </a:p>
          <a:p>
            <a:pPr marL="228600" indent="-228600">
              <a:buAutoNum type="alphaLcParenR"/>
            </a:pPr>
            <a:r>
              <a:rPr lang="sk-SK" dirty="0"/>
              <a:t>Predaj </a:t>
            </a:r>
          </a:p>
          <a:p>
            <a:pPr marL="228600" indent="-228600">
              <a:buAutoNum type="alphaLcParenR"/>
            </a:pPr>
            <a:endParaRPr lang="sk-SK" dirty="0"/>
          </a:p>
          <a:p>
            <a:pPr marL="228600" indent="-228600">
              <a:buNone/>
            </a:pPr>
            <a:r>
              <a:rPr lang="sk-SK" dirty="0"/>
              <a:t>Výsledkom vzájomného pôsobenia dopytu a ponuky je:</a:t>
            </a:r>
          </a:p>
          <a:p>
            <a:pPr marL="228600" indent="-228600">
              <a:buAutoNum type="alphaLcParenR"/>
            </a:pPr>
            <a:r>
              <a:rPr lang="sk-SK" dirty="0"/>
              <a:t>Cena</a:t>
            </a:r>
          </a:p>
          <a:p>
            <a:pPr marL="228600" indent="-228600">
              <a:buAutoNum type="alphaLcParenR"/>
            </a:pPr>
            <a:r>
              <a:rPr lang="sk-SK" dirty="0"/>
              <a:t>Zľava</a:t>
            </a:r>
          </a:p>
          <a:p>
            <a:pPr marL="228600" indent="-228600">
              <a:buAutoNum type="alphaLcParenR"/>
            </a:pPr>
            <a:r>
              <a:rPr lang="sk-SK" dirty="0"/>
              <a:t>Akcia</a:t>
            </a:r>
          </a:p>
          <a:p>
            <a:pPr marL="228600" indent="-228600">
              <a:buAutoNum type="alphaLcParenR"/>
            </a:pPr>
            <a:r>
              <a:rPr lang="sk-SK" dirty="0"/>
              <a:t>Kúpa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30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Množstvo tovarov a služieb,</a:t>
            </a:r>
            <a:r>
              <a:rPr lang="sk-SK" baseline="0" dirty="0"/>
              <a:t> ktoré spotrebitelia za určitú cenu kupujú: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Dopyt</a:t>
            </a:r>
          </a:p>
          <a:p>
            <a:pPr marL="228600" indent="-228600">
              <a:buAutoNum type="alphaLcParenR"/>
            </a:pPr>
            <a:r>
              <a:rPr lang="sk-SK" baseline="0" dirty="0"/>
              <a:t>Ponuka</a:t>
            </a:r>
          </a:p>
          <a:p>
            <a:pPr marL="228600" indent="-228600">
              <a:buAutoNum type="alphaLcParenR"/>
            </a:pPr>
            <a:r>
              <a:rPr lang="sk-SK" baseline="0" dirty="0"/>
              <a:t>Akcia</a:t>
            </a:r>
          </a:p>
          <a:p>
            <a:pPr marL="228600" indent="-228600">
              <a:buAutoNum type="alphaLcParenR"/>
            </a:pPr>
            <a:r>
              <a:rPr lang="sk-SK" baseline="0" dirty="0"/>
              <a:t>Zľava </a:t>
            </a:r>
          </a:p>
          <a:p>
            <a:pPr marL="228600" indent="-228600">
              <a:buNone/>
            </a:pPr>
            <a:endParaRPr lang="sk-SK" baseline="0" dirty="0"/>
          </a:p>
          <a:p>
            <a:pPr marL="228600" indent="-228600">
              <a:buNone/>
            </a:pPr>
            <a:r>
              <a:rPr lang="sk-SK" baseline="0" dirty="0"/>
              <a:t>Spotrebitelia vstupujúci na trh sa nazývajú: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Kupujúci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Predávajúci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Zákazníci</a:t>
            </a:r>
          </a:p>
          <a:p>
            <a:pPr marL="228600" indent="-228600">
              <a:buAutoNum type="alphaLcParenR"/>
            </a:pPr>
            <a:r>
              <a:rPr lang="sk-SK" baseline="0" dirty="0"/>
              <a:t>Klienti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921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Výrobcovia vstupujúci na trh sa nazývajú:</a:t>
            </a:r>
          </a:p>
          <a:p>
            <a:pPr marL="228600" indent="-228600">
              <a:buAutoNum type="alphaLcParenR"/>
            </a:pPr>
            <a:r>
              <a:rPr lang="sk-SK" baseline="0" dirty="0"/>
              <a:t>Predávajúci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Kupujúci</a:t>
            </a:r>
          </a:p>
          <a:p>
            <a:pPr marL="228600" indent="-228600">
              <a:buAutoNum type="alphaLcParenR"/>
            </a:pPr>
            <a:r>
              <a:rPr lang="sk-SK" baseline="0" dirty="0"/>
              <a:t>Klienti </a:t>
            </a:r>
          </a:p>
          <a:p>
            <a:pPr marL="228600" indent="-228600">
              <a:buAutoNum type="alphaLcParenR"/>
            </a:pPr>
            <a:r>
              <a:rPr lang="sk-SK" baseline="0" dirty="0"/>
              <a:t>Zákazníci </a:t>
            </a:r>
          </a:p>
          <a:p>
            <a:pPr marL="228600" indent="-228600">
              <a:buAutoNum type="alphaLcParenR"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156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279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Čo vyjadruje</a:t>
            </a:r>
            <a:r>
              <a:rPr lang="sk-SK" baseline="0" dirty="0"/>
              <a:t> táto schéma?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&gt; P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Záujem o tovar rastie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Rovnováhu medzi dopytom a ponukou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Záujem o tovar klesá</a:t>
            </a:r>
          </a:p>
          <a:p>
            <a:pPr marL="228600" indent="-228600">
              <a:buAutoNum type="alphaLcParenR"/>
            </a:pP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Dostatok</a:t>
            </a:r>
            <a:r>
              <a:rPr lang="sk-SK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tovarov a služieb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7AA07-D1FF-4D38-A928-A6FD832C7A9D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25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41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3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86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677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40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91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97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0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707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956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83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5D9D-C3F4-4D99-BBA7-316021A7F032}" type="datetimeFigureOut">
              <a:rPr lang="sk-SK" smtClean="0"/>
              <a:pPr/>
              <a:t>21. 11. 2023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0609-E157-4BA3-BCAD-5563703E74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228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b="1" dirty="0"/>
              <a:t>Trhový mechanizmus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7BADBE6-32C1-48BF-9FC8-E8720D7B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Konkurencia - súťaženie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ED0716F-CB36-4200-B267-C65A95572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>
                <a:highlight>
                  <a:srgbClr val="FFFF00"/>
                </a:highlight>
              </a:rPr>
              <a:t>Medzi </a:t>
            </a:r>
            <a:r>
              <a:rPr lang="pl-PL" b="1" dirty="0">
                <a:highlight>
                  <a:srgbClr val="FFFF00"/>
                </a:highlight>
              </a:rPr>
              <a:t>výrobcami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/>
              <a:t>a </a:t>
            </a:r>
            <a:r>
              <a:rPr lang="pl-PL" b="1" dirty="0">
                <a:highlight>
                  <a:srgbClr val="FFFF00"/>
                </a:highlight>
              </a:rPr>
              <a:t>predajcami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/>
              <a:t>existuje </a:t>
            </a:r>
            <a:r>
              <a:rPr lang="pl-PL" dirty="0">
                <a:highlight>
                  <a:srgbClr val="FFFF00"/>
                </a:highlight>
              </a:rPr>
              <a:t>na</a:t>
            </a:r>
            <a:r>
              <a:rPr lang="pl-PL" dirty="0"/>
              <a:t> </a:t>
            </a:r>
            <a:r>
              <a:rPr lang="pl-PL" b="1" dirty="0">
                <a:highlight>
                  <a:srgbClr val="FFFF00"/>
                </a:highlight>
              </a:rPr>
              <a:t>trhu </a:t>
            </a:r>
            <a:r>
              <a:rPr lang="pl-PL" u="sng" dirty="0">
                <a:highlight>
                  <a:srgbClr val="FFFF00"/>
                </a:highlight>
              </a:rPr>
              <a:t>konkurencia</a:t>
            </a:r>
          </a:p>
          <a:p>
            <a:pPr>
              <a:lnSpc>
                <a:spcPct val="90000"/>
              </a:lnSpc>
            </a:pPr>
            <a:r>
              <a:rPr lang="sk-SK" dirty="0"/>
              <a:t>Každá </a:t>
            </a:r>
            <a:r>
              <a:rPr lang="sk-SK" dirty="0">
                <a:highlight>
                  <a:srgbClr val="FFFF00"/>
                </a:highlight>
              </a:rPr>
              <a:t>firma chce dosiahnuť čo najvyšší zisk </a:t>
            </a:r>
            <a:r>
              <a:rPr lang="sk-SK" dirty="0"/>
              <a:t>a to </a:t>
            </a:r>
            <a:r>
              <a:rPr lang="sk-SK" dirty="0">
                <a:highlight>
                  <a:srgbClr val="FFFF00"/>
                </a:highlight>
              </a:rPr>
              <a:t>aj na úkor iných výrobcov </a:t>
            </a:r>
            <a:r>
              <a:rPr lang="sk-SK" dirty="0"/>
              <a:t>=&gt; </a:t>
            </a:r>
            <a:r>
              <a:rPr lang="sk-SK" dirty="0">
                <a:highlight>
                  <a:srgbClr val="FFFF00"/>
                </a:highlight>
              </a:rPr>
              <a:t>získať</a:t>
            </a:r>
            <a:r>
              <a:rPr lang="sk-SK" dirty="0"/>
              <a:t> na svoju stranu čo najviac </a:t>
            </a:r>
            <a:r>
              <a:rPr lang="sk-SK" dirty="0">
                <a:highlight>
                  <a:srgbClr val="FFFF00"/>
                </a:highlight>
              </a:rPr>
              <a:t>spotrebiteľov</a:t>
            </a:r>
            <a:r>
              <a:rPr lang="sk-SK" dirty="0"/>
              <a:t> =&gt; </a:t>
            </a:r>
            <a:r>
              <a:rPr lang="pl-PL" dirty="0">
                <a:highlight>
                  <a:srgbClr val="FFFF00"/>
                </a:highlight>
              </a:rPr>
              <a:t>reklama</a:t>
            </a:r>
            <a:r>
              <a:rPr lang="pl-PL" dirty="0"/>
              <a:t>, </a:t>
            </a:r>
            <a:r>
              <a:rPr lang="pl-PL" dirty="0">
                <a:highlight>
                  <a:srgbClr val="FFFF00"/>
                </a:highlight>
              </a:rPr>
              <a:t>akcie</a:t>
            </a:r>
            <a:r>
              <a:rPr lang="pl-PL" dirty="0"/>
              <a:t>, </a:t>
            </a:r>
            <a:r>
              <a:rPr lang="pl-PL" dirty="0">
                <a:highlight>
                  <a:srgbClr val="FFFF00"/>
                </a:highlight>
              </a:rPr>
              <a:t>predaj na splátky </a:t>
            </a:r>
            <a:r>
              <a:rPr lang="pl-PL" dirty="0"/>
              <a:t>a pod.</a:t>
            </a:r>
            <a:endParaRPr lang="sk-SK" dirty="0"/>
          </a:p>
        </p:txBody>
      </p:sp>
      <p:pic>
        <p:nvPicPr>
          <p:cNvPr id="6146" name="Picture 2" descr="Zmeňte LIKE na LOVE | PR agentúra DIVINO - Juicy PR solutions">
            <a:extLst>
              <a:ext uri="{FF2B5EF4-FFF2-40B4-BE49-F238E27FC236}">
                <a16:creationId xmlns:a16="http://schemas.microsoft.com/office/drawing/2014/main" xmlns="" id="{8C071B65-CE4B-4C25-BFCD-50288FD4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29" y="1633516"/>
            <a:ext cx="3978569" cy="1776146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Od slova trh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1785926"/>
            <a:ext cx="6400800" cy="3615267"/>
          </a:xfrm>
        </p:spPr>
        <p:txBody>
          <a:bodyPr/>
          <a:lstStyle/>
          <a:p>
            <a:pPr lvl="0"/>
            <a:r>
              <a:rPr lang="sk-SK" sz="2400" b="1" dirty="0">
                <a:solidFill>
                  <a:srgbClr val="FF0000"/>
                </a:solidFill>
              </a:rPr>
              <a:t>Trhový mechanizmus </a:t>
            </a:r>
            <a:r>
              <a:rPr lang="sk-SK" sz="2400" dirty="0"/>
              <a:t>= od slova trh</a:t>
            </a:r>
          </a:p>
          <a:p>
            <a:pPr lvl="0"/>
            <a:r>
              <a:rPr lang="sk-SK" sz="2400" b="1" dirty="0">
                <a:solidFill>
                  <a:srgbClr val="FF0000"/>
                </a:solidFill>
              </a:rPr>
              <a:t>Trh</a:t>
            </a:r>
            <a:r>
              <a:rPr lang="sk-SK" sz="2400" dirty="0"/>
              <a:t> = miesto </a:t>
            </a:r>
            <a:r>
              <a:rPr lang="sk-SK" sz="2400" dirty="0">
                <a:sym typeface="Wingdings"/>
              </a:rPr>
              <a:t></a:t>
            </a:r>
            <a:r>
              <a:rPr lang="sk-SK" sz="2400" dirty="0"/>
              <a:t> kupujúci a predávajúci </a:t>
            </a:r>
            <a:r>
              <a:rPr lang="sk-SK" sz="2400" dirty="0">
                <a:sym typeface="Wingdings"/>
              </a:rPr>
              <a:t></a:t>
            </a:r>
            <a:r>
              <a:rPr lang="sk-SK" sz="2400" dirty="0"/>
              <a:t> predaj </a:t>
            </a:r>
            <a:r>
              <a:rPr lang="sk-SK" sz="2400" dirty="0"/>
              <a:t>a</a:t>
            </a:r>
            <a:r>
              <a:rPr lang="sk-SK" sz="2400" dirty="0"/>
              <a:t> kúpa tovarov a služieb za určitú cenu</a:t>
            </a:r>
          </a:p>
          <a:p>
            <a:pPr lvl="1"/>
            <a:r>
              <a:rPr lang="sk-SK" sz="2400" dirty="0"/>
              <a:t> na trhu </a:t>
            </a:r>
            <a:r>
              <a:rPr lang="sk-SK" sz="2400" dirty="0">
                <a:sym typeface="Wingdings"/>
              </a:rPr>
              <a:t></a:t>
            </a:r>
            <a:r>
              <a:rPr lang="sk-SK" sz="2400" dirty="0"/>
              <a:t> ponuka a dopyt = vzájomné pôsobenie =&gt; výsledkom je </a:t>
            </a:r>
            <a:r>
              <a:rPr lang="sk-SK" sz="2400" dirty="0">
                <a:solidFill>
                  <a:srgbClr val="FF0000"/>
                </a:solidFill>
              </a:rPr>
              <a:t>CENA</a:t>
            </a:r>
          </a:p>
          <a:p>
            <a:endParaRPr lang="sk-SK" dirty="0"/>
          </a:p>
        </p:txBody>
      </p:sp>
      <p:pic>
        <p:nvPicPr>
          <p:cNvPr id="3074" name="Picture 2" descr="www.mojliptov.sk - Liptov - Orientačné ceny potravín, služieb a tovarov v  Lipto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4773" y="4991079"/>
            <a:ext cx="2489227" cy="1866921"/>
          </a:xfrm>
          <a:prstGeom prst="rect">
            <a:avLst/>
          </a:prstGeom>
          <a:noFill/>
        </p:spPr>
      </p:pic>
      <p:pic>
        <p:nvPicPr>
          <p:cNvPr id="1026" name="Picture 2" descr="Mestské kultúrne a informačné centrum Stupava - Trhy týždenné">
            <a:extLst>
              <a:ext uri="{FF2B5EF4-FFF2-40B4-BE49-F238E27FC236}">
                <a16:creationId xmlns:a16="http://schemas.microsoft.com/office/drawing/2014/main" xmlns="" id="{3FC5D956-FE4B-4848-9048-C0BEF46A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107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dopyt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7101" y="1216750"/>
            <a:ext cx="6643733" cy="4398757"/>
          </a:xfrm>
        </p:spPr>
        <p:txBody>
          <a:bodyPr>
            <a:normAutofit/>
          </a:bodyPr>
          <a:lstStyle/>
          <a:p>
            <a:r>
              <a:rPr lang="sk-SK" sz="3600" b="1" dirty="0">
                <a:solidFill>
                  <a:srgbClr val="FF0000"/>
                </a:solidFill>
              </a:rPr>
              <a:t>Domácnosti</a:t>
            </a:r>
            <a:r>
              <a:rPr lang="sk-SK" sz="3600" b="1" dirty="0">
                <a:solidFill>
                  <a:srgbClr val="FF0000"/>
                </a:solidFill>
              </a:rPr>
              <a:t>, </a:t>
            </a:r>
            <a:r>
              <a:rPr lang="sk-SK" sz="3600" b="1" dirty="0"/>
              <a:t>teda spotrebitelia vstupujú na trh tovarov a služieb ako KUPUJÚCI...ich rozhodovanie o kúpe </a:t>
            </a:r>
            <a:r>
              <a:rPr lang="sk-SK" sz="3600" b="1" dirty="0">
                <a:sym typeface="Wingdings" pitchFamily="2" charset="2"/>
              </a:rPr>
              <a:t> viaceré faktory...</a:t>
            </a:r>
            <a:endParaRPr lang="sk-SK" sz="36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7143768" y="4143380"/>
            <a:ext cx="1572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Výška príjmu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6593302" y="3571876"/>
            <a:ext cx="2550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Cena tovaru a služby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745313" y="4643446"/>
            <a:ext cx="33986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Záľuby, ceny iných tovarov...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 flipV="1">
            <a:off x="5929322" y="3786190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endCxn id="4" idx="1"/>
          </p:cNvCxnSpPr>
          <p:nvPr/>
        </p:nvCxnSpPr>
        <p:spPr>
          <a:xfrm>
            <a:off x="5929322" y="4143380"/>
            <a:ext cx="121444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rot="5400000">
            <a:off x="5715008" y="4357694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683568" y="5786454"/>
            <a:ext cx="731688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/>
              <a:t>Dopyt = také množstvo tovarov a služieb, aké sú</a:t>
            </a:r>
          </a:p>
          <a:p>
            <a:r>
              <a:rPr lang="sk-SK" sz="2800" dirty="0"/>
              <a:t>spotrebitelia ochotní za určitú cenu kúpiť</a:t>
            </a:r>
          </a:p>
        </p:txBody>
      </p:sp>
      <p:pic>
        <p:nvPicPr>
          <p:cNvPr id="32770" name="Picture 2" descr="Dopyt po mobilných telefónoch je na rekordnej úrovni"/>
          <p:cNvPicPr>
            <a:picLocks noChangeAspect="1" noChangeArrowheads="1"/>
          </p:cNvPicPr>
          <p:nvPr/>
        </p:nvPicPr>
        <p:blipFill>
          <a:blip r:embed="rId3"/>
          <a:srcRect b="8719"/>
          <a:stretch>
            <a:fillRect/>
          </a:stretch>
        </p:blipFill>
        <p:spPr bwMode="auto">
          <a:xfrm>
            <a:off x="7143768" y="46516"/>
            <a:ext cx="2019582" cy="1125496"/>
          </a:xfrm>
          <a:prstGeom prst="rect">
            <a:avLst/>
          </a:prstGeom>
          <a:noFill/>
        </p:spPr>
      </p:pic>
      <p:pic>
        <p:nvPicPr>
          <p:cNvPr id="2050" name="Picture 2" descr="Obrázok(34806460): Kupujúci v nákupnom košíku. | Autor: Lexaarts">
            <a:extLst>
              <a:ext uri="{FF2B5EF4-FFF2-40B4-BE49-F238E27FC236}">
                <a16:creationId xmlns:a16="http://schemas.microsoft.com/office/drawing/2014/main" xmlns="" id="{64279F1D-48DC-4234-B4A7-21A2CBA2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1" y="170948"/>
            <a:ext cx="1290564" cy="10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solidFill>
                  <a:srgbClr val="FF0000"/>
                </a:solidFill>
              </a:rPr>
              <a:t>Ponuka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0017" y="1204057"/>
            <a:ext cx="6400800" cy="3615267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rgbClr val="FF0000"/>
                </a:solidFill>
              </a:rPr>
              <a:t>Firmy (podniky</a:t>
            </a:r>
            <a:r>
              <a:rPr lang="sk-SK" sz="2800" dirty="0"/>
              <a:t>) = </a:t>
            </a:r>
            <a:r>
              <a:rPr lang="sk-SK" sz="3200" dirty="0"/>
              <a:t>výrobcovia </a:t>
            </a:r>
            <a:r>
              <a:rPr lang="sk-SK" sz="3200" dirty="0">
                <a:sym typeface="Wingdings" pitchFamily="2" charset="2"/>
              </a:rPr>
              <a:t> vyrábajú tovary a ponúkajú služby...na trh vstupujú </a:t>
            </a:r>
            <a:r>
              <a:rPr lang="sk-SK" sz="2800" dirty="0">
                <a:sym typeface="Wingdings" pitchFamily="2" charset="2"/>
              </a:rPr>
              <a:t>ako </a:t>
            </a:r>
            <a:r>
              <a:rPr lang="sk-SK" sz="2800" dirty="0">
                <a:solidFill>
                  <a:srgbClr val="FF0000"/>
                </a:solidFill>
                <a:sym typeface="Wingdings" pitchFamily="2" charset="2"/>
              </a:rPr>
              <a:t>PREDÁVAJÚC</a:t>
            </a:r>
            <a:r>
              <a:rPr lang="sk-SK" sz="2800" dirty="0">
                <a:sym typeface="Wingdings" pitchFamily="2" charset="2"/>
              </a:rPr>
              <a:t>I s cieľom predať ich za určitú cenu...</a:t>
            </a:r>
          </a:p>
          <a:p>
            <a:r>
              <a:rPr lang="sk-SK" sz="2800" dirty="0">
                <a:sym typeface="Wingdings" pitchFamily="2" charset="2"/>
              </a:rPr>
              <a:t>Na ich ponuku vplývajú rôzne faktory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5612264" y="4357694"/>
            <a:ext cx="35317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Množstvo ponúkaného tovaru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572132" y="5000636"/>
            <a:ext cx="311976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Cena ponúkaného tovaru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572132" y="5715016"/>
            <a:ext cx="320312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Náklady spojené s výrobou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-972616" y="4297691"/>
            <a:ext cx="6873558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dirty="0" smtClean="0"/>
              <a:t>Ponuka = množstvo tovarov + služieb</a:t>
            </a:r>
          </a:p>
          <a:p>
            <a:pPr algn="ctr"/>
            <a:r>
              <a:rPr lang="sk-SK" sz="3200" dirty="0" smtClean="0"/>
              <a:t>ktoré chcú výrobcovia za určitú cenu</a:t>
            </a:r>
          </a:p>
          <a:p>
            <a:pPr algn="ctr"/>
            <a:r>
              <a:rPr lang="sk-SK" sz="3200" dirty="0" smtClean="0"/>
              <a:t>predať</a:t>
            </a:r>
            <a:endParaRPr lang="sk-SK" sz="3200" dirty="0"/>
          </a:p>
        </p:txBody>
      </p:sp>
      <p:pic>
        <p:nvPicPr>
          <p:cNvPr id="3074" name="Picture 2" descr="Pracovať šesť hodín denne? Vo fabrikách sa to už deje - Ľudia - Ekonomika -  Pravda">
            <a:extLst>
              <a:ext uri="{FF2B5EF4-FFF2-40B4-BE49-F238E27FC236}">
                <a16:creationId xmlns:a16="http://schemas.microsoft.com/office/drawing/2014/main" xmlns="" id="{7FEC604A-C4F4-433F-AB86-D1A7EFA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9" y="9594"/>
            <a:ext cx="1527165" cy="85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voz auta z Nemecka, Rakúska, Belgicka, Talianska | Autobazár Autoalles">
            <a:extLst>
              <a:ext uri="{FF2B5EF4-FFF2-40B4-BE49-F238E27FC236}">
                <a16:creationId xmlns:a16="http://schemas.microsoft.com/office/drawing/2014/main" xmlns="" id="{AA9A7AB5-08F8-40CE-8960-56F1C807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34" y="145480"/>
            <a:ext cx="2069409" cy="113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/>
              <a:t>Cena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/>
          <a:lstStyle/>
          <a:p>
            <a:pPr lvl="0"/>
            <a:r>
              <a:rPr lang="sk-SK" sz="3600" dirty="0"/>
              <a:t>Závisí od situácie na trhu...</a:t>
            </a:r>
          </a:p>
          <a:p>
            <a:pPr lvl="0"/>
            <a:r>
              <a:rPr lang="sk-SK" sz="3600" dirty="0"/>
              <a:t>Spotrebiteľ: čo najlacnejšie kúpiť</a:t>
            </a:r>
          </a:p>
          <a:p>
            <a:pPr lvl="0"/>
            <a:r>
              <a:rPr lang="sk-SK" sz="3600" dirty="0"/>
              <a:t>Predávajúci: čo najdrahšie predať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 rot="5400000">
            <a:off x="6440209" y="2766352"/>
            <a:ext cx="1490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wrap="square" rtlCol="0">
            <a:spAutoFit/>
          </a:bodyPr>
          <a:lstStyle/>
          <a:p>
            <a:pPr algn="ctr"/>
            <a:r>
              <a:rPr lang="sk-SK" b="1" dirty="0"/>
              <a:t>Trh </a:t>
            </a:r>
          </a:p>
        </p:txBody>
      </p:sp>
      <p:pic>
        <p:nvPicPr>
          <p:cNvPr id="28674" name="Picture 2" descr="vinoprevas.sk - Možnosti platb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</p:spPr>
      </p:pic>
      <p:pic>
        <p:nvPicPr>
          <p:cNvPr id="4098" name="Picture 2" descr="Dokumenty a odkazy - MEDCHAM - Claroline">
            <a:extLst>
              <a:ext uri="{FF2B5EF4-FFF2-40B4-BE49-F238E27FC236}">
                <a16:creationId xmlns:a16="http://schemas.microsoft.com/office/drawing/2014/main" xmlns="" id="{46A7EAED-CB81-4DC7-844E-C11048A8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811" y="4005064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107" y="-60838"/>
            <a:ext cx="6400800" cy="1507067"/>
          </a:xfrm>
        </p:spPr>
        <p:txBody>
          <a:bodyPr>
            <a:normAutofit/>
          </a:bodyPr>
          <a:lstStyle/>
          <a:p>
            <a:pPr algn="ctr"/>
            <a:r>
              <a:rPr lang="sk-SK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&gt; 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714488"/>
            <a:ext cx="6400800" cy="3615267"/>
          </a:xfrm>
        </p:spPr>
        <p:txBody>
          <a:bodyPr/>
          <a:lstStyle/>
          <a:p>
            <a:r>
              <a:rPr lang="sk-SK" sz="2400" dirty="0"/>
              <a:t>Na trhu bežne nastane situácia, kedy dopyt po tovare je vyšší ako jeho ponuka...</a:t>
            </a:r>
          </a:p>
          <a:p>
            <a:pPr lvl="0"/>
            <a:r>
              <a:rPr lang="sk-SK" sz="2400" dirty="0"/>
              <a:t>Znamená to, že je záujem o tovar (službu), ktorého je na trhu nedostatok =&gt; cena rastie =&gt; ponuka rastie...</a:t>
            </a:r>
          </a:p>
          <a:p>
            <a:pPr lvl="0"/>
            <a:r>
              <a:rPr lang="sk-SK" sz="2400" dirty="0"/>
              <a:t>Za vyššiu cenu sa predá menej tovarov =&gt; dopyt sa zníži =&gt; vytvorí sa dočasná rovnováha medzi dopytom a ponukou...</a:t>
            </a:r>
          </a:p>
          <a:p>
            <a:endParaRPr lang="sk-SK" dirty="0"/>
          </a:p>
        </p:txBody>
      </p:sp>
      <p:pic>
        <p:nvPicPr>
          <p:cNvPr id="26626" name="Picture 2" descr="Je spomalenie rastu cien nehnuteľností v 2. štvrťroku 2017 dočasné? -  Hypo-Portal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25" y="4518071"/>
            <a:ext cx="3505175" cy="2339929"/>
          </a:xfrm>
          <a:prstGeom prst="rect">
            <a:avLst/>
          </a:prstGeom>
          <a:noFill/>
        </p:spPr>
      </p:pic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xmlns="" id="{7775B099-ABA9-4E2D-B59E-74BD31431E46}"/>
              </a:ext>
            </a:extLst>
          </p:cNvPr>
          <p:cNvCxnSpPr/>
          <p:nvPr/>
        </p:nvCxnSpPr>
        <p:spPr>
          <a:xfrm>
            <a:off x="3995936" y="69269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00277DA7-CC55-48E7-BD0D-09CDE84ED0B3}"/>
              </a:ext>
            </a:extLst>
          </p:cNvPr>
          <p:cNvSpPr txBox="1"/>
          <p:nvPr/>
        </p:nvSpPr>
        <p:spPr>
          <a:xfrm>
            <a:off x="5279487" y="54411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ponuka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xmlns="" id="{CE1EB5F0-04A3-4A83-A3A3-1226B2A3CAD4}"/>
              </a:ext>
            </a:extLst>
          </p:cNvPr>
          <p:cNvCxnSpPr/>
          <p:nvPr/>
        </p:nvCxnSpPr>
        <p:spPr>
          <a:xfrm flipH="1">
            <a:off x="1619672" y="753533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8F1E47B6-4B94-4ACB-8C06-B9670C9C7742}"/>
              </a:ext>
            </a:extLst>
          </p:cNvPr>
          <p:cNvSpPr txBox="1"/>
          <p:nvPr/>
        </p:nvSpPr>
        <p:spPr>
          <a:xfrm>
            <a:off x="864382" y="56886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dopyt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>
            <a:normAutofit/>
          </a:bodyPr>
          <a:lstStyle/>
          <a:p>
            <a:pPr algn="ctr"/>
            <a:r>
              <a:rPr lang="sk-SK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&lt; 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2276872"/>
            <a:ext cx="6400800" cy="3615267"/>
          </a:xfrm>
        </p:spPr>
        <p:txBody>
          <a:bodyPr/>
          <a:lstStyle/>
          <a:p>
            <a:r>
              <a:rPr lang="sk-SK" dirty="0"/>
              <a:t>Na </a:t>
            </a:r>
            <a:r>
              <a:rPr lang="sk-SK" dirty="0"/>
              <a:t>trhu občas nastáva situácia, kedy je ponuka tovarov vyššia ako dopyt =&gt; na trhu je prebytok určitého tovaru a jeho cena klesá...</a:t>
            </a:r>
          </a:p>
          <a:p>
            <a:r>
              <a:rPr lang="sk-SK" dirty="0"/>
              <a:t>Výrobcovia musia znížiť jeho cenu, ale aj výrobu</a:t>
            </a:r>
          </a:p>
          <a:p>
            <a:r>
              <a:rPr lang="sk-SK" dirty="0"/>
              <a:t>Ponuka sa zníži =&gt; vytvorí sa dočasná rovnováha medzi dopytom a ponukou</a:t>
            </a:r>
          </a:p>
        </p:txBody>
      </p:sp>
      <p:sp>
        <p:nvSpPr>
          <p:cNvPr id="24578" name="AutoShape 2" descr="Spôsoby skladovania tovaru a výber vhodných regálov | REGALSI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= 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00240"/>
            <a:ext cx="6400800" cy="3615267"/>
          </a:xfrm>
        </p:spPr>
        <p:txBody>
          <a:bodyPr/>
          <a:lstStyle/>
          <a:p>
            <a:r>
              <a:rPr lang="sk-SK" dirty="0"/>
              <a:t>Ak sa ponuka = dopytu tak cena sa nemení a všetok tovar sa predá =&gt; dopyt po tovare je uspokojený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0512F9CB-A1A0-4043-A103-F6A4B94B69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ADBE6588-EE16-4389-857C-86A156D49E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4581127" y="91545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17FD48D2-B0A7-413D-B947-AA55AC1296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426868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2BE668D0-D906-4EEE-B32F-8C028624B8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501877" y="32278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1DE67A3-B8F6-4CFD-A8E0-D15200F23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884069" y="609601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F17025D-0558-4BB1-932D-D407F5BDC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3C46B29-C6F5-4A89-B07A-855CBA4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64" y="628617"/>
            <a:ext cx="4919895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Náklady podniku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2ECDE814-2192-4833-AB8C-3C1D0E1A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218" y="3843868"/>
            <a:ext cx="4060800" cy="15647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Náklady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podniku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sk-SK" sz="3200" dirty="0">
                <a:solidFill>
                  <a:schemeClr val="bg1"/>
                </a:solidFill>
              </a:rPr>
              <a:t>vyjadrujú koľko peňazí stála výroba výrobkov a služieb</a:t>
            </a:r>
          </a:p>
        </p:txBody>
      </p:sp>
      <p:sp useBgFill="1">
        <p:nvSpPr>
          <p:cNvPr id="83" name="Snip Diagonal Corner Rectangle 6">
            <a:extLst>
              <a:ext uri="{FF2B5EF4-FFF2-40B4-BE49-F238E27FC236}">
                <a16:creationId xmlns:a16="http://schemas.microsoft.com/office/drawing/2014/main" xmlns="" id="{23897308-2491-4C39-B764-46DCD1CAD3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500" y="620722"/>
            <a:ext cx="2753006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ypy nákladov. Čo je konštantné a variabilné náklady">
            <a:extLst>
              <a:ext uri="{FF2B5EF4-FFF2-40B4-BE49-F238E27FC236}">
                <a16:creationId xmlns:a16="http://schemas.microsoft.com/office/drawing/2014/main" xmlns="" id="{7587ECE7-2F8F-48EA-9A4A-FAC65510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534" y="2340988"/>
            <a:ext cx="2032402" cy="18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437C3370-E183-40E3-8F06-FDD26E64DD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37774F20-3F21-44FE-976F-CC336A7482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CA342010-2E15-4FE2-8956-F562BBF500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772C8931-1DC1-48FA-878F-2B7CB813D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03285CBA-1A56-43E8-8B87-570C461DA3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204A0B30-03E2-41DD-B443-95E7FB70EC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26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392</Words>
  <Application>Microsoft Office PowerPoint</Application>
  <PresentationFormat>Prezentácia na obrazovke (4:3)</PresentationFormat>
  <Paragraphs>80</Paragraphs>
  <Slides>10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Motív Office</vt:lpstr>
      <vt:lpstr>Trhový mechanizmus</vt:lpstr>
      <vt:lpstr>Od slova trh</vt:lpstr>
      <vt:lpstr>dopyt</vt:lpstr>
      <vt:lpstr>Ponuka</vt:lpstr>
      <vt:lpstr>Cena </vt:lpstr>
      <vt:lpstr>D &gt; P</vt:lpstr>
      <vt:lpstr>D &lt; P</vt:lpstr>
      <vt:lpstr>D = P</vt:lpstr>
      <vt:lpstr>Náklady podniku</vt:lpstr>
      <vt:lpstr>Konkurencia - súťaženie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Trhový mechanizmus</dc:title>
  <dc:creator>Branislav Benčič</dc:creator>
  <cp:lastModifiedBy>Windows-felhasználó</cp:lastModifiedBy>
  <cp:revision>46</cp:revision>
  <dcterms:created xsi:type="dcterms:W3CDTF">2020-11-01T12:33:29Z</dcterms:created>
  <dcterms:modified xsi:type="dcterms:W3CDTF">2023-11-21T06:59:47Z</dcterms:modified>
</cp:coreProperties>
</file>