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59" r:id="rId7"/>
    <p:sldId id="262" r:id="rId8"/>
    <p:sldId id="263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5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53488-96A3-4EF3-8F00-2700A7BB75B6}" type="datetimeFigureOut">
              <a:rPr lang="sk-SK" smtClean="0"/>
              <a:pPr/>
              <a:t>26. 11. 2023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1AC79-C5D2-470B-876D-88AD67C95B9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53488-96A3-4EF3-8F00-2700A7BB75B6}" type="datetimeFigureOut">
              <a:rPr lang="sk-SK" smtClean="0"/>
              <a:pPr/>
              <a:t>26. 11. 2023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1AC79-C5D2-470B-876D-88AD67C95B9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53488-96A3-4EF3-8F00-2700A7BB75B6}" type="datetimeFigureOut">
              <a:rPr lang="sk-SK" smtClean="0"/>
              <a:pPr/>
              <a:t>26. 11. 2023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1AC79-C5D2-470B-876D-88AD67C95B9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53488-96A3-4EF3-8F00-2700A7BB75B6}" type="datetimeFigureOut">
              <a:rPr lang="sk-SK" smtClean="0"/>
              <a:pPr/>
              <a:t>26. 11. 2023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1AC79-C5D2-470B-876D-88AD67C95B9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53488-96A3-4EF3-8F00-2700A7BB75B6}" type="datetimeFigureOut">
              <a:rPr lang="sk-SK" smtClean="0"/>
              <a:pPr/>
              <a:t>26. 11. 2023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1AC79-C5D2-470B-876D-88AD67C95B9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53488-96A3-4EF3-8F00-2700A7BB75B6}" type="datetimeFigureOut">
              <a:rPr lang="sk-SK" smtClean="0"/>
              <a:pPr/>
              <a:t>26. 11. 2023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1AC79-C5D2-470B-876D-88AD67C95B9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53488-96A3-4EF3-8F00-2700A7BB75B6}" type="datetimeFigureOut">
              <a:rPr lang="sk-SK" smtClean="0"/>
              <a:pPr/>
              <a:t>26. 11. 2023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1AC79-C5D2-470B-876D-88AD67C95B9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53488-96A3-4EF3-8F00-2700A7BB75B6}" type="datetimeFigureOut">
              <a:rPr lang="sk-SK" smtClean="0"/>
              <a:pPr/>
              <a:t>26. 11. 2023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1AC79-C5D2-470B-876D-88AD67C95B9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53488-96A3-4EF3-8F00-2700A7BB75B6}" type="datetimeFigureOut">
              <a:rPr lang="sk-SK" smtClean="0"/>
              <a:pPr/>
              <a:t>26. 11. 2023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1AC79-C5D2-470B-876D-88AD67C95B9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53488-96A3-4EF3-8F00-2700A7BB75B6}" type="datetimeFigureOut">
              <a:rPr lang="sk-SK" smtClean="0"/>
              <a:pPr/>
              <a:t>26. 11. 2023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1AC79-C5D2-470B-876D-88AD67C95B9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53488-96A3-4EF3-8F00-2700A7BB75B6}" type="datetimeFigureOut">
              <a:rPr lang="sk-SK" smtClean="0"/>
              <a:pPr/>
              <a:t>26. 11. 2023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1AC79-C5D2-470B-876D-88AD67C95B9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53488-96A3-4EF3-8F00-2700A7BB75B6}" type="datetimeFigureOut">
              <a:rPr lang="sk-SK" smtClean="0"/>
              <a:pPr/>
              <a:t>26. 11. 2023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1AC79-C5D2-470B-876D-88AD67C95B93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lepsiden.sk/pribuzenske-vztahy-pomenovani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620689"/>
            <a:ext cx="7772400" cy="1656184"/>
          </a:xfrm>
        </p:spPr>
        <p:txBody>
          <a:bodyPr>
            <a:noAutofit/>
          </a:bodyPr>
          <a:lstStyle/>
          <a:p>
            <a:r>
              <a:rPr lang="sk-SK" sz="48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Viacgeneračné spolunažívanie</a:t>
            </a:r>
          </a:p>
        </p:txBody>
      </p:sp>
      <p:sp>
        <p:nvSpPr>
          <p:cNvPr id="12292" name="AutoShape 4" descr="Výsledok vyh&amp;lcaron;adávania obrázkov pre dopyt Viacgenera&amp;ccaron;né rodin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2294" name="AutoShape 6" descr="Výsledok vyh&amp;lcaron;adávania obrázkov pre dopyt Viacgenera&amp;ccaron;né rodin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2296" name="Picture 8" descr="Výsledok vyh&amp;lcaron;adávania obrázkov pre dopyt Viacgenera&amp;ccaron;né rodin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988840"/>
            <a:ext cx="6984776" cy="46565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635080" cy="1143000"/>
          </a:xfrm>
        </p:spPr>
        <p:txBody>
          <a:bodyPr>
            <a:normAutofit/>
          </a:bodyPr>
          <a:lstStyle/>
          <a:p>
            <a:r>
              <a:rPr lang="sk-SK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Typy rodín v súčasnosti: </a:t>
            </a:r>
            <a:endParaRPr lang="sk-SK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808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dirty="0" smtClean="0"/>
              <a:t>1. </a:t>
            </a:r>
            <a:r>
              <a:rPr lang="sk-SK" b="1" dirty="0" smtClean="0"/>
              <a:t>Nukleárna </a:t>
            </a:r>
            <a:r>
              <a:rPr lang="sk-SK" b="1" dirty="0"/>
              <a:t>rodina </a:t>
            </a:r>
            <a:r>
              <a:rPr lang="sk-SK" dirty="0"/>
              <a:t>(otec – matka– </a:t>
            </a:r>
            <a:r>
              <a:rPr lang="sk-SK" dirty="0" smtClean="0"/>
              <a:t>dieťa</a:t>
            </a:r>
            <a:r>
              <a:rPr lang="sk-SK" dirty="0"/>
              <a:t>) </a:t>
            </a:r>
          </a:p>
          <a:p>
            <a:pPr>
              <a:buNone/>
            </a:pPr>
            <a:r>
              <a:rPr lang="sk-SK" dirty="0"/>
              <a:t>2</a:t>
            </a:r>
            <a:r>
              <a:rPr lang="sk-SK" dirty="0" smtClean="0"/>
              <a:t>. </a:t>
            </a:r>
            <a:r>
              <a:rPr lang="sk-SK" b="1" dirty="0" smtClean="0"/>
              <a:t>Dvojgeneračná</a:t>
            </a:r>
            <a:r>
              <a:rPr lang="sk-SK" dirty="0" smtClean="0"/>
              <a:t> </a:t>
            </a:r>
            <a:r>
              <a:rPr lang="sk-SK" dirty="0"/>
              <a:t>(</a:t>
            </a:r>
            <a:r>
              <a:rPr lang="sk-SK" dirty="0" smtClean="0"/>
              <a:t>rodičia </a:t>
            </a:r>
            <a:r>
              <a:rPr lang="sk-SK" dirty="0"/>
              <a:t>a starí </a:t>
            </a:r>
            <a:r>
              <a:rPr lang="sk-SK" dirty="0" smtClean="0"/>
              <a:t>rodičia</a:t>
            </a:r>
            <a:r>
              <a:rPr lang="sk-SK" dirty="0"/>
              <a:t>) </a:t>
            </a:r>
          </a:p>
          <a:p>
            <a:pPr>
              <a:buNone/>
            </a:pPr>
            <a:r>
              <a:rPr lang="sk-SK" dirty="0"/>
              <a:t>3</a:t>
            </a:r>
            <a:r>
              <a:rPr lang="sk-SK" dirty="0" smtClean="0"/>
              <a:t>. </a:t>
            </a:r>
            <a:r>
              <a:rPr lang="sk-SK" b="1" dirty="0" smtClean="0"/>
              <a:t>Viacgeneračná</a:t>
            </a:r>
            <a:r>
              <a:rPr lang="sk-SK" dirty="0" smtClean="0"/>
              <a:t> </a:t>
            </a:r>
            <a:r>
              <a:rPr lang="sk-SK" dirty="0"/>
              <a:t>(</a:t>
            </a:r>
            <a:r>
              <a:rPr lang="sk-SK" dirty="0" smtClean="0"/>
              <a:t>rodičia</a:t>
            </a:r>
            <a:r>
              <a:rPr lang="sk-SK" dirty="0"/>
              <a:t>, starí </a:t>
            </a:r>
            <a:r>
              <a:rPr lang="sk-SK" dirty="0" smtClean="0"/>
              <a:t>rodičia </a:t>
            </a:r>
            <a:r>
              <a:rPr lang="sk-SK" dirty="0"/>
              <a:t>a prastarí </a:t>
            </a:r>
            <a:r>
              <a:rPr lang="sk-SK" dirty="0" smtClean="0"/>
              <a:t>rodičia</a:t>
            </a:r>
            <a:r>
              <a:rPr lang="sk-SK" dirty="0"/>
              <a:t>) </a:t>
            </a:r>
          </a:p>
          <a:p>
            <a:endParaRPr lang="sk-SK" dirty="0"/>
          </a:p>
        </p:txBody>
      </p:sp>
      <p:pic>
        <p:nvPicPr>
          <p:cNvPr id="16386" name="Picture 2" descr="Súvisiaci obráz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248" y="764704"/>
            <a:ext cx="1924468" cy="27192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388" name="Picture 4" descr="Výsledok vyh&amp;lcaron;adávania obrázkov pre dopyt Viacgenera&amp;ccaron;né rodin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2564904"/>
            <a:ext cx="3214725" cy="21431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390" name="Picture 6" descr="Súvisiaci obrázok"/>
          <p:cNvPicPr>
            <a:picLocks noChangeAspect="1" noChangeArrowheads="1"/>
          </p:cNvPicPr>
          <p:nvPr/>
        </p:nvPicPr>
        <p:blipFill>
          <a:blip r:embed="rId4" cstate="print"/>
          <a:srcRect l="9587" t="25826" r="8240" b="4784"/>
          <a:stretch>
            <a:fillRect/>
          </a:stretch>
        </p:blipFill>
        <p:spPr bwMode="auto">
          <a:xfrm>
            <a:off x="4716016" y="4437112"/>
            <a:ext cx="3822455" cy="24208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548680"/>
            <a:ext cx="8686800" cy="5577483"/>
          </a:xfrm>
        </p:spPr>
        <p:txBody>
          <a:bodyPr>
            <a:normAutofit/>
          </a:bodyPr>
          <a:lstStyle/>
          <a:p>
            <a:r>
              <a:rPr lang="sk-SK" dirty="0" smtClean="0"/>
              <a:t>V dávnej  </a:t>
            </a:r>
            <a:r>
              <a:rPr lang="sk-SK" smtClean="0"/>
              <a:t>minulosti na </a:t>
            </a:r>
            <a:r>
              <a:rPr lang="sk-SK" dirty="0" smtClean="0"/>
              <a:t>Slovensku žili širšie rodiny v jednom príbytku.  </a:t>
            </a:r>
          </a:p>
          <a:p>
            <a:r>
              <a:rPr lang="sk-SK" dirty="0" smtClean="0"/>
              <a:t>Takéto spolunažívanie ich učilo vzájomnej úcte,  rešpektovaniu a tolerancii.  </a:t>
            </a:r>
          </a:p>
          <a:p>
            <a:pPr>
              <a:buNone/>
            </a:pPr>
            <a:r>
              <a:rPr lang="sk-SK" dirty="0" smtClean="0"/>
              <a:t>  </a:t>
            </a:r>
            <a:endParaRPr lang="sk-SK" dirty="0"/>
          </a:p>
        </p:txBody>
      </p:sp>
      <p:pic>
        <p:nvPicPr>
          <p:cNvPr id="1026" name="Picture 2" descr="Výsledok vyh&amp;lcaron;adávania obrázkov pre dopyt Viacgenera&amp;ccaron;né rodin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686451"/>
            <a:ext cx="5904656" cy="41715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476672"/>
            <a:ext cx="4258816" cy="5649491"/>
          </a:xfrm>
        </p:spPr>
        <p:txBody>
          <a:bodyPr>
            <a:normAutofit/>
          </a:bodyPr>
          <a:lstStyle/>
          <a:p>
            <a:r>
              <a:rPr lang="sk-SK" dirty="0" smtClean="0"/>
              <a:t>V súčasnosti sa opäť  vraciame (aspoň prechodne) k bývaniu trojgeneračnej rodiny  - deti, rodičia, starí rodičia - v jednom byte.</a:t>
            </a:r>
            <a:br>
              <a:rPr lang="sk-SK" dirty="0" smtClean="0"/>
            </a:br>
            <a:endParaRPr lang="sk-SK" dirty="0"/>
          </a:p>
        </p:txBody>
      </p:sp>
      <p:pic>
        <p:nvPicPr>
          <p:cNvPr id="22530" name="Picture 2" descr="Výsledok vyh&amp;lcaron;adávania obrázkov pre dopyt Viacgenera&amp;ccaron;né rodin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482" y="476672"/>
            <a:ext cx="4644518" cy="3096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2532" name="Picture 4" descr="Súvisiaci obrázo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3638549"/>
            <a:ext cx="4829175" cy="32194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620689"/>
            <a:ext cx="8229600" cy="4608512"/>
          </a:xfrm>
        </p:spPr>
        <p:txBody>
          <a:bodyPr>
            <a:normAutofit/>
          </a:bodyPr>
          <a:lstStyle/>
          <a:p>
            <a:r>
              <a:rPr lang="sk-SK" dirty="0" smtClean="0"/>
              <a:t>Úcta, rešpekt a ochota dodržiavať pravidlá spolunažívania sú podmienkou fungovania života vo viacgeneračných rodinách.</a:t>
            </a:r>
          </a:p>
          <a:p>
            <a:r>
              <a:rPr lang="sk-SK" dirty="0" smtClean="0"/>
              <a:t>Osobitnú pozornosť detí a vnúčat si zaslúžia starí rodičia. Naučme sa chápať  a rešpektovať ich potreby, odmenou nám bude ich láska a vďačnosť.</a:t>
            </a:r>
            <a:endParaRPr lang="sk-SK" dirty="0"/>
          </a:p>
        </p:txBody>
      </p:sp>
      <p:pic>
        <p:nvPicPr>
          <p:cNvPr id="21506" name="Picture 2" descr="Výsledok vyh&amp;lcaron;adávania obrázkov pre dopyt Viacgenera&amp;ccaron;né rodin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2218" y="3933056"/>
            <a:ext cx="4041782" cy="22768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508" name="Picture 4" descr="Výsledok vyh&amp;lcaron;adávania obrázkov pre dopyt Viacgenera&amp;ccaron;né rodin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276235"/>
            <a:ext cx="4608512" cy="25817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548680"/>
            <a:ext cx="4762872" cy="5577483"/>
          </a:xfrm>
        </p:spPr>
        <p:txBody>
          <a:bodyPr>
            <a:normAutofit/>
          </a:bodyPr>
          <a:lstStyle/>
          <a:p>
            <a:r>
              <a:rPr lang="sk-SK" b="1" dirty="0" smtClean="0"/>
              <a:t>výhoda</a:t>
            </a:r>
            <a:r>
              <a:rPr lang="sk-SK" dirty="0"/>
              <a:t>, </a:t>
            </a:r>
            <a:r>
              <a:rPr lang="sk-SK" dirty="0" smtClean="0"/>
              <a:t>väčšie množstvo emocionálnych vzťahov, viac príležitostí ku komunikácii</a:t>
            </a:r>
            <a:r>
              <a:rPr lang="sk-SK" dirty="0"/>
              <a:t>, </a:t>
            </a:r>
            <a:r>
              <a:rPr lang="sk-SK" dirty="0" smtClean="0"/>
              <a:t>jednoduchšia starostlivosť o chod </a:t>
            </a:r>
            <a:r>
              <a:rPr lang="sk-SK" dirty="0"/>
              <a:t>domácnosti, </a:t>
            </a:r>
            <a:endParaRPr lang="sk-SK" dirty="0" smtClean="0"/>
          </a:p>
          <a:p>
            <a:r>
              <a:rPr lang="sk-SK" b="1" dirty="0" smtClean="0"/>
              <a:t>nevýhoda</a:t>
            </a:r>
            <a:r>
              <a:rPr lang="sk-SK" dirty="0" smtClean="0"/>
              <a:t>, zároveň je tu väčšia možnosť vzniku sporov a vyššie nároky na toleranciu</a:t>
            </a:r>
          </a:p>
          <a:p>
            <a:endParaRPr lang="sk-SK" dirty="0"/>
          </a:p>
        </p:txBody>
      </p:sp>
      <p:pic>
        <p:nvPicPr>
          <p:cNvPr id="23554" name="Picture 2" descr="Súvisiaci obráz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8023" y="1124744"/>
            <a:ext cx="4315977" cy="25202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3556" name="Picture 4" descr="Súvisiaci obrázo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4066" y="4437112"/>
            <a:ext cx="3919934" cy="18722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/>
              <a:t>Príbuzenské vzťahy. </a:t>
            </a:r>
            <a:br>
              <a:rPr lang="sk-SK" b="1" dirty="0" smtClean="0"/>
            </a:br>
            <a:r>
              <a:rPr lang="sk-SK" b="1" dirty="0" smtClean="0"/>
              <a:t>Názvy a pomenovanie príbuzných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1556792"/>
            <a:ext cx="8229600" cy="4968552"/>
          </a:xfrm>
        </p:spPr>
        <p:txBody>
          <a:bodyPr>
            <a:normAutofit fontScale="62500" lnSpcReduction="20000"/>
          </a:bodyPr>
          <a:lstStyle/>
          <a:p>
            <a:r>
              <a:rPr lang="sk-SK" sz="4000" b="1" dirty="0" smtClean="0"/>
              <a:t>Matka</a:t>
            </a:r>
            <a:r>
              <a:rPr lang="sk-SK" sz="4000" dirty="0" smtClean="0"/>
              <a:t> a </a:t>
            </a:r>
            <a:r>
              <a:rPr lang="sk-SK" sz="4000" b="1" dirty="0" smtClean="0"/>
              <a:t>otec</a:t>
            </a:r>
            <a:r>
              <a:rPr lang="sk-SK" sz="4000" dirty="0" smtClean="0"/>
              <a:t>, čiže rodičia. </a:t>
            </a:r>
            <a:r>
              <a:rPr lang="sk-SK" sz="4000" b="1" dirty="0" smtClean="0"/>
              <a:t>Brat</a:t>
            </a:r>
            <a:r>
              <a:rPr lang="sk-SK" sz="4000" dirty="0" smtClean="0"/>
              <a:t> a </a:t>
            </a:r>
            <a:r>
              <a:rPr lang="sk-SK" sz="4000" b="1" dirty="0" smtClean="0"/>
              <a:t>sestra</a:t>
            </a:r>
            <a:r>
              <a:rPr lang="sk-SK" sz="4000" dirty="0" smtClean="0"/>
              <a:t>, čiže súrodenci. </a:t>
            </a:r>
            <a:br>
              <a:rPr lang="sk-SK" sz="4000" dirty="0" smtClean="0"/>
            </a:br>
            <a:r>
              <a:rPr lang="sk-SK" sz="4000" dirty="0" smtClean="0"/>
              <a:t>Rodičia otca a mamy sú </a:t>
            </a:r>
            <a:r>
              <a:rPr lang="sk-SK" sz="4000" b="1" dirty="0" smtClean="0"/>
              <a:t>prarodičia</a:t>
            </a:r>
            <a:r>
              <a:rPr lang="sk-SK" sz="4000" dirty="0" smtClean="0"/>
              <a:t> – babička a dedko, </a:t>
            </a:r>
            <a:r>
              <a:rPr lang="sk-SK" sz="4000" b="1" dirty="0" smtClean="0"/>
              <a:t>starí</a:t>
            </a:r>
            <a:r>
              <a:rPr lang="sk-SK" sz="4000" dirty="0" smtClean="0"/>
              <a:t> </a:t>
            </a:r>
            <a:r>
              <a:rPr lang="sk-SK" sz="4000" b="1" dirty="0" smtClean="0"/>
              <a:t>rodičia</a:t>
            </a:r>
            <a:r>
              <a:rPr lang="sk-SK" sz="4000" dirty="0" smtClean="0"/>
              <a:t>. </a:t>
            </a:r>
            <a:br>
              <a:rPr lang="sk-SK" sz="4000" dirty="0" smtClean="0"/>
            </a:br>
            <a:r>
              <a:rPr lang="sk-SK" sz="4000" dirty="0" smtClean="0"/>
              <a:t>Deti našich detí sú vnúčatá, </a:t>
            </a:r>
            <a:r>
              <a:rPr lang="sk-SK" sz="4000" b="1" dirty="0" smtClean="0"/>
              <a:t>vnučka</a:t>
            </a:r>
            <a:r>
              <a:rPr lang="sk-SK" sz="4000" dirty="0" smtClean="0"/>
              <a:t> a </a:t>
            </a:r>
            <a:r>
              <a:rPr lang="sk-SK" sz="4000" b="1" dirty="0" smtClean="0"/>
              <a:t>vnuk</a:t>
            </a:r>
            <a:r>
              <a:rPr lang="sk-SK" sz="4000" dirty="0" smtClean="0"/>
              <a:t>. Ich deti sú </a:t>
            </a:r>
            <a:r>
              <a:rPr lang="sk-SK" sz="4000" b="1" dirty="0" smtClean="0"/>
              <a:t>pravnúčatá</a:t>
            </a:r>
            <a:r>
              <a:rPr lang="sk-SK" sz="4000" dirty="0" smtClean="0"/>
              <a:t>, pravnuk a pravnučka.</a:t>
            </a:r>
          </a:p>
          <a:p>
            <a:r>
              <a:rPr lang="sk-SK" sz="4000" dirty="0" smtClean="0"/>
              <a:t>Otcov brat je </a:t>
            </a:r>
            <a:r>
              <a:rPr lang="sk-SK" sz="4000" b="1" dirty="0" smtClean="0"/>
              <a:t>strýko</a:t>
            </a:r>
            <a:r>
              <a:rPr lang="sk-SK" sz="4000" dirty="0" smtClean="0"/>
              <a:t>, jeho manželka </a:t>
            </a:r>
            <a:r>
              <a:rPr lang="sk-SK" sz="4000" b="1" dirty="0" smtClean="0"/>
              <a:t>stryná</a:t>
            </a:r>
            <a:r>
              <a:rPr lang="sk-SK" sz="4000" dirty="0" smtClean="0"/>
              <a:t>.</a:t>
            </a:r>
            <a:br>
              <a:rPr lang="sk-SK" sz="4000" dirty="0" smtClean="0"/>
            </a:br>
            <a:r>
              <a:rPr lang="sk-SK" sz="4000" dirty="0" smtClean="0"/>
              <a:t>Mamin brat je mužovi aj žene </a:t>
            </a:r>
            <a:r>
              <a:rPr lang="sk-SK" sz="4000" b="1" dirty="0" smtClean="0"/>
              <a:t>ujo</a:t>
            </a:r>
            <a:r>
              <a:rPr lang="sk-SK" sz="4000" dirty="0"/>
              <a:t>.</a:t>
            </a:r>
            <a:r>
              <a:rPr lang="sk-SK" sz="4000" dirty="0" smtClean="0"/>
              <a:t> Jeho manželka </a:t>
            </a:r>
            <a:r>
              <a:rPr lang="sk-SK" sz="4000" b="1" dirty="0" smtClean="0"/>
              <a:t>ujčiná</a:t>
            </a:r>
            <a:r>
              <a:rPr lang="sk-SK" sz="4000" dirty="0" smtClean="0"/>
              <a:t>.</a:t>
            </a:r>
            <a:br>
              <a:rPr lang="sk-SK" sz="4000" dirty="0" smtClean="0"/>
            </a:br>
            <a:r>
              <a:rPr lang="sk-SK" sz="4000" dirty="0" smtClean="0"/>
              <a:t>Otcova alebo mamina sestra je vám </a:t>
            </a:r>
            <a:r>
              <a:rPr lang="sk-SK" sz="4000" b="1" dirty="0" smtClean="0"/>
              <a:t>teta</a:t>
            </a:r>
            <a:r>
              <a:rPr lang="sk-SK" sz="4000" dirty="0" smtClean="0"/>
              <a:t> a jej manžel </a:t>
            </a:r>
            <a:r>
              <a:rPr lang="sk-SK" sz="4000" b="1" dirty="0" smtClean="0"/>
              <a:t>sváko</a:t>
            </a:r>
            <a:r>
              <a:rPr lang="sk-SK" sz="4000" dirty="0" smtClean="0"/>
              <a:t>. </a:t>
            </a:r>
          </a:p>
          <a:p>
            <a:r>
              <a:rPr lang="sk-SK" sz="4000" b="1" dirty="0" smtClean="0"/>
              <a:t>Bratranec</a:t>
            </a:r>
            <a:r>
              <a:rPr lang="sk-SK" sz="4000" dirty="0" smtClean="0"/>
              <a:t> je mužský potomok súrodencov vašich rodičov, </a:t>
            </a:r>
            <a:r>
              <a:rPr lang="sk-SK" sz="4000" b="1" dirty="0" smtClean="0"/>
              <a:t>sesternica</a:t>
            </a:r>
            <a:r>
              <a:rPr lang="sk-SK" sz="4000" dirty="0" smtClean="0"/>
              <a:t> je ženský potomok. Čiže syn vášho uja, tety, či strýka je váš bratranec a jeho dcéra sesternica:</a:t>
            </a:r>
            <a:br>
              <a:rPr lang="sk-SK" sz="4000" dirty="0" smtClean="0"/>
            </a:br>
            <a:r>
              <a:rPr lang="sk-SK" sz="4000" dirty="0" smtClean="0"/>
              <a:t>Dcéra vášho súrodenca je vaša </a:t>
            </a:r>
            <a:r>
              <a:rPr lang="sk-SK" sz="4000" b="1" dirty="0" smtClean="0"/>
              <a:t>neter</a:t>
            </a:r>
            <a:r>
              <a:rPr lang="sk-SK" sz="4000" dirty="0" smtClean="0"/>
              <a:t>. Syn vášho súrodenca je </a:t>
            </a:r>
            <a:r>
              <a:rPr lang="sk-SK" sz="4000" b="1" dirty="0" smtClean="0"/>
              <a:t>synovec</a:t>
            </a:r>
            <a:r>
              <a:rPr lang="sk-SK" sz="4000" dirty="0" smtClean="0"/>
              <a:t>.</a:t>
            </a:r>
            <a:br>
              <a:rPr lang="sk-SK" sz="4000" dirty="0" smtClean="0"/>
            </a:br>
            <a:r>
              <a:rPr lang="sk-SK" sz="4000" b="1" dirty="0" smtClean="0"/>
              <a:t>Kmotor</a:t>
            </a:r>
            <a:r>
              <a:rPr lang="sk-SK" sz="4000" dirty="0" smtClean="0"/>
              <a:t> a </a:t>
            </a:r>
            <a:r>
              <a:rPr lang="sk-SK" sz="4000" b="1" dirty="0" smtClean="0"/>
              <a:t>kmotra</a:t>
            </a:r>
            <a:r>
              <a:rPr lang="sk-SK" sz="4000" dirty="0" smtClean="0"/>
              <a:t> je pomenovanie krstných rodičov vo vzťahu k rodičom dieťaťa. </a:t>
            </a:r>
            <a:endParaRPr lang="sk-SK" dirty="0"/>
          </a:p>
        </p:txBody>
      </p:sp>
      <p:sp>
        <p:nvSpPr>
          <p:cNvPr id="4" name="Tlačidlo akcie: Informácie 3">
            <a:hlinkClick r:id="rId2" highlightClick="1"/>
          </p:cNvPr>
          <p:cNvSpPr/>
          <p:nvPr/>
        </p:nvSpPr>
        <p:spPr>
          <a:xfrm>
            <a:off x="7740352" y="260648"/>
            <a:ext cx="720080" cy="648072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Súvisiaci obrázok"/>
          <p:cNvPicPr>
            <a:picLocks noChangeAspect="1" noChangeArrowheads="1"/>
          </p:cNvPicPr>
          <p:nvPr/>
        </p:nvPicPr>
        <p:blipFill>
          <a:blip r:embed="rId2" cstate="print"/>
          <a:srcRect l="16071" t="2794" r="16071" b="54348"/>
          <a:stretch>
            <a:fillRect/>
          </a:stretch>
        </p:blipFill>
        <p:spPr bwMode="auto">
          <a:xfrm>
            <a:off x="179512" y="404662"/>
            <a:ext cx="8892990" cy="56166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145</Words>
  <Application>Microsoft Office PowerPoint</Application>
  <PresentationFormat>Prezentácia na obrazovke (4:3)</PresentationFormat>
  <Paragraphs>17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1" baseType="lpstr">
      <vt:lpstr>Arial</vt:lpstr>
      <vt:lpstr>Calibri</vt:lpstr>
      <vt:lpstr>Motív Office</vt:lpstr>
      <vt:lpstr>Viacgeneračné spolunažívanie</vt:lpstr>
      <vt:lpstr>Typy rodín v súčasnosti: </vt:lpstr>
      <vt:lpstr>Prezentácia programu PowerPoint</vt:lpstr>
      <vt:lpstr>Prezentácia programu PowerPoint</vt:lpstr>
      <vt:lpstr>Prezentácia programu PowerPoint</vt:lpstr>
      <vt:lpstr>Prezentácia programu PowerPoint</vt:lpstr>
      <vt:lpstr>Príbuzenské vzťahy.  Názvy a pomenovanie príbuzných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Viacgeneračné spolunažívanie</dc:title>
  <dc:creator>User</dc:creator>
  <cp:lastModifiedBy>Radúz</cp:lastModifiedBy>
  <cp:revision>2</cp:revision>
  <dcterms:created xsi:type="dcterms:W3CDTF">2017-11-01T15:25:57Z</dcterms:created>
  <dcterms:modified xsi:type="dcterms:W3CDTF">2023-11-26T10:06:37Z</dcterms:modified>
</cp:coreProperties>
</file>