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6" r:id="rId4"/>
    <p:sldId id="266" r:id="rId5"/>
    <p:sldId id="277" r:id="rId6"/>
    <p:sldId id="279" r:id="rId7"/>
    <p:sldId id="269" r:id="rId8"/>
    <p:sldId id="270" r:id="rId9"/>
    <p:sldId id="278" r:id="rId10"/>
    <p:sldId id="271" r:id="rId11"/>
    <p:sldId id="273" r:id="rId12"/>
    <p:sldId id="274" r:id="rId13"/>
    <p:sldId id="275" r:id="rId14"/>
    <p:sldId id="272" r:id="rId15"/>
    <p:sldId id="26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>
        <p:scale>
          <a:sx n="90" d="100"/>
          <a:sy n="90" d="100"/>
        </p:scale>
        <p:origin x="8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Zo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spPr>
            <a:ln>
              <a:solidFill>
                <a:srgbClr val="00B050"/>
              </a:solidFill>
            </a:ln>
          </c:spPr>
          <c:dPt>
            <c:idx val="0"/>
            <c:bubble3D val="0"/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dPt>
          <c:dLbls>
            <c:dLbl>
              <c:idx val="0"/>
              <c:layout>
                <c:manualLayout>
                  <c:x val="-0.26432121007880544"/>
                  <c:y val="-0.36999204921434725"/>
                </c:manualLayout>
              </c:layout>
              <c:tx>
                <c:rich>
                  <a:bodyPr/>
                  <a:lstStyle/>
                  <a:p>
                    <a:pPr>
                      <a:defRPr sz="4000" b="1" baseline="-25000">
                        <a:latin typeface="Cambria Math" pitchFamily="18" charset="0"/>
                        <a:ea typeface="Cambria Math" pitchFamily="18" charset="0"/>
                      </a:defRPr>
                    </a:pPr>
                    <a:r>
                      <a:rPr lang="en-US" sz="7200" baseline="-25000" dirty="0"/>
                      <a:t>78</a:t>
                    </a:r>
                    <a:r>
                      <a:rPr lang="en-US" sz="7200" baseline="-25000" dirty="0" smtClean="0"/>
                      <a:t>%</a:t>
                    </a:r>
                    <a:r>
                      <a:rPr lang="sk-SK" sz="7200" baseline="-25000" dirty="0" smtClean="0"/>
                      <a:t> </a:t>
                    </a:r>
                    <a:endParaRPr lang="en-US" sz="4000" baseline="-25000" dirty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D5B-458B-9FB1-80290DE7C128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8572182185815014"/>
                  <c:y val="0.11672208636442143"/>
                </c:manualLayout>
              </c:layout>
              <c:tx>
                <c:rich>
                  <a:bodyPr/>
                  <a:lstStyle/>
                  <a:p>
                    <a:pPr>
                      <a:defRPr sz="5400" b="1">
                        <a:latin typeface="Cambria Math" pitchFamily="18" charset="0"/>
                        <a:ea typeface="Cambria Math" pitchFamily="18" charset="0"/>
                      </a:defRPr>
                    </a:pPr>
                    <a:r>
                      <a:rPr lang="en-US" sz="5400" dirty="0"/>
                      <a:t>21</a:t>
                    </a:r>
                    <a:r>
                      <a:rPr lang="en-US" sz="5400" dirty="0" smtClean="0"/>
                      <a:t>%</a:t>
                    </a:r>
                    <a:endParaRPr lang="en-US" dirty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D5B-458B-9FB1-80290DE7C12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0021803132985236E-3"/>
                  <c:y val="1.013467639398092E-2"/>
                </c:manualLayout>
              </c:layout>
              <c:spPr/>
              <c:txPr>
                <a:bodyPr/>
                <a:lstStyle/>
                <a:p>
                  <a:pPr>
                    <a:defRPr sz="4400" b="1">
                      <a:latin typeface="Cambria Math" pitchFamily="18" charset="0"/>
                      <a:ea typeface="Cambria Math" pitchFamily="18" charset="0"/>
                    </a:defRPr>
                  </a:pPr>
                  <a:endParaRPr lang="sk-SK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D5B-458B-9FB1-80290DE7C12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400" b="1">
                    <a:latin typeface="+mj-lt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Hárok1!$B$4:$B$6</c:f>
              <c:strCache>
                <c:ptCount val="3"/>
                <c:pt idx="0">
                  <c:v>dusík</c:v>
                </c:pt>
                <c:pt idx="1">
                  <c:v>kyslík</c:v>
                </c:pt>
                <c:pt idx="2">
                  <c:v>ostatné plyny</c:v>
                </c:pt>
              </c:strCache>
            </c:strRef>
          </c:cat>
          <c:val>
            <c:numRef>
              <c:f>Hárok1!$C$4:$C$6</c:f>
              <c:numCache>
                <c:formatCode>0%</c:formatCode>
                <c:ptCount val="3"/>
                <c:pt idx="0">
                  <c:v>0.78</c:v>
                </c:pt>
                <c:pt idx="1">
                  <c:v>0.21000000000000002</c:v>
                </c:pt>
                <c:pt idx="2">
                  <c:v>1.0000000000000002E-2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D5B-458B-9FB1-80290DE7C12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egendEntry>
        <c:idx val="0"/>
        <c:txPr>
          <a:bodyPr/>
          <a:lstStyle/>
          <a:p>
            <a:pPr>
              <a:defRPr sz="20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pPr>
            <a:endParaRPr lang="sk-SK"/>
          </a:p>
        </c:txPr>
      </c:legendEntry>
      <c:legendEntry>
        <c:idx val="1"/>
        <c:txPr>
          <a:bodyPr/>
          <a:lstStyle/>
          <a:p>
            <a:pPr>
              <a:defRPr sz="2000" b="1" cap="none" spc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pPr>
            <a:endParaRPr lang="sk-SK"/>
          </a:p>
        </c:txPr>
      </c:legendEntry>
      <c:legendEntry>
        <c:idx val="2"/>
        <c:txPr>
          <a:bodyPr/>
          <a:lstStyle/>
          <a:p>
            <a:pPr>
              <a:defRPr sz="2000"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</a:defRPr>
            </a:pPr>
            <a:endParaRPr lang="sk-SK"/>
          </a:p>
        </c:txPr>
      </c:legendEntry>
      <c:layout>
        <c:manualLayout>
          <c:xMode val="edge"/>
          <c:yMode val="edge"/>
          <c:x val="0.21735959893345183"/>
          <c:y val="0.86085306025932307"/>
          <c:w val="0.62877374736140423"/>
          <c:h val="0.1011044823142218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</cdr:x>
      <cdr:y>0.81596</cdr:y>
    </cdr:from>
    <cdr:to>
      <cdr:x>0.50699</cdr:x>
      <cdr:y>1</cdr:y>
    </cdr:to>
    <cdr:sp macro="" textlink="">
      <cdr:nvSpPr>
        <cdr:cNvPr id="2" name="BlokTextu 1"/>
        <cdr:cNvSpPr txBox="1"/>
      </cdr:nvSpPr>
      <cdr:spPr>
        <a:xfrm xmlns:a="http://schemas.openxmlformats.org/drawingml/2006/main">
          <a:off x="2736304" y="48245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sk-SK" sz="1100" dirty="0"/>
        </a:p>
      </cdr:txBody>
    </cdr:sp>
  </cdr:relSizeAnchor>
  <cdr:relSizeAnchor xmlns:cdr="http://schemas.openxmlformats.org/drawingml/2006/chartDrawing">
    <cdr:from>
      <cdr:x>0.24</cdr:x>
      <cdr:y>0.93656</cdr:y>
    </cdr:from>
    <cdr:to>
      <cdr:x>0.87</cdr:x>
      <cdr:y>1</cdr:y>
    </cdr:to>
    <cdr:sp macro="" textlink="">
      <cdr:nvSpPr>
        <cdr:cNvPr id="3" name="BlokTextu 2"/>
        <cdr:cNvSpPr txBox="1"/>
      </cdr:nvSpPr>
      <cdr:spPr>
        <a:xfrm xmlns:a="http://schemas.openxmlformats.org/drawingml/2006/main">
          <a:off x="1728192" y="5315198"/>
          <a:ext cx="4536504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sk-SK" sz="1100" dirty="0"/>
        </a:p>
      </cdr:txBody>
    </cdr:sp>
  </cdr:relSizeAnchor>
  <cdr:relSizeAnchor xmlns:cdr="http://schemas.openxmlformats.org/drawingml/2006/chartDrawing">
    <cdr:from>
      <cdr:x>0.24</cdr:x>
      <cdr:y>0.83888</cdr:y>
    </cdr:from>
    <cdr:to>
      <cdr:x>0.36699</cdr:x>
      <cdr:y>1</cdr:y>
    </cdr:to>
    <cdr:sp macro="" textlink="">
      <cdr:nvSpPr>
        <cdr:cNvPr id="4" name="BlokTextu 3"/>
        <cdr:cNvSpPr txBox="1"/>
      </cdr:nvSpPr>
      <cdr:spPr>
        <a:xfrm xmlns:a="http://schemas.openxmlformats.org/drawingml/2006/main">
          <a:off x="1728192" y="53872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sk-SK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09.05.2023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33306" y="404664"/>
            <a:ext cx="6652886" cy="1872208"/>
          </a:xfrm>
        </p:spPr>
        <p:txBody>
          <a:bodyPr>
            <a:normAutofit/>
          </a:bodyPr>
          <a:lstStyle/>
          <a:p>
            <a:pPr algn="ctr"/>
            <a:r>
              <a:rPr lang="sk-SK" sz="4400" dirty="0"/>
              <a:t>Vzduch a jeho </a:t>
            </a:r>
            <a:r>
              <a:rPr lang="sk-SK" sz="4400" dirty="0" smtClean="0"/>
              <a:t>zložky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07704" y="5301208"/>
            <a:ext cx="6678488" cy="1296144"/>
          </a:xfrm>
        </p:spPr>
        <p:txBody>
          <a:bodyPr>
            <a:normAutofit/>
          </a:bodyPr>
          <a:lstStyle/>
          <a:p>
            <a:pPr algn="ctr"/>
            <a:endParaRPr lang="sk-SK" sz="3600" dirty="0"/>
          </a:p>
        </p:txBody>
      </p:sp>
      <p:pic>
        <p:nvPicPr>
          <p:cNvPr id="8194" name="Picture 2" descr="Výsledok vyhľadávania obrázkov pre dopyt ai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132856"/>
            <a:ext cx="3709191" cy="278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86CBAB4-CC08-4F66-B2D8-A3658BB5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sk-SK" dirty="0" smtClean="0"/>
              <a:t>Znečistenie vzduchu: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105E97F-A511-4375-8EDD-01C2D3DE57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980728"/>
            <a:ext cx="8964488" cy="5493224"/>
          </a:xfrm>
        </p:spPr>
        <p:txBody>
          <a:bodyPr>
            <a:normAutofit/>
          </a:bodyPr>
          <a:lstStyle/>
          <a:p>
            <a:r>
              <a:rPr lang="sk-SK" dirty="0" smtClean="0"/>
              <a:t>Vzduch znečisťujeme rôznymi činnosťami.</a:t>
            </a:r>
          </a:p>
          <a:p>
            <a:r>
              <a:rPr lang="sk-SK" dirty="0" smtClean="0"/>
              <a:t>znečisťovateľ-___________________</a:t>
            </a:r>
          </a:p>
          <a:p>
            <a:r>
              <a:rPr lang="sk-SK" dirty="0" smtClean="0"/>
              <a:t>ľudská </a:t>
            </a:r>
            <a:r>
              <a:rPr lang="sk-SK" dirty="0" err="1" smtClean="0"/>
              <a:t>činnosť=</a:t>
            </a:r>
            <a:r>
              <a:rPr lang="sk-SK" b="1" dirty="0" err="1" smtClean="0"/>
              <a:t>antropogénna</a:t>
            </a:r>
            <a:r>
              <a:rPr lang="sk-SK" dirty="0" smtClean="0"/>
              <a:t> činnosť</a:t>
            </a:r>
          </a:p>
          <a:p>
            <a:r>
              <a:rPr lang="sk-SK" dirty="0" smtClean="0"/>
              <a:t>priemysel, doprava</a:t>
            </a:r>
          </a:p>
          <a:p>
            <a:r>
              <a:rPr lang="sk-SK" dirty="0" smtClean="0"/>
              <a:t>Dôsledky znečistenia vzduchu:</a:t>
            </a:r>
          </a:p>
          <a:p>
            <a:r>
              <a:rPr lang="sk-SK" dirty="0" smtClean="0"/>
              <a:t>GLOBÁLNE ENVIROPROBLÉMY:</a:t>
            </a:r>
          </a:p>
          <a:p>
            <a:endParaRPr lang="sk-SK" dirty="0"/>
          </a:p>
          <a:p>
            <a:endParaRPr lang="sk-SK" dirty="0"/>
          </a:p>
          <a:p>
            <a:pPr marL="365760" lvl="1" indent="0">
              <a:buNone/>
            </a:pPr>
            <a:endParaRPr lang="sk-SK" i="1" dirty="0"/>
          </a:p>
        </p:txBody>
      </p:sp>
      <p:sp>
        <p:nvSpPr>
          <p:cNvPr id="5" name="BlokTextu 4"/>
          <p:cNvSpPr txBox="1"/>
          <p:nvPr/>
        </p:nvSpPr>
        <p:spPr>
          <a:xfrm>
            <a:off x="5986936" y="3379479"/>
            <a:ext cx="2592288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2.Kyslé dažde</a:t>
            </a:r>
            <a:endParaRPr lang="sk-SK" sz="3200" b="1" dirty="0">
              <a:latin typeface="Kristen ITC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41429" y="5759963"/>
            <a:ext cx="388843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3.Narúšanie ozónovej vrstvy</a:t>
            </a:r>
            <a:endParaRPr lang="sk-SK" sz="3200" b="1" dirty="0">
              <a:latin typeface="Kristen ITC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44008" y="6093296"/>
            <a:ext cx="4032448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4.Skleníkový efekt</a:t>
            </a:r>
            <a:endParaRPr lang="sk-SK" sz="3200" b="1" dirty="0">
              <a:latin typeface="Kristen ITC" pitchFamily="66" charset="0"/>
            </a:endParaRPr>
          </a:p>
        </p:txBody>
      </p:sp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102" y="3751580"/>
            <a:ext cx="2563474" cy="170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2" name="Picture 10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453290"/>
            <a:ext cx="2664296" cy="1802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 descr="Súvisiaci obrázok"/>
          <p:cNvPicPr>
            <a:picLocks noChangeAspect="1" noChangeArrowheads="1"/>
          </p:cNvPicPr>
          <p:nvPr/>
        </p:nvPicPr>
        <p:blipFill>
          <a:blip r:embed="rId4" cstate="print"/>
          <a:srcRect l="21976" r="22643"/>
          <a:stretch>
            <a:fillRect/>
          </a:stretch>
        </p:blipFill>
        <p:spPr bwMode="auto">
          <a:xfrm>
            <a:off x="3346348" y="4547396"/>
            <a:ext cx="1567025" cy="1513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BlokTextu 3"/>
          <p:cNvSpPr txBox="1"/>
          <p:nvPr/>
        </p:nvSpPr>
        <p:spPr>
          <a:xfrm>
            <a:off x="169421" y="3713521"/>
            <a:ext cx="201622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1.Smog </a:t>
            </a:r>
            <a:endParaRPr lang="sk-SK" sz="3200" b="1" dirty="0">
              <a:latin typeface="Kristen ITC" pitchFamily="66" charset="0"/>
            </a:endParaRPr>
          </a:p>
        </p:txBody>
      </p:sp>
      <p:pic>
        <p:nvPicPr>
          <p:cNvPr id="3086" name="Picture 14" descr="Výsledok vyhľadávania obrázkov pre dopyt skleníkový efek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514981"/>
            <a:ext cx="2088232" cy="1578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6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Smog: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91264" cy="5421216"/>
          </a:xfrm>
        </p:spPr>
        <p:txBody>
          <a:bodyPr/>
          <a:lstStyle/>
          <a:p>
            <a:r>
              <a:rPr lang="sk-SK" dirty="0" smtClean="0"/>
              <a:t>Je to </a:t>
            </a:r>
            <a:r>
              <a:rPr lang="sk-SK" b="1" dirty="0" smtClean="0"/>
              <a:t>zmes dymu a hmly.</a:t>
            </a:r>
          </a:p>
          <a:p>
            <a:r>
              <a:rPr lang="sk-SK" dirty="0" smtClean="0"/>
              <a:t>Vzniká z výfukových plynov, dymu z tovární a elektrární.</a:t>
            </a:r>
          </a:p>
          <a:p>
            <a:r>
              <a:rPr lang="sk-SK" dirty="0" smtClean="0"/>
              <a:t>Spôsobuje hlavne </a:t>
            </a:r>
            <a:r>
              <a:rPr lang="sk-SK" b="1" u="sng" dirty="0" smtClean="0"/>
              <a:t>dýchacie </a:t>
            </a:r>
            <a:r>
              <a:rPr lang="sk-SK" dirty="0" smtClean="0"/>
              <a:t>zdravotné problémy.</a:t>
            </a:r>
            <a:endParaRPr lang="sk-SK" dirty="0"/>
          </a:p>
        </p:txBody>
      </p:sp>
      <p:pic>
        <p:nvPicPr>
          <p:cNvPr id="1026" name="Picture 2" descr="http://www.hlavnespravy.sk/wp-content/uploads/2013/01/t_China_Pollution300291032564.jpg?x967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36495"/>
            <a:ext cx="403244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1532981" y="6029999"/>
            <a:ext cx="201622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Peking </a:t>
            </a:r>
            <a:endParaRPr lang="sk-SK" sz="3200" b="1" dirty="0">
              <a:latin typeface="Kristen ITC" pitchFamily="66" charset="0"/>
            </a:endParaRPr>
          </a:p>
        </p:txBody>
      </p:sp>
      <p:pic>
        <p:nvPicPr>
          <p:cNvPr id="1028" name="Picture 4" descr="Smog v Košiciach - sídlisko KVP, cesta od sídliska Luník IX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3393662"/>
            <a:ext cx="4541693" cy="255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5668750" y="6035876"/>
            <a:ext cx="2016224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latin typeface="Kristen ITC" pitchFamily="66" charset="0"/>
              </a:rPr>
              <a:t>Košice </a:t>
            </a:r>
            <a:endParaRPr lang="sk-SK" sz="3200" b="1" dirty="0"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Kyslé dažde: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931224" cy="5421216"/>
          </a:xfrm>
        </p:spPr>
        <p:txBody>
          <a:bodyPr/>
          <a:lstStyle/>
          <a:p>
            <a:r>
              <a:rPr lang="sk-SK" dirty="0" err="1" smtClean="0"/>
              <a:t>SPôSOBUJú</a:t>
            </a:r>
            <a:r>
              <a:rPr lang="sk-SK" dirty="0" smtClean="0"/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oxidy </a:t>
            </a:r>
            <a:r>
              <a:rPr lang="sk-SK" b="1" u="sng" dirty="0" err="1" smtClean="0">
                <a:solidFill>
                  <a:srgbClr val="FF0000"/>
                </a:solidFill>
              </a:rPr>
              <a:t>dusíka_N</a:t>
            </a:r>
            <a:r>
              <a:rPr lang="sk-SK" b="1" u="sng" dirty="0" smtClean="0">
                <a:solidFill>
                  <a:srgbClr val="FF0000"/>
                </a:solidFill>
              </a:rPr>
              <a:t>___ a </a:t>
            </a:r>
            <a:r>
              <a:rPr lang="sk-SK" b="1" u="sng" dirty="0" err="1" smtClean="0">
                <a:solidFill>
                  <a:srgbClr val="FF0000"/>
                </a:solidFill>
              </a:rPr>
              <a:t>síry_S</a:t>
            </a:r>
            <a:r>
              <a:rPr lang="sk-SK" b="1" u="sng" dirty="0" smtClean="0">
                <a:solidFill>
                  <a:srgbClr val="FF0000"/>
                </a:solidFill>
              </a:rPr>
              <a:t>_</a:t>
            </a:r>
            <a:r>
              <a:rPr lang="sk-SK" b="1" dirty="0" smtClean="0"/>
              <a:t> </a:t>
            </a:r>
            <a:r>
              <a:rPr lang="sk-SK" i="1" dirty="0" smtClean="0"/>
              <a:t>(nachádzajúce sa vo výfukových plynoch) </a:t>
            </a:r>
          </a:p>
          <a:p>
            <a:r>
              <a:rPr lang="sk-SK" b="1" dirty="0" smtClean="0"/>
              <a:t>s vodou</a:t>
            </a:r>
            <a:r>
              <a:rPr lang="sk-SK" dirty="0" smtClean="0"/>
              <a:t> </a:t>
            </a:r>
            <a:r>
              <a:rPr lang="sk-SK" b="1" dirty="0" smtClean="0"/>
              <a:t>v  ovzduší vznikajú SILNÉ</a:t>
            </a:r>
            <a:r>
              <a:rPr lang="sk-SK" dirty="0" smtClean="0"/>
              <a:t> </a:t>
            </a:r>
            <a:r>
              <a:rPr lang="sk-SK" b="1" dirty="0" smtClean="0">
                <a:solidFill>
                  <a:srgbClr val="FF0000"/>
                </a:solidFill>
              </a:rPr>
              <a:t>kyseliny – sírová, dusičná...</a:t>
            </a:r>
          </a:p>
          <a:p>
            <a:r>
              <a:rPr lang="sk-SK" dirty="0" smtClean="0"/>
              <a:t>poškodzujú budovy</a:t>
            </a:r>
            <a:r>
              <a:rPr lang="sk-SK" dirty="0"/>
              <a:t>, </a:t>
            </a:r>
            <a:r>
              <a:rPr lang="sk-SK" dirty="0" smtClean="0"/>
              <a:t>pamiatky, rastliny, živočíchy, </a:t>
            </a:r>
            <a:r>
              <a:rPr lang="sk-SK" dirty="0" smtClean="0"/>
              <a:t> </a:t>
            </a:r>
            <a:r>
              <a:rPr lang="sk-SK" dirty="0" smtClean="0"/>
              <a:t>spôsobujú </a:t>
            </a:r>
            <a:r>
              <a:rPr lang="sk-SK" b="1" dirty="0" smtClean="0"/>
              <a:t>koróziu=hrdzavenie</a:t>
            </a:r>
            <a:endParaRPr lang="sk-SK" dirty="0"/>
          </a:p>
        </p:txBody>
      </p:sp>
      <p:pic>
        <p:nvPicPr>
          <p:cNvPr id="22530" name="Picture 2" descr="Výsledok vyhľadávania obrázkov pre dopyt kyslé daž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485958"/>
            <a:ext cx="5040560" cy="3372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06090"/>
          </a:xfrm>
        </p:spPr>
        <p:txBody>
          <a:bodyPr/>
          <a:lstStyle/>
          <a:p>
            <a:pPr algn="ctr"/>
            <a:r>
              <a:rPr lang="sk-SK" dirty="0" smtClean="0"/>
              <a:t>Narúšanie ozónovej vrstvy: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63724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Ozónová vrstva chráni zem pred (UV) </a:t>
            </a:r>
            <a:r>
              <a:rPr lang="sk-SK" sz="2200" dirty="0"/>
              <a:t>=</a:t>
            </a:r>
            <a:r>
              <a:rPr lang="sk-SK" sz="2200" dirty="0" smtClean="0"/>
              <a:t>ultrafialovým </a:t>
            </a:r>
            <a:r>
              <a:rPr lang="sk-SK" sz="2200" dirty="0" smtClean="0"/>
              <a:t>žiarením</a:t>
            </a:r>
          </a:p>
          <a:p>
            <a:pPr marL="0" indent="0">
              <a:buNone/>
            </a:pPr>
            <a:r>
              <a:rPr lang="sk-SK" sz="2200"/>
              <a:t> </a:t>
            </a:r>
            <a:r>
              <a:rPr lang="sk-SK" sz="2200" smtClean="0"/>
              <a:t>   </a:t>
            </a:r>
            <a:r>
              <a:rPr lang="sk-SK" sz="2200" smtClean="0"/>
              <a:t>ktoré </a:t>
            </a:r>
            <a:r>
              <a:rPr lang="sk-SK" sz="2200" dirty="0" smtClean="0"/>
              <a:t>môže poškodiť zrak </a:t>
            </a:r>
            <a:r>
              <a:rPr lang="sk-SK" sz="2200" dirty="0" smtClean="0"/>
              <a:t>a </a:t>
            </a:r>
            <a:r>
              <a:rPr lang="sk-SK" sz="2200" dirty="0" smtClean="0"/>
              <a:t>vyvolať rakovinu kože</a:t>
            </a:r>
          </a:p>
          <a:p>
            <a:r>
              <a:rPr lang="sk-SK" sz="2200" dirty="0" smtClean="0"/>
              <a:t>UV je potrebné pre tvorbu </a:t>
            </a:r>
            <a:r>
              <a:rPr lang="sk-SK" sz="2200" b="1" dirty="0" smtClean="0"/>
              <a:t>vitamínu D</a:t>
            </a:r>
            <a:r>
              <a:rPr lang="sk-SK" sz="2200" dirty="0" smtClean="0"/>
              <a:t>  </a:t>
            </a:r>
          </a:p>
          <a:p>
            <a:r>
              <a:rPr lang="sk-SK" sz="2200" dirty="0" smtClean="0"/>
              <a:t>Ozónovú vrstvu narúšajú – stenčujú </a:t>
            </a:r>
            <a:r>
              <a:rPr lang="sk-SK" sz="2200" dirty="0" smtClean="0"/>
              <a:t>plyny - </a:t>
            </a:r>
            <a:r>
              <a:rPr lang="sk-SK" sz="2200" i="1" dirty="0" smtClean="0"/>
              <a:t>metán a freóny</a:t>
            </a:r>
            <a:endParaRPr lang="sk-SK" sz="2200" i="1" dirty="0" smtClean="0"/>
          </a:p>
          <a:p>
            <a:pPr marL="0" indent="0">
              <a:buNone/>
            </a:pPr>
            <a:endParaRPr lang="sk-SK" sz="2200" dirty="0"/>
          </a:p>
        </p:txBody>
      </p:sp>
      <p:pic>
        <p:nvPicPr>
          <p:cNvPr id="23554" name="Picture 2" descr="Výsledok vyhľadávania obrázkov pre dopyt ozónová vrstva"/>
          <p:cNvPicPr>
            <a:picLocks noChangeAspect="1" noChangeArrowheads="1"/>
          </p:cNvPicPr>
          <p:nvPr/>
        </p:nvPicPr>
        <p:blipFill>
          <a:blip r:embed="rId2" cstate="print"/>
          <a:srcRect l="9051" t="16800" r="9838" b="9701"/>
          <a:stretch>
            <a:fillRect/>
          </a:stretch>
        </p:blipFill>
        <p:spPr bwMode="auto">
          <a:xfrm>
            <a:off x="19757" y="2866994"/>
            <a:ext cx="5616623" cy="3817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2" t="28468" r="41365" b="4783"/>
          <a:stretch/>
        </p:blipFill>
        <p:spPr bwMode="auto">
          <a:xfrm>
            <a:off x="5683753" y="3253205"/>
            <a:ext cx="3433076" cy="340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01A72F3-D2B6-46A1-856E-6D42241A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562074"/>
          </a:xfrm>
        </p:spPr>
        <p:txBody>
          <a:bodyPr/>
          <a:lstStyle/>
          <a:p>
            <a:pPr algn="ctr"/>
            <a:r>
              <a:rPr lang="sk-SK" dirty="0" smtClean="0"/>
              <a:t>Skleníkový efekt 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BB69AFD-EE68-4DC3-9106-436158A552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568952" cy="5616624"/>
          </a:xfrm>
        </p:spPr>
        <p:txBody>
          <a:bodyPr/>
          <a:lstStyle/>
          <a:p>
            <a:r>
              <a:rPr lang="sk-SK" dirty="0" smtClean="0"/>
              <a:t>Niektoré plyny v atmosfére vytvoria vrstvu, ktoré </a:t>
            </a:r>
            <a:r>
              <a:rPr lang="sk-SK" b="1" dirty="0" smtClean="0"/>
              <a:t>bránia</a:t>
            </a:r>
            <a:r>
              <a:rPr lang="sk-SK" dirty="0" smtClean="0"/>
              <a:t> </a:t>
            </a:r>
            <a:r>
              <a:rPr lang="sk-SK" b="1" dirty="0" smtClean="0"/>
              <a:t>ochladzovaniu </a:t>
            </a:r>
            <a:r>
              <a:rPr lang="sk-SK" dirty="0" smtClean="0"/>
              <a:t>Zeme – nazývame ich </a:t>
            </a:r>
            <a:r>
              <a:rPr lang="sk-SK" b="1" dirty="0" smtClean="0"/>
              <a:t>skleníkové plyny</a:t>
            </a:r>
          </a:p>
          <a:p>
            <a:r>
              <a:rPr lang="sk-SK" dirty="0" smtClean="0"/>
              <a:t>Patria sem metán, oxid uhličitý, vodná para.</a:t>
            </a:r>
          </a:p>
          <a:p>
            <a:r>
              <a:rPr lang="sk-SK" dirty="0" smtClean="0"/>
              <a:t>Zem sa prehrieva, nazývame to </a:t>
            </a:r>
            <a:r>
              <a:rPr lang="sk-SK" b="1" dirty="0" smtClean="0"/>
              <a:t>globálne otepľovanie(</a:t>
            </a:r>
            <a:r>
              <a:rPr lang="sk-SK" dirty="0" smtClean="0"/>
              <a:t>topia sa ľadovce).</a:t>
            </a:r>
          </a:p>
          <a:p>
            <a:endParaRPr lang="sk-SK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2707" y="3717033"/>
            <a:ext cx="3751995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4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/>
              <a:t>Ďakujem za pozornosť!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/>
              <a:t>Vzduch: 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1" y="1052736"/>
            <a:ext cx="5310755" cy="5421216"/>
          </a:xfrm>
        </p:spPr>
        <p:txBody>
          <a:bodyPr>
            <a:normAutofit fontScale="92500" lnSpcReduction="10000"/>
          </a:bodyPr>
          <a:lstStyle/>
          <a:p>
            <a:r>
              <a:rPr lang="sk-SK" sz="2800" i="1" dirty="0" smtClean="0"/>
              <a:t>Je </a:t>
            </a:r>
            <a:r>
              <a:rPr lang="sk-SK" sz="2800" b="1" i="1" u="sng" dirty="0" smtClean="0"/>
              <a:t>rovnorodá zmes plynov.</a:t>
            </a:r>
          </a:p>
          <a:p>
            <a:r>
              <a:rPr lang="sk-SK" sz="2800" i="1" dirty="0" smtClean="0">
                <a:solidFill>
                  <a:schemeClr val="tx2">
                    <a:lumMod val="75000"/>
                  </a:schemeClr>
                </a:solidFill>
              </a:rPr>
              <a:t>Vzdušný obal Zeme sa volá a</a:t>
            </a:r>
            <a:r>
              <a:rPr lang="sk-SK" sz="2800" b="1" i="1" dirty="0" smtClean="0">
                <a:solidFill>
                  <a:schemeClr val="tx2">
                    <a:lumMod val="75000"/>
                  </a:schemeClr>
                </a:solidFill>
              </a:rPr>
              <a:t>tmosféra.</a:t>
            </a:r>
          </a:p>
          <a:p>
            <a:endParaRPr lang="sk-SK" sz="2800" i="1" dirty="0" smtClean="0"/>
          </a:p>
          <a:p>
            <a:r>
              <a:rPr lang="sk-SK" sz="2800" dirty="0" smtClean="0"/>
              <a:t>Má niekoľko vrstiev.</a:t>
            </a:r>
          </a:p>
          <a:p>
            <a:r>
              <a:rPr lang="sk-SK" sz="2800" dirty="0" smtClean="0">
                <a:solidFill>
                  <a:schemeClr val="accent2">
                    <a:lumMod val="50000"/>
                  </a:schemeClr>
                </a:solidFill>
              </a:rPr>
              <a:t>1. najbližšie vrstva k Zemi sa nazýva </a:t>
            </a:r>
            <a:r>
              <a:rPr lang="sk-SK" sz="2800" b="1" dirty="0" err="1" smtClean="0">
                <a:solidFill>
                  <a:schemeClr val="accent2">
                    <a:lumMod val="50000"/>
                  </a:schemeClr>
                </a:solidFill>
              </a:rPr>
              <a:t>troposféra</a:t>
            </a:r>
            <a:r>
              <a:rPr lang="sk-SK" sz="2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sk-SK" sz="2800" dirty="0" smtClean="0">
                <a:solidFill>
                  <a:schemeClr val="accent2">
                    <a:lumMod val="50000"/>
                  </a:schemeClr>
                </a:solidFill>
              </a:rPr>
              <a:t>prebiehajú v nej všetky deje súvisiace s počasím.</a:t>
            </a:r>
          </a:p>
          <a:p>
            <a:pPr marL="0" indent="0">
              <a:buNone/>
            </a:pPr>
            <a:r>
              <a:rPr lang="sk-SK" sz="3000" b="1" dirty="0" smtClean="0">
                <a:solidFill>
                  <a:srgbClr val="FF0000"/>
                </a:solidFill>
              </a:rPr>
              <a:t>Vyberte správne:</a:t>
            </a:r>
          </a:p>
          <a:p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Čím ideme vyššie – vzduch je:</a:t>
            </a:r>
          </a:p>
          <a:p>
            <a:pPr marL="0" indent="0" algn="ctr">
              <a:buNone/>
            </a:pPr>
            <a:r>
              <a:rPr lang="sk-SK" sz="2800" b="1" i="1" dirty="0" smtClean="0">
                <a:solidFill>
                  <a:schemeClr val="accent5">
                    <a:lumMod val="50000"/>
                  </a:schemeClr>
                </a:solidFill>
              </a:rPr>
              <a:t>hustejší/redší</a:t>
            </a:r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k-SK" sz="2800" i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 má   </a:t>
            </a:r>
            <a:r>
              <a:rPr lang="sk-SK" sz="3000" b="1" i="1" dirty="0" smtClean="0">
                <a:solidFill>
                  <a:schemeClr val="accent5">
                    <a:lumMod val="50000"/>
                  </a:schemeClr>
                </a:solidFill>
              </a:rPr>
              <a:t>viac/menej</a:t>
            </a:r>
            <a:r>
              <a:rPr lang="sk-SK" sz="2800" i="1" dirty="0" smtClean="0">
                <a:solidFill>
                  <a:schemeClr val="accent5">
                    <a:lumMod val="50000"/>
                  </a:schemeClr>
                </a:solidFill>
              </a:rPr>
              <a:t> kyslíka.</a:t>
            </a:r>
          </a:p>
          <a:p>
            <a:endParaRPr lang="sk-SK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Súvisiaci obrázok"/>
          <p:cNvPicPr>
            <a:picLocks noChangeAspect="1" noChangeArrowheads="1"/>
          </p:cNvPicPr>
          <p:nvPr/>
        </p:nvPicPr>
        <p:blipFill rotWithShape="1">
          <a:blip r:embed="rId2" cstate="print"/>
          <a:srcRect t="11384" b="9593"/>
          <a:stretch/>
        </p:blipFill>
        <p:spPr bwMode="auto">
          <a:xfrm>
            <a:off x="5490267" y="41562"/>
            <a:ext cx="3385418" cy="4267201"/>
          </a:xfrm>
          <a:prstGeom prst="rect">
            <a:avLst/>
          </a:prstGeom>
          <a:noFill/>
        </p:spPr>
      </p:pic>
      <p:pic>
        <p:nvPicPr>
          <p:cNvPr id="1026" name="Picture 2" descr="Kvíz: Čo viete o Vysokých Tatrách? - Rela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16" y="4308763"/>
            <a:ext cx="3264749" cy="2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1143000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Problémové úlohy </a:t>
            </a:r>
            <a:r>
              <a:rPr lang="sk-SK" sz="4000" b="1" dirty="0" smtClean="0">
                <a:sym typeface="Wingdings" panose="05000000000000000000" pitchFamily="2" charset="2"/>
              </a:rPr>
              <a:t>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Leatt slnečné okuliare Core - Oblečenie, Slnečné okuliare | FOX RAC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7" b="30325"/>
          <a:stretch/>
        </p:blipFill>
        <p:spPr bwMode="auto">
          <a:xfrm>
            <a:off x="4222402" y="1841446"/>
            <a:ext cx="4809981" cy="184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trid Sun Moisturizing Face Cream SPF15 Opaľovací prípravok na tvár 75 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0" y="3690315"/>
            <a:ext cx="2866531" cy="28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Z BUIN Mountain SPF50+ Opaľovací prípravok na tvár 50 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69" y="3858903"/>
            <a:ext cx="2697943" cy="269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rovica horská Kosodrevina, Pinus mugo pumilio, 10 - 20 cm, kont. 3l |  Borovice | fragaria.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7" y="4311886"/>
            <a:ext cx="3394818" cy="2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ektorová grafika Happy cartoon emoticon thinking #83642460 | fotobanka  Fotky&amp;Fot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7" y="0"/>
            <a:ext cx="1755245" cy="175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oniklec veľkokvetý Pulsatilla grand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3" y="1287550"/>
            <a:ext cx="423667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76456" cy="634082"/>
          </a:xfrm>
        </p:spPr>
        <p:txBody>
          <a:bodyPr/>
          <a:lstStyle/>
          <a:p>
            <a:pPr algn="ctr"/>
            <a:r>
              <a:rPr lang="sk-SK" dirty="0" smtClean="0"/>
              <a:t>Zloženie vzduchu:</a:t>
            </a:r>
            <a:endParaRPr lang="sk-SK" dirty="0"/>
          </a:p>
        </p:txBody>
      </p:sp>
      <p:graphicFrame>
        <p:nvGraphicFramePr>
          <p:cNvPr id="6" name="Graf 5"/>
          <p:cNvGraphicFramePr/>
          <p:nvPr>
            <p:extLst>
              <p:ext uri="{D42A27DB-BD31-4B8C-83A1-F6EECF244321}">
                <p14:modId xmlns:p14="http://schemas.microsoft.com/office/powerpoint/2010/main" val="2859414580"/>
              </p:ext>
            </p:extLst>
          </p:nvPr>
        </p:nvGraphicFramePr>
        <p:xfrm>
          <a:off x="0" y="1706632"/>
          <a:ext cx="7715200" cy="531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81042" y="620688"/>
            <a:ext cx="9036496" cy="150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Dusík </a:t>
            </a:r>
            <a:r>
              <a:rPr lang="sk-SK" sz="3200" dirty="0" smtClean="0"/>
              <a:t>N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78%</a:t>
            </a:r>
          </a:p>
          <a:p>
            <a:r>
              <a:rPr lang="sk-SK" sz="3200" dirty="0" smtClean="0"/>
              <a:t>Kyslík O</a:t>
            </a:r>
            <a:r>
              <a:rPr lang="sk-SK" sz="3200" baseline="-25000" dirty="0" smtClean="0"/>
              <a:t>2  </a:t>
            </a:r>
            <a:r>
              <a:rPr lang="sk-SK" sz="3200" dirty="0" smtClean="0"/>
              <a:t>21% </a:t>
            </a:r>
          </a:p>
          <a:p>
            <a:r>
              <a:rPr lang="sk-SK" sz="2800" dirty="0" smtClean="0"/>
              <a:t>Ostatné plyny – CO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 +vodná para +vzácne plyny 1</a:t>
            </a:r>
            <a:r>
              <a:rPr lang="sk-SK" sz="2800" dirty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Prečo je vo vzduchu viac dusíka, veď organizmy potrebujú kyslík?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Vektorová grafika Happy cartoon emoticon thinking #83642460 | fotobanka 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42673"/>
            <a:ext cx="42767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Ako by ste dokázali, že vo vydychovanom vzduchu je vodná para?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11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ctr"/>
            <a:r>
              <a:rPr lang="sk-SK" sz="3600" b="1" dirty="0" smtClean="0"/>
              <a:t>Zloženie vzduchu: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211144" cy="5493224"/>
          </a:xfrm>
        </p:spPr>
        <p:txBody>
          <a:bodyPr>
            <a:normAutofit/>
          </a:bodyPr>
          <a:lstStyle/>
          <a:p>
            <a:r>
              <a:rPr lang="sk-SK" b="1" dirty="0" smtClean="0"/>
              <a:t>DUSÍK: </a:t>
            </a:r>
            <a:r>
              <a:rPr lang="sk-SK" dirty="0" smtClean="0"/>
              <a:t>-</a:t>
            </a:r>
            <a:r>
              <a:rPr lang="sk-SK" b="1" dirty="0" smtClean="0"/>
              <a:t>  </a:t>
            </a:r>
            <a:r>
              <a:rPr lang="sk-SK" dirty="0" smtClean="0"/>
              <a:t>je </a:t>
            </a:r>
            <a:r>
              <a:rPr lang="sk-SK" dirty="0" err="1" smtClean="0"/>
              <a:t>nezlúčivý</a:t>
            </a:r>
            <a:r>
              <a:rPr lang="sk-SK" dirty="0" smtClean="0"/>
              <a:t>, zložka bielkovín,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b="1" dirty="0" smtClean="0"/>
              <a:t>KYSLÍK: </a:t>
            </a:r>
            <a:r>
              <a:rPr lang="sk-SK" dirty="0" smtClean="0"/>
              <a:t>- nevyhnutný pre život, dýchajú ho 		</a:t>
            </a:r>
            <a:r>
              <a:rPr lang="sk-SK" dirty="0"/>
              <a:t>živé </a:t>
            </a:r>
            <a:r>
              <a:rPr lang="sk-SK" dirty="0" smtClean="0"/>
              <a:t>organizmy – </a:t>
            </a:r>
            <a:r>
              <a:rPr lang="sk-SK" dirty="0" smtClean="0">
                <a:solidFill>
                  <a:srgbClr val="FF0000"/>
                </a:solidFill>
              </a:rPr>
              <a:t>dýchaním získavajú energiu na svoj život, </a:t>
            </a:r>
          </a:p>
          <a:p>
            <a:r>
              <a:rPr lang="sk-SK" dirty="0" smtClean="0"/>
              <a:t>dusík a kyslík -  získavajú sa </a:t>
            </a:r>
            <a:r>
              <a:rPr lang="sk-SK" dirty="0"/>
              <a:t>destiláciou</a:t>
            </a:r>
          </a:p>
          <a:p>
            <a:pPr marL="0" indent="0">
              <a:buNone/>
            </a:pPr>
            <a:r>
              <a:rPr lang="sk-SK" dirty="0" smtClean="0"/>
              <a:t>    zo </a:t>
            </a:r>
            <a:r>
              <a:rPr lang="sk-SK" dirty="0"/>
              <a:t>skvapalneného </a:t>
            </a:r>
            <a:r>
              <a:rPr lang="sk-SK" dirty="0" smtClean="0"/>
              <a:t>vzduchu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b="1" dirty="0" smtClean="0"/>
              <a:t>OXID UHLIČITÝ: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k-SK" dirty="0" smtClean="0"/>
              <a:t>- vydychujeme ho a rastliny ho potrebujú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pri fotosyntéze</a:t>
            </a:r>
          </a:p>
          <a:p>
            <a:r>
              <a:rPr lang="sk-SK" b="1" dirty="0" smtClean="0"/>
              <a:t>VODNÁ PARA – </a:t>
            </a:r>
            <a:r>
              <a:rPr lang="sk-SK" dirty="0" err="1" smtClean="0"/>
              <a:t>zrážaním=kondenzáciou</a:t>
            </a:r>
            <a:r>
              <a:rPr lang="sk-SK" dirty="0" smtClean="0"/>
              <a:t> vznikajú zrážky, ktoré padajú na našu Zem</a:t>
            </a:r>
          </a:p>
          <a:p>
            <a:r>
              <a:rPr lang="sk-SK" b="1" dirty="0" smtClean="0"/>
              <a:t>Vzácne plyny - argón</a:t>
            </a:r>
          </a:p>
          <a:p>
            <a:pPr lvl="4">
              <a:buNone/>
            </a:pPr>
            <a:r>
              <a:rPr lang="sk-SK" b="1" dirty="0" smtClean="0"/>
              <a:t>  </a:t>
            </a:r>
            <a:endParaRPr lang="sk-SK" b="1" dirty="0"/>
          </a:p>
        </p:txBody>
      </p:sp>
      <p:pic>
        <p:nvPicPr>
          <p:cNvPr id="5122" name="Picture 2" descr="Výsledok vyhľadávania obrázkov pre dopyt dusík"/>
          <p:cNvPicPr>
            <a:picLocks noChangeAspect="1" noChangeArrowheads="1"/>
          </p:cNvPicPr>
          <p:nvPr/>
        </p:nvPicPr>
        <p:blipFill>
          <a:blip r:embed="rId2" cstate="print"/>
          <a:srcRect l="27765" r="29520"/>
          <a:stretch>
            <a:fillRect/>
          </a:stretch>
        </p:blipFill>
        <p:spPr bwMode="auto">
          <a:xfrm>
            <a:off x="7524328" y="548680"/>
            <a:ext cx="1071058" cy="250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Výsledok vyhľadávania obrázkov pre dopyt tlakové fľaše s kyslíkom"/>
          <p:cNvPicPr>
            <a:picLocks noChangeAspect="1" noChangeArrowheads="1"/>
          </p:cNvPicPr>
          <p:nvPr/>
        </p:nvPicPr>
        <p:blipFill>
          <a:blip r:embed="rId3" cstate="print"/>
          <a:srcRect l="22680" t="9760" r="23141" b="12121"/>
          <a:stretch>
            <a:fillRect/>
          </a:stretch>
        </p:blipFill>
        <p:spPr bwMode="auto">
          <a:xfrm>
            <a:off x="7524328" y="3056112"/>
            <a:ext cx="1348408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481280" y="2540500"/>
            <a:ext cx="4958985" cy="19773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A334A79-5C91-48FD-9D8F-A93D8AD4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56" y="25121"/>
            <a:ext cx="7467600" cy="634082"/>
          </a:xfrm>
        </p:spPr>
        <p:txBody>
          <a:bodyPr/>
          <a:lstStyle/>
          <a:p>
            <a:pPr algn="ctr"/>
            <a:r>
              <a:rPr lang="sk-SK" dirty="0" smtClean="0"/>
              <a:t>Fotosyntéza 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B1E9888-C00A-4C89-AE39-FAAE1FE859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8994" y="862055"/>
            <a:ext cx="8568952" cy="5709248"/>
          </a:xfrm>
        </p:spPr>
        <p:txBody>
          <a:bodyPr/>
          <a:lstStyle/>
          <a:p>
            <a:r>
              <a:rPr lang="sk-SK" dirty="0" smtClean="0"/>
              <a:t>Najdôležitejšia reakcia na Zemi.</a:t>
            </a:r>
          </a:p>
          <a:p>
            <a:r>
              <a:rPr lang="sk-SK" dirty="0" smtClean="0"/>
              <a:t>Pre jej priebeh potrebujeme 4 podmienky:</a:t>
            </a:r>
            <a:endParaRPr lang="sk-SK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773544" y="2897635"/>
            <a:ext cx="7238146" cy="701540"/>
            <a:chOff x="827584" y="6093296"/>
            <a:chExt cx="6988664" cy="386554"/>
          </a:xfrm>
        </p:grpSpPr>
        <p:sp>
          <p:nvSpPr>
            <p:cNvPr id="15" name="BlokTextu 14"/>
            <p:cNvSpPr txBox="1"/>
            <p:nvPr/>
          </p:nvSpPr>
          <p:spPr>
            <a:xfrm>
              <a:off x="827584" y="6093296"/>
              <a:ext cx="1833443" cy="3165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Oxid uhličitý</a:t>
              </a:r>
              <a:endParaRPr lang="sk-SK" dirty="0"/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2699792" y="609329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2987824" y="6093296"/>
              <a:ext cx="948333" cy="3165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voda</a:t>
              </a:r>
              <a:endParaRPr lang="sk-SK" dirty="0"/>
            </a:p>
          </p:txBody>
        </p:sp>
        <p:sp>
          <p:nvSpPr>
            <p:cNvPr id="18" name="Šípka doprava 17"/>
            <p:cNvSpPr/>
            <p:nvPr/>
          </p:nvSpPr>
          <p:spPr>
            <a:xfrm>
              <a:off x="4139952" y="6251581"/>
              <a:ext cx="1080120" cy="1297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6772636" y="6127666"/>
              <a:ext cx="1043612" cy="3165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kyslík</a:t>
              </a:r>
              <a:endParaRPr lang="sk-SK" dirty="0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6444208" y="6093296"/>
              <a:ext cx="360040" cy="377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5539804" y="6110518"/>
              <a:ext cx="821888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cukor</a:t>
              </a:r>
              <a:endParaRPr lang="sk-SK" dirty="0"/>
            </a:p>
          </p:txBody>
        </p:sp>
      </p:grpSp>
      <p:pic>
        <p:nvPicPr>
          <p:cNvPr id="4098" name="Picture 2" descr="Poznáte listy a stromy, z ktorých padajú? - Škola - Užitočná pravda -  Pravd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7" y="3684091"/>
            <a:ext cx="836627" cy="8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n by Silvia Melušová on Stickers | Cartoon sun, Cartoon, Cartoon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6737" y="2326144"/>
            <a:ext cx="704023" cy="71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Šípka doprava 22"/>
          <p:cNvSpPr/>
          <p:nvPr/>
        </p:nvSpPr>
        <p:spPr>
          <a:xfrm rot="10800000">
            <a:off x="4197695" y="3376924"/>
            <a:ext cx="1031549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3795953" y="4543028"/>
            <a:ext cx="2074370" cy="56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Zelené </a:t>
            </a:r>
            <a:r>
              <a:rPr lang="sk-SK" dirty="0" err="1" smtClean="0">
                <a:solidFill>
                  <a:schemeClr val="tx1"/>
                </a:solidFill>
              </a:rPr>
              <a:t>farbivo=chlorofyl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861042" y="5229200"/>
            <a:ext cx="781541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5" name="Skupina 24"/>
          <p:cNvGrpSpPr/>
          <p:nvPr/>
        </p:nvGrpSpPr>
        <p:grpSpPr>
          <a:xfrm>
            <a:off x="1242732" y="5719998"/>
            <a:ext cx="7020349" cy="461666"/>
            <a:chOff x="795899" y="6093295"/>
            <a:chExt cx="7020349" cy="461666"/>
          </a:xfrm>
        </p:grpSpPr>
        <p:sp>
          <p:nvSpPr>
            <p:cNvPr id="26" name="BlokTextu 25"/>
            <p:cNvSpPr txBox="1"/>
            <p:nvPr/>
          </p:nvSpPr>
          <p:spPr>
            <a:xfrm>
              <a:off x="795899" y="6093296"/>
              <a:ext cx="1833443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k-SK" baseline="-25000" dirty="0" smtClean="0"/>
            </a:p>
            <a:p>
              <a:pPr algn="ctr"/>
              <a:endParaRPr lang="sk-SK" baseline="-25000" dirty="0"/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2699792" y="609329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2987824" y="6093295"/>
              <a:ext cx="1012186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k-SK" dirty="0"/>
            </a:p>
          </p:txBody>
        </p:sp>
        <p:sp>
          <p:nvSpPr>
            <p:cNvPr id="29" name="Šípka doprava 28"/>
            <p:cNvSpPr/>
            <p:nvPr/>
          </p:nvSpPr>
          <p:spPr>
            <a:xfrm>
              <a:off x="4139952" y="6165304"/>
              <a:ext cx="108012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6772636" y="6127666"/>
              <a:ext cx="104361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sk-SK" dirty="0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6444208" y="6093296"/>
              <a:ext cx="360040" cy="377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+</a:t>
              </a:r>
              <a:endParaRPr lang="sk-SK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5539804" y="6110518"/>
              <a:ext cx="821888" cy="369332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/>
                <a:t>cukor</a:t>
              </a:r>
              <a:endParaRPr lang="sk-SK" dirty="0"/>
            </a:p>
          </p:txBody>
        </p:sp>
      </p:grpSp>
      <p:sp>
        <p:nvSpPr>
          <p:cNvPr id="41" name="Šípka doprava 40"/>
          <p:cNvSpPr/>
          <p:nvPr/>
        </p:nvSpPr>
        <p:spPr>
          <a:xfrm rot="10800000">
            <a:off x="4611070" y="5998540"/>
            <a:ext cx="1031549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2" name="Picture 2" descr="Poznáte listy a stromy, z ktorých padajú? - Škola - Užitočná pravda -  Pravda.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38" y="6202690"/>
            <a:ext cx="635457" cy="6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in by Silvia Melušová on Stickers | Cartoon sun, Cartoon, Cartoon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4240" y="5206260"/>
            <a:ext cx="533252" cy="5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lnicí pero emoji klipart. Zdarma ke stažení transparentní .PNG | Creazil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6711" flipH="1">
            <a:off x="7806958" y="3697140"/>
            <a:ext cx="1467182" cy="14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4" name="Skupina 3"/>
          <p:cNvGrpSpPr/>
          <p:nvPr/>
        </p:nvGrpSpPr>
        <p:grpSpPr>
          <a:xfrm>
            <a:off x="934476" y="692696"/>
            <a:ext cx="7453948" cy="4824536"/>
            <a:chOff x="971600" y="1844824"/>
            <a:chExt cx="7381328" cy="4536505"/>
          </a:xfrm>
        </p:grpSpPr>
        <p:pic>
          <p:nvPicPr>
            <p:cNvPr id="5" name="Picture 7" descr="Súvisiaci obrázok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1844824"/>
              <a:ext cx="6048672" cy="4536505"/>
            </a:xfrm>
            <a:prstGeom prst="rect">
              <a:avLst/>
            </a:prstGeom>
            <a:noFill/>
          </p:spPr>
        </p:pic>
        <p:grpSp>
          <p:nvGrpSpPr>
            <p:cNvPr id="6" name="Skupina 5"/>
            <p:cNvGrpSpPr/>
            <p:nvPr/>
          </p:nvGrpSpPr>
          <p:grpSpPr>
            <a:xfrm>
              <a:off x="971600" y="3933056"/>
              <a:ext cx="7381328" cy="1737484"/>
              <a:chOff x="971600" y="3933056"/>
              <a:chExt cx="7381328" cy="1737484"/>
            </a:xfrm>
          </p:grpSpPr>
          <p:sp>
            <p:nvSpPr>
              <p:cNvPr id="7" name="BlokTextu 6"/>
              <p:cNvSpPr txBox="1"/>
              <p:nvPr/>
            </p:nvSpPr>
            <p:spPr>
              <a:xfrm>
                <a:off x="971600" y="4365104"/>
                <a:ext cx="2088232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Oxid uhličitý</a:t>
                </a:r>
                <a:endParaRPr lang="sk-SK" dirty="0"/>
              </a:p>
            </p:txBody>
          </p:sp>
          <p:sp>
            <p:nvSpPr>
              <p:cNvPr id="8" name="BlokTextu 7"/>
              <p:cNvSpPr txBox="1"/>
              <p:nvPr/>
            </p:nvSpPr>
            <p:spPr>
              <a:xfrm>
                <a:off x="7164288" y="3933056"/>
                <a:ext cx="118864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kyslík</a:t>
                </a:r>
                <a:endParaRPr lang="sk-SK" dirty="0"/>
              </a:p>
            </p:txBody>
          </p:sp>
          <p:sp>
            <p:nvSpPr>
              <p:cNvPr id="9" name="BlokTextu 8"/>
              <p:cNvSpPr txBox="1"/>
              <p:nvPr/>
            </p:nvSpPr>
            <p:spPr>
              <a:xfrm>
                <a:off x="7236296" y="5301208"/>
                <a:ext cx="1080120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voda</a:t>
                </a:r>
                <a:endParaRPr lang="sk-SK" dirty="0"/>
              </a:p>
            </p:txBody>
          </p:sp>
          <p:sp>
            <p:nvSpPr>
              <p:cNvPr id="10" name="BlokTextu 9"/>
              <p:cNvSpPr txBox="1"/>
              <p:nvPr/>
            </p:nvSpPr>
            <p:spPr>
              <a:xfrm>
                <a:off x="5292080" y="4365104"/>
                <a:ext cx="936104" cy="36933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cukry</a:t>
                </a:r>
                <a:endParaRPr lang="sk-S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0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2418</TotalTime>
  <Words>339</Words>
  <Application>Microsoft Office PowerPoint</Application>
  <PresentationFormat>Prezentácia na obrazovke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Cambria Math</vt:lpstr>
      <vt:lpstr>Century Schoolbook</vt:lpstr>
      <vt:lpstr>Courier New</vt:lpstr>
      <vt:lpstr>Kristen ITC</vt:lpstr>
      <vt:lpstr>Wingdings</vt:lpstr>
      <vt:lpstr>Wingdings 2</vt:lpstr>
      <vt:lpstr>Arkáda</vt:lpstr>
      <vt:lpstr>Vzduch a jeho zložky</vt:lpstr>
      <vt:lpstr>Vzduch: </vt:lpstr>
      <vt:lpstr>Problémové úlohy </vt:lpstr>
      <vt:lpstr>Zloženie vzduchu:</vt:lpstr>
      <vt:lpstr>Prečo je vo vzduchu viac dusíka, veď organizmy potrebujú kyslík?</vt:lpstr>
      <vt:lpstr>Ako by ste dokázali, že vo vydychovanom vzduchu je vodná para?</vt:lpstr>
      <vt:lpstr>Zloženie vzduchu:</vt:lpstr>
      <vt:lpstr>Fotosyntéza :</vt:lpstr>
      <vt:lpstr>Prezentácia programu PowerPoint</vt:lpstr>
      <vt:lpstr>Znečistenie vzduchu:</vt:lpstr>
      <vt:lpstr>Smog: </vt:lpstr>
      <vt:lpstr>Kyslé dažde:</vt:lpstr>
      <vt:lpstr>Narúšanie ozónovej vrstvy:</vt:lpstr>
      <vt:lpstr>Skleníkový efekt :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ucitel</cp:lastModifiedBy>
  <cp:revision>397</cp:revision>
  <dcterms:created xsi:type="dcterms:W3CDTF">2017-09-03T06:20:55Z</dcterms:created>
  <dcterms:modified xsi:type="dcterms:W3CDTF">2023-05-09T06:44:18Z</dcterms:modified>
</cp:coreProperties>
</file>