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3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sk-SK" smtClean="0"/>
              <a:t>Upravte štýly predlohy textu</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1/14/2018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sk-SK" smtClean="0"/>
              <a:t>Upravte štýly predlohy textu</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sk-SK" smtClean="0"/>
              <a:t>Upravte štýly predlohy textu</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96DFF08F-DC6B-4601-B491-B0F83F6DD2DA}"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smtClean="0"/>
              <a:t>Upravte štýly predlohy textu</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sk-SK" smtClean="0"/>
              <a:t>Upravte štýly predlohy textu</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96DFF08F-DC6B-4601-B491-B0F83F6DD2DA}"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96DFF08F-DC6B-4601-B491-B0F83F6DD2DA}"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1/14/2018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109980" y="872851"/>
            <a:ext cx="9966960" cy="2926080"/>
          </a:xfrm>
        </p:spPr>
        <p:txBody>
          <a:bodyPr>
            <a:normAutofit/>
          </a:bodyPr>
          <a:lstStyle/>
          <a:p>
            <a:r>
              <a:rPr lang="sk-SK" sz="6000" dirty="0" smtClean="0"/>
              <a:t>Vo víre revolúcií                 a nacionalizmu</a:t>
            </a:r>
            <a:endParaRPr lang="sk-SK" sz="6000" dirty="0"/>
          </a:p>
        </p:txBody>
      </p:sp>
      <p:sp>
        <p:nvSpPr>
          <p:cNvPr id="3" name="Podnadpis 2"/>
          <p:cNvSpPr>
            <a:spLocks noGrp="1"/>
          </p:cNvSpPr>
          <p:nvPr>
            <p:ph type="subTitle" idx="1"/>
          </p:nvPr>
        </p:nvSpPr>
        <p:spPr/>
        <p:txBody>
          <a:bodyPr>
            <a:normAutofit/>
          </a:bodyPr>
          <a:lstStyle/>
          <a:p>
            <a:r>
              <a:rPr lang="sk-SK" sz="3200" dirty="0" smtClean="0"/>
              <a:t>1830 a 1848/49</a:t>
            </a:r>
            <a:endParaRPr lang="sk-SK" sz="3200" dirty="0"/>
          </a:p>
        </p:txBody>
      </p:sp>
      <p:pic>
        <p:nvPicPr>
          <p:cNvPr id="1026" name="Picture 2" descr="Výsledok vyhľadávania obrázkov pre dopyt taliansko vlaj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4" y="475192"/>
            <a:ext cx="1990726" cy="12678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ýsledok vyhľadávania obrázkov pre dopyt nemecko vlaj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520" y="485774"/>
            <a:ext cx="20955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ýsledok vyhľadávania obrázkov pre dopyt poľsk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2027" y="485774"/>
            <a:ext cx="1990726" cy="13221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ýsledok vyhľadávania obrázkov pre dopyt balkán map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7472" y="3505771"/>
            <a:ext cx="4371975" cy="31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62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 calcmode="lin" valueType="num">
                                      <p:cBhvr additive="base">
                                        <p:cTn id="19" dur="500" fill="hold"/>
                                        <p:tgtEl>
                                          <p:spTgt spid="1030"/>
                                        </p:tgtEl>
                                        <p:attrNameLst>
                                          <p:attrName>ppt_x</p:attrName>
                                        </p:attrNameLst>
                                      </p:cBhvr>
                                      <p:tavLst>
                                        <p:tav tm="0">
                                          <p:val>
                                            <p:strVal val="#ppt_x"/>
                                          </p:val>
                                        </p:tav>
                                        <p:tav tm="100000">
                                          <p:val>
                                            <p:strVal val="#ppt_x"/>
                                          </p:val>
                                        </p:tav>
                                      </p:tavLst>
                                    </p:anim>
                                    <p:anim calcmode="lin" valueType="num">
                                      <p:cBhvr additive="base">
                                        <p:cTn id="20"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fade">
                                      <p:cBhvr>
                                        <p:cTn id="25" dur="1000"/>
                                        <p:tgtEl>
                                          <p:spTgt spid="1036"/>
                                        </p:tgtEl>
                                      </p:cBhvr>
                                    </p:animEffect>
                                    <p:anim calcmode="lin" valueType="num">
                                      <p:cBhvr>
                                        <p:cTn id="26" dur="1000" fill="hold"/>
                                        <p:tgtEl>
                                          <p:spTgt spid="1036"/>
                                        </p:tgtEl>
                                        <p:attrNameLst>
                                          <p:attrName>ppt_x</p:attrName>
                                        </p:attrNameLst>
                                      </p:cBhvr>
                                      <p:tavLst>
                                        <p:tav tm="0">
                                          <p:val>
                                            <p:strVal val="#ppt_x"/>
                                          </p:val>
                                        </p:tav>
                                        <p:tav tm="100000">
                                          <p:val>
                                            <p:strVal val="#ppt_x"/>
                                          </p:val>
                                        </p:tav>
                                      </p:tavLst>
                                    </p:anim>
                                    <p:anim calcmode="lin" valueType="num">
                                      <p:cBhvr>
                                        <p:cTn id="27"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143000" y="609600"/>
            <a:ext cx="9875520" cy="749300"/>
          </a:xfrm>
        </p:spPr>
        <p:txBody>
          <a:bodyPr/>
          <a:lstStyle/>
          <a:p>
            <a:r>
              <a:rPr lang="sk-SK" dirty="0" smtClean="0"/>
              <a:t>Revolúcia 1830</a:t>
            </a:r>
            <a:endParaRPr lang="sk-SK" dirty="0"/>
          </a:p>
        </p:txBody>
      </p:sp>
      <p:sp>
        <p:nvSpPr>
          <p:cNvPr id="3" name="Zástupný symbol obsahu 2"/>
          <p:cNvSpPr>
            <a:spLocks noGrp="1"/>
          </p:cNvSpPr>
          <p:nvPr>
            <p:ph idx="1"/>
          </p:nvPr>
        </p:nvSpPr>
        <p:spPr>
          <a:xfrm>
            <a:off x="1259949" y="1358900"/>
            <a:ext cx="9872871" cy="4940300"/>
          </a:xfrm>
        </p:spPr>
        <p:txBody>
          <a:bodyPr>
            <a:normAutofit/>
          </a:bodyPr>
          <a:lstStyle/>
          <a:p>
            <a:r>
              <a:rPr lang="sk-SK" sz="2800" dirty="0" smtClean="0"/>
              <a:t>Po Viedenskom kongrese vládne v Európe absolutizmus</a:t>
            </a:r>
          </a:p>
          <a:p>
            <a:r>
              <a:rPr lang="sk-SK" sz="2800" dirty="0" smtClean="0"/>
              <a:t>Vládcovia štátov Svätej aliancie odmietali všetko, čo súviselo s francúzskou revolúciou</a:t>
            </a:r>
          </a:p>
          <a:p>
            <a:r>
              <a:rPr lang="sk-SK" sz="2800" dirty="0" smtClean="0"/>
              <a:t>Viaceré národy sa snažili o zavedenie republiky a národné uznanie 		</a:t>
            </a:r>
            <a:r>
              <a:rPr lang="sk-SK" sz="2800" b="1" dirty="0" smtClean="0"/>
              <a:t>nacionalizmus</a:t>
            </a:r>
          </a:p>
          <a:p>
            <a:r>
              <a:rPr lang="sk-SK" sz="2800" dirty="0" smtClean="0"/>
              <a:t>Hlavne Taliansko, Nemecko, Poľsko a Balkán</a:t>
            </a:r>
          </a:p>
          <a:p>
            <a:r>
              <a:rPr lang="sk-SK" sz="2800" dirty="0" smtClean="0"/>
              <a:t>Vo FRA vypukla ďalšia revolúcia v r. 1830, pretože kráľ Karol X. zrušil parlament, zasahoval do slobody tlače a zakázal politické spolky</a:t>
            </a:r>
          </a:p>
          <a:p>
            <a:r>
              <a:rPr lang="sk-SK" sz="2800" dirty="0" smtClean="0"/>
              <a:t>Karol X. ušiel z krajiny a novým kráľom sa stal Ľudovít Filip</a:t>
            </a:r>
            <a:endParaRPr lang="sk-SK" sz="2800" dirty="0"/>
          </a:p>
        </p:txBody>
      </p:sp>
      <p:sp>
        <p:nvSpPr>
          <p:cNvPr id="6" name="Šípka doprava 5"/>
          <p:cNvSpPr/>
          <p:nvPr/>
        </p:nvSpPr>
        <p:spPr>
          <a:xfrm>
            <a:off x="2946400" y="33126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050" name="Picture 2" descr="Výsledok vyhľadávania obrázkov pre dopyt karol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480" y="2627322"/>
            <a:ext cx="3083560" cy="385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5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Jar národov – revolučné roky 1848/49</a:t>
            </a:r>
            <a:endParaRPr lang="sk-SK" dirty="0"/>
          </a:p>
        </p:txBody>
      </p:sp>
      <p:sp>
        <p:nvSpPr>
          <p:cNvPr id="3" name="Zástupný symbol obsahu 2"/>
          <p:cNvSpPr>
            <a:spLocks noGrp="1"/>
          </p:cNvSpPr>
          <p:nvPr>
            <p:ph idx="1"/>
          </p:nvPr>
        </p:nvSpPr>
        <p:spPr>
          <a:xfrm>
            <a:off x="1143000" y="2057400"/>
            <a:ext cx="9872871" cy="4343400"/>
          </a:xfrm>
        </p:spPr>
        <p:txBody>
          <a:bodyPr>
            <a:normAutofit/>
          </a:bodyPr>
          <a:lstStyle/>
          <a:p>
            <a:r>
              <a:rPr lang="sk-SK" sz="2800" dirty="0" smtClean="0"/>
              <a:t>Z FRA sa duch revolúcie rozšíril aj do iných krajín</a:t>
            </a:r>
          </a:p>
          <a:p>
            <a:pPr marL="45720" indent="0" algn="ctr">
              <a:buNone/>
            </a:pPr>
            <a:r>
              <a:rPr lang="sk-SK" sz="2800" b="1" dirty="0" smtClean="0"/>
              <a:t>Ohniská revolučných nepokojov v Európe 1830:</a:t>
            </a:r>
          </a:p>
          <a:p>
            <a:pPr marL="45720" indent="0">
              <a:buNone/>
            </a:pPr>
            <a:endParaRPr lang="sk-SK" sz="2800" b="1" dirty="0"/>
          </a:p>
        </p:txBody>
      </p:sp>
      <p:graphicFrame>
        <p:nvGraphicFramePr>
          <p:cNvPr id="4" name="Tabuľka 3"/>
          <p:cNvGraphicFramePr>
            <a:graphicFrameLocks noGrp="1"/>
          </p:cNvGraphicFramePr>
          <p:nvPr>
            <p:extLst>
              <p:ext uri="{D42A27DB-BD31-4B8C-83A1-F6EECF244321}">
                <p14:modId xmlns:p14="http://schemas.microsoft.com/office/powerpoint/2010/main" val="3308807308"/>
              </p:ext>
            </p:extLst>
          </p:nvPr>
        </p:nvGraphicFramePr>
        <p:xfrm>
          <a:off x="2015435" y="3107266"/>
          <a:ext cx="8128000" cy="29667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sk-SK" dirty="0" smtClean="0"/>
                        <a:t>NÁROD</a:t>
                      </a:r>
                      <a:endParaRPr lang="sk-SK" dirty="0"/>
                    </a:p>
                  </a:txBody>
                  <a:tcPr/>
                </a:tc>
                <a:tc>
                  <a:txBody>
                    <a:bodyPr/>
                    <a:lstStyle/>
                    <a:p>
                      <a:r>
                        <a:rPr lang="sk-SK" dirty="0" smtClean="0"/>
                        <a:t>CIELE</a:t>
                      </a:r>
                      <a:endParaRPr lang="sk-SK" dirty="0"/>
                    </a:p>
                  </a:txBody>
                  <a:tcPr/>
                </a:tc>
              </a:tr>
              <a:tr h="370840">
                <a:tc>
                  <a:txBody>
                    <a:bodyPr/>
                    <a:lstStyle/>
                    <a:p>
                      <a:r>
                        <a:rPr lang="sk-SK" dirty="0" smtClean="0"/>
                        <a:t>TALIANI</a:t>
                      </a:r>
                      <a:endParaRPr lang="sk-SK" dirty="0"/>
                    </a:p>
                  </a:txBody>
                  <a:tcPr/>
                </a:tc>
                <a:tc>
                  <a:txBody>
                    <a:bodyPr/>
                    <a:lstStyle/>
                    <a:p>
                      <a:r>
                        <a:rPr lang="sk-SK" dirty="0" smtClean="0"/>
                        <a:t>Zbaviť</a:t>
                      </a:r>
                      <a:r>
                        <a:rPr lang="sk-SK" baseline="0" dirty="0" smtClean="0"/>
                        <a:t> sa rakúskeho vplyvu, zjednotenie</a:t>
                      </a:r>
                      <a:endParaRPr lang="sk-SK" dirty="0"/>
                    </a:p>
                  </a:txBody>
                  <a:tcPr/>
                </a:tc>
              </a:tr>
              <a:tr h="370840">
                <a:tc>
                  <a:txBody>
                    <a:bodyPr/>
                    <a:lstStyle/>
                    <a:p>
                      <a:r>
                        <a:rPr lang="sk-SK" dirty="0" smtClean="0"/>
                        <a:t>NEMCI</a:t>
                      </a:r>
                      <a:endParaRPr lang="sk-SK" dirty="0"/>
                    </a:p>
                  </a:txBody>
                  <a:tcPr/>
                </a:tc>
                <a:tc>
                  <a:txBody>
                    <a:bodyPr/>
                    <a:lstStyle/>
                    <a:p>
                      <a:r>
                        <a:rPr lang="sk-SK" dirty="0" smtClean="0"/>
                        <a:t>Oslabiť rakúsky</a:t>
                      </a:r>
                      <a:r>
                        <a:rPr lang="sk-SK" baseline="0" dirty="0" smtClean="0"/>
                        <a:t> vplyv, zjednotenie</a:t>
                      </a:r>
                      <a:endParaRPr lang="sk-SK" dirty="0"/>
                    </a:p>
                  </a:txBody>
                  <a:tcPr/>
                </a:tc>
              </a:tr>
              <a:tr h="370840">
                <a:tc>
                  <a:txBody>
                    <a:bodyPr/>
                    <a:lstStyle/>
                    <a:p>
                      <a:r>
                        <a:rPr lang="sk-SK" dirty="0" smtClean="0"/>
                        <a:t>POLIACI</a:t>
                      </a:r>
                      <a:endParaRPr lang="sk-SK" dirty="0"/>
                    </a:p>
                  </a:txBody>
                  <a:tcPr/>
                </a:tc>
                <a:tc>
                  <a:txBody>
                    <a:bodyPr/>
                    <a:lstStyle/>
                    <a:p>
                      <a:r>
                        <a:rPr lang="sk-SK" dirty="0" smtClean="0"/>
                        <a:t>Bojovať proti ruskej nadvláde</a:t>
                      </a:r>
                      <a:endParaRPr lang="sk-SK" dirty="0"/>
                    </a:p>
                  </a:txBody>
                  <a:tcPr/>
                </a:tc>
              </a:tr>
              <a:tr h="370840">
                <a:tc>
                  <a:txBody>
                    <a:bodyPr/>
                    <a:lstStyle/>
                    <a:p>
                      <a:r>
                        <a:rPr lang="sk-SK" dirty="0" smtClean="0"/>
                        <a:t>BALKÁNSKE NÁRODY</a:t>
                      </a:r>
                      <a:endParaRPr lang="sk-SK" dirty="0"/>
                    </a:p>
                  </a:txBody>
                  <a:tcPr/>
                </a:tc>
                <a:tc>
                  <a:txBody>
                    <a:bodyPr/>
                    <a:lstStyle/>
                    <a:p>
                      <a:r>
                        <a:rPr lang="sk-SK" dirty="0" smtClean="0"/>
                        <a:t>Zbaviť sa osmanskej nadvlády</a:t>
                      </a:r>
                      <a:endParaRPr lang="sk-SK" dirty="0"/>
                    </a:p>
                  </a:txBody>
                  <a:tcPr/>
                </a:tc>
              </a:tr>
              <a:tr h="370840">
                <a:tc>
                  <a:txBody>
                    <a:bodyPr/>
                    <a:lstStyle/>
                    <a:p>
                      <a:r>
                        <a:rPr lang="sk-SK" dirty="0" smtClean="0"/>
                        <a:t>SLOVANIA V HABSBUR. MONARCHII</a:t>
                      </a:r>
                      <a:endParaRPr lang="sk-SK" dirty="0"/>
                    </a:p>
                  </a:txBody>
                  <a:tcPr/>
                </a:tc>
                <a:tc>
                  <a:txBody>
                    <a:bodyPr/>
                    <a:lstStyle/>
                    <a:p>
                      <a:r>
                        <a:rPr lang="sk-SK" dirty="0" smtClean="0"/>
                        <a:t>Formovať slovanské povedomie</a:t>
                      </a:r>
                      <a:endParaRPr lang="sk-SK" dirty="0"/>
                    </a:p>
                  </a:txBody>
                  <a:tcPr/>
                </a:tc>
              </a:tr>
              <a:tr h="370840">
                <a:tc>
                  <a:txBody>
                    <a:bodyPr/>
                    <a:lstStyle/>
                    <a:p>
                      <a:r>
                        <a:rPr lang="sk-SK" dirty="0" smtClean="0"/>
                        <a:t>FRANCÚZI</a:t>
                      </a:r>
                      <a:endParaRPr lang="sk-SK" dirty="0"/>
                    </a:p>
                  </a:txBody>
                  <a:tcPr/>
                </a:tc>
                <a:tc>
                  <a:txBody>
                    <a:bodyPr/>
                    <a:lstStyle/>
                    <a:p>
                      <a:r>
                        <a:rPr lang="sk-SK" dirty="0" smtClean="0"/>
                        <a:t>Bojovať proti absolutizmu Karola X.</a:t>
                      </a:r>
                      <a:endParaRPr lang="sk-SK" dirty="0"/>
                    </a:p>
                  </a:txBody>
                  <a:tcPr/>
                </a:tc>
              </a:tr>
              <a:tr h="370840">
                <a:tc>
                  <a:txBody>
                    <a:bodyPr/>
                    <a:lstStyle/>
                    <a:p>
                      <a:r>
                        <a:rPr lang="sk-SK" dirty="0" smtClean="0"/>
                        <a:t>BELGIČANIA</a:t>
                      </a:r>
                      <a:endParaRPr lang="sk-SK" dirty="0"/>
                    </a:p>
                  </a:txBody>
                  <a:tcPr/>
                </a:tc>
                <a:tc>
                  <a:txBody>
                    <a:bodyPr/>
                    <a:lstStyle/>
                    <a:p>
                      <a:r>
                        <a:rPr lang="sk-SK" dirty="0" smtClean="0"/>
                        <a:t>Odtrhnúť sa od Holandska</a:t>
                      </a:r>
                      <a:endParaRPr lang="sk-SK" dirty="0"/>
                    </a:p>
                  </a:txBody>
                  <a:tcPr/>
                </a:tc>
              </a:tr>
            </a:tbl>
          </a:graphicData>
        </a:graphic>
      </p:graphicFrame>
    </p:spTree>
    <p:extLst>
      <p:ext uri="{BB962C8B-B14F-4D97-AF65-F5344CB8AC3E}">
        <p14:creationId xmlns:p14="http://schemas.microsoft.com/office/powerpoint/2010/main" val="133797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FRANCÚZSKO</a:t>
            </a:r>
            <a:endParaRPr lang="sk-SK" dirty="0"/>
          </a:p>
        </p:txBody>
      </p:sp>
      <p:sp>
        <p:nvSpPr>
          <p:cNvPr id="3" name="Zástupný symbol obsahu 2"/>
          <p:cNvSpPr>
            <a:spLocks noGrp="1"/>
          </p:cNvSpPr>
          <p:nvPr>
            <p:ph idx="1"/>
          </p:nvPr>
        </p:nvSpPr>
        <p:spPr/>
        <p:txBody>
          <a:bodyPr>
            <a:normAutofit/>
          </a:bodyPr>
          <a:lstStyle/>
          <a:p>
            <a:r>
              <a:rPr lang="sk-SK" sz="2800" dirty="0" smtClean="0"/>
              <a:t>Bolo centrom revolučného výbuchu</a:t>
            </a:r>
          </a:p>
          <a:p>
            <a:r>
              <a:rPr lang="sk-SK" sz="2800" dirty="0" smtClean="0"/>
              <a:t>1848 zvrhli Ľudovíta Filipa, ktorý utiekol</a:t>
            </a:r>
          </a:p>
          <a:p>
            <a:r>
              <a:rPr lang="sk-SK" sz="2800" dirty="0" smtClean="0"/>
              <a:t>Opäť sa stáva republikou, prvý prezident – Ľudovít Napoleon (synovec Napoleona Bonaparte)</a:t>
            </a:r>
          </a:p>
          <a:p>
            <a:r>
              <a:rPr lang="sk-SK" sz="2800" dirty="0" smtClean="0"/>
              <a:t>1851 uskutočnil prevrat a obnovil cisárstvo – cisár Napoleon III.</a:t>
            </a:r>
          </a:p>
          <a:p>
            <a:r>
              <a:rPr lang="sk-SK" sz="2800" dirty="0" smtClean="0"/>
              <a:t>Pod jeho vedením FRA jeden z najmocnejších štátov Európy až do porážky vo vojne proti Prusku v roku 1870</a:t>
            </a:r>
          </a:p>
          <a:p>
            <a:endParaRPr lang="sk-SK" sz="2800" dirty="0" smtClean="0"/>
          </a:p>
          <a:p>
            <a:endParaRPr lang="sk-SK" sz="2800" dirty="0"/>
          </a:p>
        </p:txBody>
      </p:sp>
      <p:pic>
        <p:nvPicPr>
          <p:cNvPr id="3074" name="Picture 2" descr="Výsledok vyhľadávania obrázkov pre dopyt napoleon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975" y="457200"/>
            <a:ext cx="5435600" cy="591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51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143000" y="381000"/>
            <a:ext cx="10426700" cy="660400"/>
          </a:xfrm>
        </p:spPr>
        <p:txBody>
          <a:bodyPr>
            <a:normAutofit/>
          </a:bodyPr>
          <a:lstStyle/>
          <a:p>
            <a:r>
              <a:rPr lang="sk-SK" sz="3200" b="1" dirty="0" smtClean="0"/>
              <a:t>VO VÍRE REVOLÚCIÍ A NACIONALIZMU 1830 A 1848/49</a:t>
            </a:r>
            <a:endParaRPr lang="sk-SK" sz="3200" b="1" dirty="0"/>
          </a:p>
        </p:txBody>
      </p:sp>
      <p:sp>
        <p:nvSpPr>
          <p:cNvPr id="3" name="Zástupný symbol obsahu 2"/>
          <p:cNvSpPr>
            <a:spLocks noGrp="1"/>
          </p:cNvSpPr>
          <p:nvPr>
            <p:ph idx="1"/>
          </p:nvPr>
        </p:nvSpPr>
        <p:spPr>
          <a:xfrm>
            <a:off x="1143000" y="1219200"/>
            <a:ext cx="10591800" cy="5257800"/>
          </a:xfrm>
        </p:spPr>
        <p:txBody>
          <a:bodyPr>
            <a:normAutofit/>
          </a:bodyPr>
          <a:lstStyle/>
          <a:p>
            <a:pPr marL="45720" indent="0">
              <a:buNone/>
            </a:pPr>
            <a:r>
              <a:rPr lang="sk-SK" sz="2800" dirty="0" smtClean="0"/>
              <a:t> Objavuje sa </a:t>
            </a:r>
            <a:r>
              <a:rPr lang="sk-SK" sz="2800" b="1" dirty="0" smtClean="0"/>
              <a:t>nacionalizmus – </a:t>
            </a:r>
            <a:r>
              <a:rPr lang="sk-SK" sz="2800" dirty="0" smtClean="0"/>
              <a:t>politický a kultúrny smer, ktorý vyzdvihuje národ. Najviac sa prejavoval: TAL, NEM, POL a Balkán</a:t>
            </a:r>
          </a:p>
          <a:p>
            <a:r>
              <a:rPr lang="sk-SK" sz="2800" dirty="0" smtClean="0"/>
              <a:t>Ohniská revolučných nepokojov 1830: </a:t>
            </a:r>
            <a:r>
              <a:rPr lang="sk-SK" sz="2800" b="1" dirty="0" smtClean="0"/>
              <a:t>učebnica str. 20, VEDIEŤ!!!</a:t>
            </a:r>
          </a:p>
          <a:p>
            <a:r>
              <a:rPr lang="sk-SK" sz="2800" b="1" dirty="0" smtClean="0"/>
              <a:t>FRANCÚZSKO</a:t>
            </a:r>
            <a:r>
              <a:rPr lang="sk-SK" sz="2800" dirty="0" smtClean="0"/>
              <a:t> bolo centrom revolučného výbuchu v Európe</a:t>
            </a:r>
          </a:p>
          <a:p>
            <a:r>
              <a:rPr lang="sk-SK" sz="2800" dirty="0" smtClean="0"/>
              <a:t>1848 zvrhli kráľa Ľudovíta Filipa a stáva sa z FRA republika</a:t>
            </a:r>
          </a:p>
          <a:p>
            <a:r>
              <a:rPr lang="sk-SK" sz="2800" dirty="0" smtClean="0"/>
              <a:t>Prvý prezident – Ľudovít Napoleon uskutočnil prevrat a obnovil cisárstvo 	cisár Napoleon III.</a:t>
            </a:r>
          </a:p>
          <a:p>
            <a:r>
              <a:rPr lang="sk-SK" sz="2800" dirty="0" smtClean="0"/>
              <a:t> Pod jeho vedením je FRA jeden z najdôležitejších štátov Európy</a:t>
            </a:r>
          </a:p>
          <a:p>
            <a:endParaRPr lang="sk-SK" sz="2800" dirty="0" smtClean="0"/>
          </a:p>
          <a:p>
            <a:endParaRPr lang="sk-SK" sz="2800" b="1" dirty="0" smtClean="0"/>
          </a:p>
          <a:p>
            <a:endParaRPr lang="sk-SK" sz="2800" dirty="0" smtClean="0"/>
          </a:p>
          <a:p>
            <a:endParaRPr lang="sk-SK" sz="2800" dirty="0"/>
          </a:p>
        </p:txBody>
      </p:sp>
      <p:sp>
        <p:nvSpPr>
          <p:cNvPr id="4" name="Šípka doprava 3"/>
          <p:cNvSpPr/>
          <p:nvPr/>
        </p:nvSpPr>
        <p:spPr>
          <a:xfrm>
            <a:off x="2870200" y="51943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85358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143000" y="609600"/>
            <a:ext cx="9875520" cy="993569"/>
          </a:xfrm>
        </p:spPr>
        <p:txBody>
          <a:bodyPr/>
          <a:lstStyle/>
          <a:p>
            <a:pPr algn="ctr"/>
            <a:r>
              <a:rPr lang="sk-SK" dirty="0" smtClean="0"/>
              <a:t>Jar národov</a:t>
            </a:r>
            <a:endParaRPr lang="sk-SK" dirty="0"/>
          </a:p>
        </p:txBody>
      </p:sp>
      <p:sp>
        <p:nvSpPr>
          <p:cNvPr id="3" name="Zástupný symbol obsahu 2"/>
          <p:cNvSpPr>
            <a:spLocks noGrp="1"/>
          </p:cNvSpPr>
          <p:nvPr>
            <p:ph idx="1"/>
          </p:nvPr>
        </p:nvSpPr>
        <p:spPr>
          <a:xfrm>
            <a:off x="1143000" y="1425039"/>
            <a:ext cx="9872871" cy="4670961"/>
          </a:xfrm>
        </p:spPr>
        <p:txBody>
          <a:bodyPr/>
          <a:lstStyle/>
          <a:p>
            <a:r>
              <a:rPr lang="sk-SK" dirty="0" smtClean="0"/>
              <a:t>Tak sa  nazývajú  udalosti v Európe v roku 1948</a:t>
            </a:r>
          </a:p>
          <a:p>
            <a:r>
              <a:rPr lang="sk-SK" dirty="0" smtClean="0"/>
              <a:t>Revolúcie v Európe boli zamerané na zlepšenie sociálnej situácie , politických zmien , občianskych slobôd , náboženských slobôd a posilnenie národných hnutí. </a:t>
            </a:r>
          </a:p>
          <a:p>
            <a:r>
              <a:rPr lang="sk-SK" dirty="0" smtClean="0"/>
              <a:t>Nacionalizmus sa v tých časoch považoval za prirodzený jav , ktorého výsledkom malo byť vznik  národov, ktoré mali  mať svoje územie, jazyk a hranice.</a:t>
            </a:r>
          </a:p>
          <a:p>
            <a:r>
              <a:rPr lang="sk-SK" dirty="0" smtClean="0"/>
              <a:t>Zatiaľ čo vo Francúzsku bola revolúcia zameraná na zmenu spoločnosti z absolutizmu k liberalizmu, na väčšie slobody, práva občanov v  Taliansku a Nemecku  chceli ľudia  hlavne mať svoj štát, národ, bez cudzieho vplyvu.</a:t>
            </a:r>
          </a:p>
          <a:p>
            <a:r>
              <a:rPr lang="sk-SK" dirty="0" smtClean="0"/>
              <a:t>I  iné  menšinové národy  chceli svoj štát, väčšie práva a slobody, boli to hlavne Česi, Slováci, Poliaci a  iní...</a:t>
            </a:r>
          </a:p>
          <a:p>
            <a:r>
              <a:rPr lang="sk-SK" dirty="0" smtClean="0"/>
              <a:t/>
            </a:r>
            <a:br>
              <a:rPr lang="sk-SK" dirty="0" smtClean="0"/>
            </a:br>
            <a:endParaRPr lang="sk-SK" dirty="0" smtClean="0"/>
          </a:p>
          <a:p>
            <a:endParaRPr lang="sk-SK" dirty="0"/>
          </a:p>
        </p:txBody>
      </p:sp>
    </p:spTree>
    <p:extLst>
      <p:ext uri="{BB962C8B-B14F-4D97-AF65-F5344CB8AC3E}">
        <p14:creationId xmlns:p14="http://schemas.microsoft.com/office/powerpoint/2010/main" val="410979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143000" y="1448789"/>
            <a:ext cx="9872871" cy="5011387"/>
          </a:xfrm>
        </p:spPr>
        <p:txBody>
          <a:bodyPr>
            <a:normAutofit lnSpcReduction="10000"/>
          </a:bodyPr>
          <a:lstStyle/>
          <a:p>
            <a:pPr marL="45720" indent="0">
              <a:buNone/>
            </a:pPr>
            <a:r>
              <a:rPr lang="sk-SK" dirty="0" smtClean="0"/>
              <a:t>Absolutizmus za kráľa Ľudovíta Filipa  nedovoľoval slobodné zhromaždenie, preto sa intelektuáli stretávali na Banketov  ( súkromná oslava). Banket  sa  mohol uskutočniť len so súhlasom kráľa a nesmel byť politický. Jeden takýto banket kráľ zrušil. To vyvolalo protesty a demonštrácie ľudí. Demonštranti žiadali slobodu tlače a zhromažďovania,  skrátka  liberálne  reformy. </a:t>
            </a:r>
          </a:p>
          <a:p>
            <a:pPr marL="45720" indent="0">
              <a:buNone/>
            </a:pPr>
            <a:r>
              <a:rPr lang="sk-SK" dirty="0" smtClean="0"/>
              <a:t>Kráľ Ľudovít Filip  utiekol z krajiny a  24. 2 1848 bola  vyhlásená druhá  republika. </a:t>
            </a:r>
          </a:p>
          <a:p>
            <a:pPr marL="45720" indent="0">
              <a:buNone/>
            </a:pPr>
            <a:r>
              <a:rPr lang="sk-SK" dirty="0" smtClean="0"/>
              <a:t>Politickú moc  mali  liberáli a socialisti,  hlasovacie právo  dostali všetci  muži. Ich úlohou  bolo pripraviť  slobodné voľby.</a:t>
            </a:r>
            <a:br>
              <a:rPr lang="sk-SK" dirty="0" smtClean="0"/>
            </a:br>
            <a:r>
              <a:rPr lang="sk-SK" dirty="0" smtClean="0"/>
              <a:t>Vo  voľbách  1848  vyhrala  strana  poriadku Ľudovíta  Napoleona, ktorý bol  synovcom Napoleona Bonaparte. </a:t>
            </a:r>
          </a:p>
          <a:p>
            <a:pPr marL="45720" indent="0">
              <a:buNone/>
            </a:pPr>
            <a:r>
              <a:rPr lang="sk-SK" dirty="0" smtClean="0"/>
              <a:t>Bol to konzervatívec a postupne začal likvidovať slobodu tlače, hlasovacie právo a zaviedol policajný štát. Ľudovít Napoleon sa dokonca menoval za cisára Napoleona III.  Začalo sa obdobie  druhého cisárstva. </a:t>
            </a:r>
          </a:p>
          <a:p>
            <a:pPr marL="45720" indent="0">
              <a:buNone/>
            </a:pPr>
            <a:r>
              <a:rPr lang="sk-SK" dirty="0" smtClean="0"/>
              <a:t>Vo Francúzsku nakoniec predsa len zvíťazil liberalizmus a  republika. </a:t>
            </a:r>
            <a:endParaRPr lang="sk-SK" dirty="0"/>
          </a:p>
        </p:txBody>
      </p:sp>
      <p:sp>
        <p:nvSpPr>
          <p:cNvPr id="2" name="Nadpis 1"/>
          <p:cNvSpPr>
            <a:spLocks noGrp="1"/>
          </p:cNvSpPr>
          <p:nvPr>
            <p:ph type="title"/>
          </p:nvPr>
        </p:nvSpPr>
        <p:spPr>
          <a:xfrm>
            <a:off x="1143000" y="609600"/>
            <a:ext cx="9875520" cy="779813"/>
          </a:xfrm>
        </p:spPr>
        <p:txBody>
          <a:bodyPr>
            <a:normAutofit fontScale="90000"/>
          </a:bodyPr>
          <a:lstStyle/>
          <a:p>
            <a:pPr algn="ctr"/>
            <a:r>
              <a:rPr lang="sk-SK" dirty="0" smtClean="0"/>
              <a:t>Revolúcia  vo francúzsku   1948 </a:t>
            </a:r>
            <a:br>
              <a:rPr lang="sk-SK" dirty="0" smtClean="0"/>
            </a:br>
            <a:endParaRPr lang="sk-SK" dirty="0"/>
          </a:p>
        </p:txBody>
      </p:sp>
    </p:spTree>
    <p:extLst>
      <p:ext uri="{BB962C8B-B14F-4D97-AF65-F5344CB8AC3E}">
        <p14:creationId xmlns:p14="http://schemas.microsoft.com/office/powerpoint/2010/main" val="228021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143000" y="609600"/>
            <a:ext cx="9875520" cy="1112322"/>
          </a:xfrm>
        </p:spPr>
        <p:txBody>
          <a:bodyPr/>
          <a:lstStyle/>
          <a:p>
            <a:r>
              <a:rPr lang="sk-SK" dirty="0" smtClean="0"/>
              <a:t>Revolúcia  v  Taliansku</a:t>
            </a:r>
            <a:endParaRPr lang="sk-SK" dirty="0"/>
          </a:p>
        </p:txBody>
      </p:sp>
      <p:sp>
        <p:nvSpPr>
          <p:cNvPr id="3" name="Zástupný symbol obsahu 2"/>
          <p:cNvSpPr>
            <a:spLocks noGrp="1"/>
          </p:cNvSpPr>
          <p:nvPr>
            <p:ph idx="1"/>
          </p:nvPr>
        </p:nvSpPr>
        <p:spPr>
          <a:xfrm>
            <a:off x="1143000" y="1472540"/>
            <a:ext cx="9872871" cy="4623460"/>
          </a:xfrm>
        </p:spPr>
        <p:txBody>
          <a:bodyPr>
            <a:normAutofit fontScale="92500"/>
          </a:bodyPr>
          <a:lstStyle/>
          <a:p>
            <a:r>
              <a:rPr lang="sk-SK" dirty="0" smtClean="0"/>
              <a:t>Od pádu Rímskej ríše  bolo  Taliansko nejednotné, rozdelené na množstvo nezávislých  mestských štátov, kde mali  silný vplyv  Rakúšania.</a:t>
            </a:r>
          </a:p>
          <a:p>
            <a:r>
              <a:rPr lang="sk-SK" dirty="0" smtClean="0"/>
              <a:t>Sardínia , </a:t>
            </a:r>
            <a:r>
              <a:rPr lang="sk-SK" dirty="0" err="1" smtClean="0"/>
              <a:t>Lombardia</a:t>
            </a:r>
            <a:r>
              <a:rPr lang="sk-SK" dirty="0" smtClean="0"/>
              <a:t> a </a:t>
            </a:r>
            <a:r>
              <a:rPr lang="sk-SK" dirty="0" err="1" smtClean="0"/>
              <a:t>Benádsko</a:t>
            </a:r>
            <a:r>
              <a:rPr lang="sk-SK" dirty="0" smtClean="0"/>
              <a:t>  protestovali proti prítomnosti Rakúšanov na ich území. Taliani chceli svoj jednotný štát s  jednou vládou , kde budú zaručené slobody a  ústava. Revolucionári vystúpili proti Rakúšanom v </a:t>
            </a:r>
            <a:r>
              <a:rPr lang="sk-SK" dirty="0" err="1" smtClean="0"/>
              <a:t>Miláne</a:t>
            </a:r>
            <a:r>
              <a:rPr lang="sk-SK" dirty="0" smtClean="0"/>
              <a:t>.  V Benátkach a </a:t>
            </a:r>
            <a:r>
              <a:rPr lang="sk-SK" dirty="0" err="1" smtClean="0"/>
              <a:t>Toskánsku</a:t>
            </a:r>
            <a:r>
              <a:rPr lang="sk-SK" dirty="0" smtClean="0"/>
              <a:t> vyhlásili republiku. </a:t>
            </a:r>
          </a:p>
          <a:p>
            <a:r>
              <a:rPr lang="sk-SK" dirty="0" smtClean="0"/>
              <a:t>V Sardínii vyhlásili ústavu. Sardínsky  kráľ  Karol Albert chcel zjednotiť Talianov, no  stále tu boli prítomní Rakúšania, ktorí tomu bránili. Dvakrát vyhlásili rakúsku vojnu, no stále prehrali.  Na čelo dobrovoľníkov  za slobodné Taliansko sa  postavil </a:t>
            </a:r>
            <a:r>
              <a:rPr lang="sk-SK" dirty="0" err="1" smtClean="0"/>
              <a:t>Giuseppe</a:t>
            </a:r>
            <a:r>
              <a:rPr lang="sk-SK" dirty="0" smtClean="0"/>
              <a:t> </a:t>
            </a:r>
            <a:r>
              <a:rPr lang="sk-SK" dirty="0" err="1" smtClean="0"/>
              <a:t>Garibaldi</a:t>
            </a:r>
            <a:r>
              <a:rPr lang="sk-SK" dirty="0" smtClean="0"/>
              <a:t>. Neskorší  hrdina  a  osloboditeľ  Talianov. </a:t>
            </a:r>
            <a:r>
              <a:rPr lang="sk-SK" dirty="0" err="1"/>
              <a:t>Benátsko</a:t>
            </a:r>
            <a:r>
              <a:rPr lang="sk-SK" dirty="0"/>
              <a:t>  si najdlhšie  udržalo nezávislosť </a:t>
            </a:r>
            <a:r>
              <a:rPr lang="sk-SK" dirty="0" smtClean="0"/>
              <a:t>. </a:t>
            </a:r>
          </a:p>
          <a:p>
            <a:r>
              <a:rPr lang="sk-SK" dirty="0" smtClean="0"/>
              <a:t>Po  potlačení  revolúcií v  Taliansku sa  na  čelo jednotlivých  kráľovstiev  dostali  staré absolutistické rody.  Habsburgovci, </a:t>
            </a:r>
            <a:r>
              <a:rPr lang="sk-SK" dirty="0" err="1" smtClean="0"/>
              <a:t>Bourbonovci</a:t>
            </a:r>
            <a:r>
              <a:rPr lang="sk-SK" dirty="0" smtClean="0"/>
              <a:t>  a pápež. G. </a:t>
            </a:r>
            <a:r>
              <a:rPr lang="sk-SK" dirty="0" err="1" smtClean="0"/>
              <a:t>Garibaldi</a:t>
            </a:r>
            <a:r>
              <a:rPr lang="sk-SK" dirty="0" smtClean="0"/>
              <a:t> musel emigrovať, Karol Albert odstúpil a na jeho miesto nastúpil kráľ ´Viktor Emanuel. G. </a:t>
            </a:r>
            <a:r>
              <a:rPr lang="sk-SK" dirty="0" err="1" smtClean="0"/>
              <a:t>Garibaldi</a:t>
            </a:r>
            <a:r>
              <a:rPr lang="sk-SK" dirty="0" smtClean="0"/>
              <a:t> sa  neskôr  vrátil a spolu s Viktorom </a:t>
            </a:r>
            <a:r>
              <a:rPr lang="sk-SK" dirty="0" err="1" smtClean="0"/>
              <a:t>Emauelom</a:t>
            </a:r>
            <a:r>
              <a:rPr lang="sk-SK" dirty="0" smtClean="0"/>
              <a:t> a </a:t>
            </a:r>
            <a:r>
              <a:rPr lang="sk-SK" dirty="0" err="1" smtClean="0"/>
              <a:t>Cavourom</a:t>
            </a:r>
            <a:r>
              <a:rPr lang="sk-SK" dirty="0" smtClean="0"/>
              <a:t> </a:t>
            </a:r>
            <a:r>
              <a:rPr lang="sk-SK" smtClean="0"/>
              <a:t>stali </a:t>
            </a:r>
            <a:r>
              <a:rPr lang="sk-SK" smtClean="0"/>
              <a:t>zjednotitelia Talianska</a:t>
            </a:r>
            <a:r>
              <a:rPr lang="sk-SK" dirty="0" smtClean="0"/>
              <a:t>. </a:t>
            </a:r>
          </a:p>
        </p:txBody>
      </p:sp>
    </p:spTree>
    <p:extLst>
      <p:ext uri="{BB962C8B-B14F-4D97-AF65-F5344CB8AC3E}">
        <p14:creationId xmlns:p14="http://schemas.microsoft.com/office/powerpoint/2010/main" val="41071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Revolúcia 1848 v  Nemecku</a:t>
            </a:r>
            <a:endParaRPr lang="sk-SK" dirty="0"/>
          </a:p>
        </p:txBody>
      </p:sp>
      <p:sp>
        <p:nvSpPr>
          <p:cNvPr id="3" name="Zástupný symbol obsahu 2"/>
          <p:cNvSpPr>
            <a:spLocks noGrp="1"/>
          </p:cNvSpPr>
          <p:nvPr>
            <p:ph idx="1"/>
          </p:nvPr>
        </p:nvSpPr>
        <p:spPr/>
        <p:txBody>
          <a:bodyPr/>
          <a:lstStyle/>
          <a:p>
            <a:r>
              <a:rPr lang="sk-SK" dirty="0" smtClean="0"/>
              <a:t>I  v  Nemecku, ktoré  bolo tiež  nejednotné a  roztrúsené na množstvo štátov  sa  hovorili o zjednotení</a:t>
            </a:r>
          </a:p>
          <a:p>
            <a:r>
              <a:rPr lang="sk-SK" dirty="0" smtClean="0"/>
              <a:t>Uvažovalo sa  o  </a:t>
            </a:r>
            <a:r>
              <a:rPr lang="sk-SK" dirty="0" err="1" smtClean="0"/>
              <a:t>veľkonemeckom</a:t>
            </a:r>
            <a:r>
              <a:rPr lang="sk-SK" dirty="0" smtClean="0"/>
              <a:t> alebo </a:t>
            </a:r>
            <a:r>
              <a:rPr lang="sk-SK" dirty="0" err="1" smtClean="0"/>
              <a:t>malonemeckom</a:t>
            </a:r>
            <a:r>
              <a:rPr lang="sk-SK" dirty="0" smtClean="0"/>
              <a:t>   </a:t>
            </a:r>
            <a:r>
              <a:rPr lang="sk-SK" dirty="0" err="1" smtClean="0"/>
              <a:t>variate</a:t>
            </a:r>
            <a:r>
              <a:rPr lang="sk-SK" dirty="0" smtClean="0"/>
              <a:t>  zjednotenia</a:t>
            </a:r>
          </a:p>
          <a:p>
            <a:r>
              <a:rPr lang="sk-SK" dirty="0" smtClean="0"/>
              <a:t>V máji 1848  sa  zišiel  zjazd  vo  Frankfurte nad Mohanom aby  vyriešil otázku zjednotenia.</a:t>
            </a:r>
          </a:p>
          <a:p>
            <a:r>
              <a:rPr lang="sk-SK" dirty="0" smtClean="0"/>
              <a:t>V  roku 1848 poslanci prijali liberálnu ústavu, ktorá zaručovala  slobody  a  zabezpečila  hlasovacie  právo pre  všetkých  mužov. </a:t>
            </a:r>
          </a:p>
          <a:p>
            <a:r>
              <a:rPr lang="sk-SK" dirty="0" smtClean="0"/>
              <a:t>Armáda  však  potlačila  revolúciu . Panovníci  jednotlivých  štátov  odvolali  poslancov  z  Frankfurtu, pruský  kráľ odmietol prijať cisársku korunu a  zjednotenie  sa  preto  neuskutočnilo. </a:t>
            </a:r>
          </a:p>
          <a:p>
            <a:endParaRPr lang="sk-SK" dirty="0"/>
          </a:p>
        </p:txBody>
      </p:sp>
    </p:spTree>
    <p:extLst>
      <p:ext uri="{BB962C8B-B14F-4D97-AF65-F5344CB8AC3E}">
        <p14:creationId xmlns:p14="http://schemas.microsoft.com/office/powerpoint/2010/main" val="478062000"/>
      </p:ext>
    </p:extLst>
  </p:cSld>
  <p:clrMapOvr>
    <a:masterClrMapping/>
  </p:clrMapOvr>
</p:sld>
</file>

<file path=ppt/theme/theme1.xml><?xml version="1.0" encoding="utf-8"?>
<a:theme xmlns:a="http://schemas.openxmlformats.org/drawingml/2006/main" name="Základ">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TM03457444[[fn=Základ]]</Template>
  <TotalTime>243</TotalTime>
  <Words>725</Words>
  <Application>Microsoft Office PowerPoint</Application>
  <PresentationFormat>Vlastná</PresentationFormat>
  <Paragraphs>67</Paragraphs>
  <Slides>9</Slides>
  <Notes>0</Notes>
  <HiddenSlides>0</HiddenSlides>
  <MMClips>0</MMClips>
  <ScaleCrop>false</ScaleCrop>
  <HeadingPairs>
    <vt:vector size="4" baseType="variant">
      <vt:variant>
        <vt:lpstr>Motív</vt:lpstr>
      </vt:variant>
      <vt:variant>
        <vt:i4>1</vt:i4>
      </vt:variant>
      <vt:variant>
        <vt:lpstr>Nadpisy snímok</vt:lpstr>
      </vt:variant>
      <vt:variant>
        <vt:i4>9</vt:i4>
      </vt:variant>
    </vt:vector>
  </HeadingPairs>
  <TitlesOfParts>
    <vt:vector size="10" baseType="lpstr">
      <vt:lpstr>Základ</vt:lpstr>
      <vt:lpstr>Vo víre revolúcií                 a nacionalizmu</vt:lpstr>
      <vt:lpstr>Revolúcia 1830</vt:lpstr>
      <vt:lpstr>Jar národov – revolučné roky 1848/49</vt:lpstr>
      <vt:lpstr>FRANCÚZSKO</vt:lpstr>
      <vt:lpstr>VO VÍRE REVOLÚCIÍ A NACIONALIZMU 1830 A 1848/49</vt:lpstr>
      <vt:lpstr>Jar národov</vt:lpstr>
      <vt:lpstr>Revolúcia  vo francúzsku   1948  </vt:lpstr>
      <vt:lpstr>Revolúcia  v  Taliansku</vt:lpstr>
      <vt:lpstr>Revolúcia 1848 v  Nemecku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 víre revolúcií                 a nacionalizmu</dc:title>
  <dc:creator>Ucitel</dc:creator>
  <cp:lastModifiedBy>Radúz</cp:lastModifiedBy>
  <cp:revision>19</cp:revision>
  <dcterms:created xsi:type="dcterms:W3CDTF">2016-10-09T10:30:19Z</dcterms:created>
  <dcterms:modified xsi:type="dcterms:W3CDTF">2018-01-14T18:44:12Z</dcterms:modified>
</cp:coreProperties>
</file>