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6" r:id="rId4"/>
    <p:sldId id="269" r:id="rId5"/>
    <p:sldId id="268" r:id="rId6"/>
    <p:sldId id="259" r:id="rId7"/>
    <p:sldId id="261" r:id="rId8"/>
    <p:sldId id="274" r:id="rId9"/>
    <p:sldId id="262" r:id="rId10"/>
    <p:sldId id="270" r:id="rId11"/>
    <p:sldId id="271" r:id="rId12"/>
    <p:sldId id="272" r:id="rId13"/>
    <p:sldId id="263" r:id="rId14"/>
    <p:sldId id="273" r:id="rId15"/>
    <p:sldId id="264" r:id="rId16"/>
    <p:sldId id="265" r:id="rId17"/>
    <p:sldId id="266" r:id="rId18"/>
    <p:sldId id="275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718" autoAdjust="0"/>
  </p:normalViewPr>
  <p:slideViewPr>
    <p:cSldViewPr>
      <p:cViewPr>
        <p:scale>
          <a:sx n="73" d="100"/>
          <a:sy n="73" d="100"/>
        </p:scale>
        <p:origin x="-6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D475A-7D24-4DEC-84F7-041652275C90}" type="datetimeFigureOut">
              <a:rPr lang="sk-SK" smtClean="0"/>
              <a:pPr/>
              <a:t>1. 5. 2021</a:t>
            </a:fld>
            <a:endParaRPr lang="sk-SK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7A8F0-82DC-43B4-B3A6-3B8AFBFC1ED1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108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1. 5. 2021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1. 5. 2021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1. 5. 2021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1. 5. 2021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1. 5. 2021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1. 5. 2021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1. 5. 2021</a:t>
            </a:fld>
            <a:endParaRPr lang="sk-SK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1. 5. 2021</a:t>
            </a:fld>
            <a:endParaRPr lang="sk-SK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1. 5. 2021</a:t>
            </a:fld>
            <a:endParaRPr lang="sk-SK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1. 5. 2021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6138-7625-4E6D-ACEF-26FFC478F35B}" type="datetimeFigureOut">
              <a:rPr lang="sk-SK" smtClean="0"/>
              <a:pPr/>
              <a:t>1. 5. 2021</a:t>
            </a:fld>
            <a:endParaRPr lang="sk-SK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6138-7625-4E6D-ACEF-26FFC478F35B}" type="datetimeFigureOut">
              <a:rPr lang="sk-SK" smtClean="0"/>
              <a:pPr/>
              <a:t>1. 5. 2021</a:t>
            </a:fld>
            <a:endParaRPr lang="sk-SK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FC9B-81D5-4897-81B1-EE5C8B88FA68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oskole.sk/?id_cat=37&amp;id_test=31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://koch.chemi.muni.cz/vyuka/aromaty/KEKULE.GI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87624" y="3645024"/>
            <a:ext cx="6400800" cy="1752600"/>
          </a:xfrm>
        </p:spPr>
        <p:txBody>
          <a:bodyPr/>
          <a:lstStyle/>
          <a:p>
            <a:r>
              <a:rPr lang="sk-SK" sz="2800" b="1" dirty="0" smtClean="0">
                <a:solidFill>
                  <a:schemeClr val="tx1"/>
                </a:solidFill>
              </a:rPr>
              <a:t>RNDr. Lenka </a:t>
            </a:r>
            <a:r>
              <a:rPr lang="sk-SK" sz="2800" b="1" dirty="0" err="1" smtClean="0">
                <a:solidFill>
                  <a:schemeClr val="tx1"/>
                </a:solidFill>
              </a:rPr>
              <a:t>Škarbeková</a:t>
            </a:r>
            <a:endParaRPr lang="sk-SK" sz="2800" b="1" dirty="0" smtClean="0">
              <a:solidFill>
                <a:schemeClr val="tx1"/>
              </a:solidFill>
            </a:endParaRPr>
          </a:p>
          <a:p>
            <a:r>
              <a:rPr lang="sk-SK" sz="2400" b="1" dirty="0" smtClean="0">
                <a:solidFill>
                  <a:schemeClr val="tx1"/>
                </a:solidFill>
              </a:rPr>
              <a:t>Súbor  GEL-ŠKA-CHE-VIIIO-38</a:t>
            </a:r>
          </a:p>
          <a:p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benzene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358621">
            <a:off x="576027" y="4406340"/>
            <a:ext cx="1748529" cy="1748529"/>
          </a:xfrm>
          <a:prstGeom prst="rect">
            <a:avLst/>
          </a:prstGeom>
          <a:noFill/>
        </p:spPr>
      </p:pic>
      <p:pic>
        <p:nvPicPr>
          <p:cNvPr id="2052" name="Picture 4" descr="http://www.oskole.sk/images/ar%C3%A9ny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93974">
            <a:off x="6697529" y="4351287"/>
            <a:ext cx="2209515" cy="1710104"/>
          </a:xfrm>
          <a:prstGeom prst="rect">
            <a:avLst/>
          </a:prstGeom>
          <a:noFill/>
        </p:spPr>
      </p:pic>
      <p:pic>
        <p:nvPicPr>
          <p:cNvPr id="6" name="Picture 8" descr="http://xantina.hyperlink.cz/spravce2/organika/styre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252246">
            <a:off x="2610495" y="4666891"/>
            <a:ext cx="1545121" cy="1724030"/>
          </a:xfrm>
          <a:prstGeom prst="rect">
            <a:avLst/>
          </a:prstGeom>
          <a:noFill/>
        </p:spPr>
      </p:pic>
      <p:pic>
        <p:nvPicPr>
          <p:cNvPr id="2058" name="Picture 10" descr="http://xantina.hyperlink.cz/spravce2/organika/styr_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355185">
            <a:off x="4650844" y="4816947"/>
            <a:ext cx="1469695" cy="1828954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bdĺžnik 8"/>
          <p:cNvSpPr/>
          <p:nvPr/>
        </p:nvSpPr>
        <p:spPr>
          <a:xfrm>
            <a:off x="755576" y="2924944"/>
            <a:ext cx="802838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Aromatické uhľovodíky -arény </a:t>
            </a:r>
            <a:endParaRPr lang="sk-SK" sz="4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332657"/>
            <a:ext cx="8229600" cy="2808312"/>
          </a:xfrm>
          <a:solidFill>
            <a:srgbClr val="92D050"/>
          </a:solidFill>
        </p:spPr>
        <p:txBody>
          <a:bodyPr/>
          <a:lstStyle/>
          <a:p>
            <a:pPr algn="just"/>
            <a:r>
              <a:rPr lang="sk-SK" dirty="0" smtClean="0"/>
              <a:t>ak sa substitúcia opakuje, dochádza k vzniku </a:t>
            </a:r>
            <a:r>
              <a:rPr lang="sk-SK" dirty="0" err="1" smtClean="0"/>
              <a:t>disubstituovaného</a:t>
            </a:r>
            <a:r>
              <a:rPr lang="sk-SK" dirty="0" smtClean="0"/>
              <a:t> produktu. </a:t>
            </a:r>
          </a:p>
          <a:p>
            <a:pPr algn="just"/>
            <a:r>
              <a:rPr lang="sk-SK" dirty="0" smtClean="0"/>
              <a:t>o mieste naviazania druhého </a:t>
            </a:r>
            <a:r>
              <a:rPr lang="sk-SK" dirty="0" err="1" smtClean="0"/>
              <a:t>substituentu</a:t>
            </a:r>
            <a:r>
              <a:rPr lang="sk-SK" dirty="0" smtClean="0"/>
              <a:t> rozhoduje druh prvého </a:t>
            </a:r>
            <a:r>
              <a:rPr lang="sk-SK" dirty="0" err="1" smtClean="0"/>
              <a:t>substituentu</a:t>
            </a:r>
            <a:r>
              <a:rPr lang="sk-SK" dirty="0" smtClean="0"/>
              <a:t>, ktorý už na aromatickom jadre naviazaný je. 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39552" y="3284984"/>
            <a:ext cx="3110788" cy="523220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sk-SK" sz="2800" b="1" u="sng" dirty="0" err="1" smtClean="0">
                <a:solidFill>
                  <a:srgbClr val="C00000"/>
                </a:solidFill>
              </a:rPr>
              <a:t>Substituenty</a:t>
            </a:r>
            <a:r>
              <a:rPr lang="sk-SK" sz="2800" b="1" u="sng" dirty="0" smtClean="0">
                <a:solidFill>
                  <a:srgbClr val="C00000"/>
                </a:solidFill>
              </a:rPr>
              <a:t> I. rádu</a:t>
            </a:r>
            <a:endParaRPr lang="sk-SK" sz="2800" dirty="0">
              <a:solidFill>
                <a:srgbClr val="C0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67544" y="3933056"/>
            <a:ext cx="8352928" cy="193899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sk-SK" sz="2400" dirty="0" smtClean="0"/>
              <a:t>sú </a:t>
            </a:r>
            <a:r>
              <a:rPr lang="sk-SK" sz="2400" dirty="0" err="1" smtClean="0"/>
              <a:t>orto</a:t>
            </a:r>
            <a:r>
              <a:rPr lang="sk-SK" sz="2400" dirty="0" smtClean="0"/>
              <a:t> alebo para orientujúce – orientujú vstup ďalšieho </a:t>
            </a:r>
            <a:r>
              <a:rPr lang="sk-SK" sz="2400" dirty="0" err="1" smtClean="0"/>
              <a:t>substituentu</a:t>
            </a:r>
            <a:r>
              <a:rPr lang="sk-SK" sz="2400" dirty="0" smtClean="0"/>
              <a:t> do polohy </a:t>
            </a:r>
            <a:r>
              <a:rPr lang="sk-SK" sz="2400" dirty="0" err="1" smtClean="0"/>
              <a:t>orto</a:t>
            </a:r>
            <a:r>
              <a:rPr lang="sk-SK" sz="2400" dirty="0" smtClean="0"/>
              <a:t> alebo para (poloha 2- alebo 4-). </a:t>
            </a:r>
            <a:endParaRPr lang="sk-SK" sz="2400" dirty="0" smtClean="0"/>
          </a:p>
          <a:p>
            <a:pPr marL="342900" indent="-342900" algn="just">
              <a:buFontTx/>
              <a:buChar char="-"/>
            </a:pPr>
            <a:r>
              <a:rPr lang="sk-SK" sz="2400" dirty="0" smtClean="0"/>
              <a:t>(+</a:t>
            </a:r>
            <a:r>
              <a:rPr lang="sk-SK" sz="2400" dirty="0" smtClean="0"/>
              <a:t>I alebo +M efekt).</a:t>
            </a:r>
          </a:p>
          <a:p>
            <a:pPr algn="just"/>
            <a:r>
              <a:rPr lang="sk-SK" sz="2400" dirty="0" smtClean="0"/>
              <a:t>- medzi </a:t>
            </a:r>
            <a:r>
              <a:rPr lang="sk-SK" sz="2400" dirty="0" err="1" smtClean="0"/>
              <a:t>substituenty</a:t>
            </a:r>
            <a:r>
              <a:rPr lang="sk-SK" sz="2400" dirty="0" smtClean="0"/>
              <a:t> I. rádu patria: -OH (</a:t>
            </a:r>
            <a:r>
              <a:rPr lang="sk-SK" sz="2400" dirty="0" err="1" smtClean="0"/>
              <a:t>hydroxylová</a:t>
            </a:r>
            <a:r>
              <a:rPr lang="sk-SK" sz="2400" dirty="0" smtClean="0"/>
              <a:t> skupina), halogény, - NH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, </a:t>
            </a:r>
            <a:r>
              <a:rPr lang="sk-SK" sz="2400" dirty="0" err="1" smtClean="0"/>
              <a:t>alkyly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://oskole.sk/userfiles/image/ch%C3%A9mia/aromaticke_uhlovodiky/image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8781463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95536" y="548680"/>
            <a:ext cx="3492879" cy="584775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sk-SK" sz="3200" b="1" u="sng" dirty="0" err="1" smtClean="0">
                <a:solidFill>
                  <a:srgbClr val="C00000"/>
                </a:solidFill>
              </a:rPr>
              <a:t>Subsituenty</a:t>
            </a:r>
            <a:r>
              <a:rPr lang="sk-SK" sz="3200" b="1" u="sng" dirty="0" smtClean="0">
                <a:solidFill>
                  <a:srgbClr val="C00000"/>
                </a:solidFill>
              </a:rPr>
              <a:t> II. rádu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539552" y="1340768"/>
            <a:ext cx="8208912" cy="181588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just"/>
            <a:r>
              <a:rPr lang="sk-SK" sz="2800" dirty="0" smtClean="0"/>
              <a:t>-sú </a:t>
            </a:r>
            <a:r>
              <a:rPr lang="sk-SK" sz="2800" dirty="0" err="1" smtClean="0"/>
              <a:t>meta</a:t>
            </a:r>
            <a:r>
              <a:rPr lang="sk-SK" sz="2800" dirty="0" smtClean="0"/>
              <a:t> orientujúce – </a:t>
            </a:r>
            <a:endParaRPr lang="sk-SK" sz="2800" dirty="0" smtClean="0"/>
          </a:p>
          <a:p>
            <a:pPr algn="just"/>
            <a:r>
              <a:rPr lang="sk-SK" sz="2800" dirty="0" smtClean="0"/>
              <a:t>(-</a:t>
            </a:r>
            <a:r>
              <a:rPr lang="sk-SK" sz="2800" dirty="0" smtClean="0"/>
              <a:t>M alebo –I efekt) – orientujú vstup ďalšieho </a:t>
            </a:r>
            <a:r>
              <a:rPr lang="sk-SK" sz="2800" dirty="0" err="1" smtClean="0"/>
              <a:t>substituentu</a:t>
            </a:r>
            <a:r>
              <a:rPr lang="sk-SK" sz="2800" dirty="0" smtClean="0"/>
              <a:t> do polohy </a:t>
            </a:r>
            <a:r>
              <a:rPr lang="sk-SK" sz="2800" dirty="0" err="1" smtClean="0"/>
              <a:t>meta</a:t>
            </a:r>
            <a:r>
              <a:rPr lang="sk-SK" sz="2800" dirty="0" smtClean="0"/>
              <a:t> (3 -)</a:t>
            </a:r>
          </a:p>
          <a:p>
            <a:pPr algn="just"/>
            <a:r>
              <a:rPr lang="sk-SK" sz="2800" dirty="0" smtClean="0"/>
              <a:t>- sem patrí napríklad NO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, - COOH</a:t>
            </a:r>
            <a:endParaRPr lang="sk-SK" sz="2800" dirty="0"/>
          </a:p>
        </p:txBody>
      </p:sp>
      <p:pic>
        <p:nvPicPr>
          <p:cNvPr id="29698" name="Picture 2" descr="http://oskole.sk/userfiles/image/ch%C3%A9mia/aromaticke_uhlovodiky/image007.jpg"/>
          <p:cNvPicPr>
            <a:picLocks noChangeAspect="1" noChangeArrowheads="1"/>
          </p:cNvPicPr>
          <p:nvPr/>
        </p:nvPicPr>
        <p:blipFill>
          <a:blip r:embed="rId2" cstate="print"/>
          <a:srcRect t="9804" b="7843"/>
          <a:stretch>
            <a:fillRect/>
          </a:stretch>
        </p:blipFill>
        <p:spPr bwMode="auto">
          <a:xfrm>
            <a:off x="1331640" y="3501008"/>
            <a:ext cx="6120680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</p:txBody>
      </p:sp>
      <p:pic>
        <p:nvPicPr>
          <p:cNvPr id="21506" name="Picture 2" descr="http://upload.wikimedia.org/wikipedia/commons/d/de/Bromacia_benzen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8390744" cy="1884149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23528" y="3717032"/>
            <a:ext cx="1987211" cy="646331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sk-SK" sz="3600" b="1" dirty="0" err="1" smtClean="0">
                <a:solidFill>
                  <a:srgbClr val="C00000"/>
                </a:solidFill>
              </a:rPr>
              <a:t>Bromácia</a:t>
            </a:r>
            <a:endParaRPr lang="sk-SK" sz="3600" b="1" dirty="0" smtClean="0">
              <a:solidFill>
                <a:srgbClr val="C00000"/>
              </a:solidFill>
            </a:endParaRPr>
          </a:p>
        </p:txBody>
      </p:sp>
      <p:pic>
        <p:nvPicPr>
          <p:cNvPr id="5122" name="Picture 2" descr="http://oskole.sk/userfiles/image/ch%C3%A9mia/aromaticke_uhlovodiky/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00808"/>
            <a:ext cx="8000920" cy="1680196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323528" y="692696"/>
            <a:ext cx="1955472" cy="646331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sk-SK" sz="3600" b="1" dirty="0" err="1" smtClean="0">
                <a:solidFill>
                  <a:srgbClr val="C00000"/>
                </a:solidFill>
              </a:rPr>
              <a:t>Chlorácia</a:t>
            </a:r>
            <a:endParaRPr lang="sk-SK" sz="36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http://oskole.sk/userfiles/image/ch%C3%A9mia/aromaticke_uhlovodiky/image01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8061713" cy="3240758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323528" y="692696"/>
            <a:ext cx="2163797" cy="646331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sk-SK" sz="3600" b="1" dirty="0" err="1" smtClean="0">
                <a:solidFill>
                  <a:srgbClr val="C00000"/>
                </a:solidFill>
              </a:rPr>
              <a:t>Sulfonácia</a:t>
            </a:r>
            <a:endParaRPr lang="sk-SK" sz="36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14400" y="1556792"/>
            <a:ext cx="8229600" cy="5840435"/>
          </a:xfrm>
        </p:spPr>
        <p:txBody>
          <a:bodyPr>
            <a:normAutofit/>
          </a:bodyPr>
          <a:lstStyle/>
          <a:p>
            <a:r>
              <a:rPr lang="sk-SK" sz="2800" dirty="0" smtClean="0"/>
              <a:t>za normálnych podmienok neprebieha - prebieha iba s katalyzátorom, UV žiarením</a:t>
            </a:r>
          </a:p>
          <a:p>
            <a:r>
              <a:rPr lang="sk-SK" sz="2800" b="1" u="sng" dirty="0" smtClean="0">
                <a:solidFill>
                  <a:srgbClr val="FFFF00"/>
                </a:solidFill>
              </a:rPr>
              <a:t> </a:t>
            </a:r>
            <a:r>
              <a:rPr lang="sk-SK" sz="2800" b="1" u="sng" dirty="0" err="1" smtClean="0">
                <a:solidFill>
                  <a:srgbClr val="FFFF00"/>
                </a:solidFill>
              </a:rPr>
              <a:t>hydrogenácia</a:t>
            </a:r>
            <a:endParaRPr lang="sk-SK" sz="2800" b="1" u="sng" dirty="0" smtClean="0">
              <a:solidFill>
                <a:srgbClr val="FFFF00"/>
              </a:solidFill>
            </a:endParaRPr>
          </a:p>
          <a:p>
            <a:endParaRPr lang="sk-SK" sz="2800" b="1" u="sng" dirty="0" smtClean="0">
              <a:solidFill>
                <a:srgbClr val="FFFF00"/>
              </a:solidFill>
            </a:endParaRPr>
          </a:p>
          <a:p>
            <a:endParaRPr lang="sk-SK" sz="2800" b="1" u="sng" dirty="0" smtClean="0">
              <a:solidFill>
                <a:srgbClr val="FFFF00"/>
              </a:solidFill>
            </a:endParaRPr>
          </a:p>
          <a:p>
            <a:endParaRPr lang="sk-SK" sz="2800" b="1" u="sng" dirty="0" smtClean="0">
              <a:solidFill>
                <a:srgbClr val="FFFF00"/>
              </a:solidFill>
            </a:endParaRPr>
          </a:p>
          <a:p>
            <a:endParaRPr lang="sk-SK" sz="2800" b="1" u="sng" dirty="0" smtClean="0">
              <a:solidFill>
                <a:srgbClr val="FFFF00"/>
              </a:solidFill>
            </a:endParaRPr>
          </a:p>
          <a:p>
            <a:r>
              <a:rPr lang="sk-SK" sz="2800" b="1" u="sng" dirty="0" smtClean="0">
                <a:solidFill>
                  <a:srgbClr val="FFFF00"/>
                </a:solidFill>
              </a:rPr>
              <a:t>adícia chlóru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						     </a:t>
            </a:r>
          </a:p>
          <a:p>
            <a:pPr>
              <a:buNone/>
            </a:pPr>
            <a:endParaRPr lang="sk-SK" sz="2800" dirty="0" smtClean="0"/>
          </a:p>
        </p:txBody>
      </p:sp>
      <p:sp>
        <p:nvSpPr>
          <p:cNvPr id="5" name="Obdĺžnik 4"/>
          <p:cNvSpPr/>
          <p:nvPr/>
        </p:nvSpPr>
        <p:spPr>
          <a:xfrm>
            <a:off x="323528" y="692696"/>
            <a:ext cx="1362874" cy="646331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sk-SK" sz="3600" b="1" dirty="0" smtClean="0">
                <a:solidFill>
                  <a:srgbClr val="C00000"/>
                </a:solidFill>
              </a:rPr>
              <a:t>Adícia</a:t>
            </a:r>
          </a:p>
        </p:txBody>
      </p:sp>
      <p:pic>
        <p:nvPicPr>
          <p:cNvPr id="4098" name="Picture 2" descr="http://oskole.sk/userfiles/image/ch%C3%A9mia/aromaticke_uhlovodiky/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636911"/>
            <a:ext cx="4248472" cy="1832677"/>
          </a:xfrm>
          <a:prstGeom prst="rect">
            <a:avLst/>
          </a:prstGeom>
          <a:noFill/>
        </p:spPr>
      </p:pic>
      <p:pic>
        <p:nvPicPr>
          <p:cNvPr id="4100" name="Picture 4" descr="http://oskole.sk/userfiles/image/ch%C3%A9mia/aromaticke_uhlovodiky/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653136"/>
            <a:ext cx="4320480" cy="196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endParaRPr lang="sk-SK" b="1" dirty="0" smtClean="0"/>
          </a:p>
          <a:p>
            <a:pPr>
              <a:buNone/>
            </a:pPr>
            <a:r>
              <a:rPr lang="sk-SK" b="1" dirty="0" smtClean="0"/>
              <a:t>	- </a:t>
            </a:r>
            <a:r>
              <a:rPr lang="sk-SK" dirty="0" smtClean="0"/>
              <a:t>na postrannom reťazci (nezasiahne jadro)</a:t>
            </a:r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endParaRPr lang="sk-SK" baseline="-25000" dirty="0" smtClean="0"/>
          </a:p>
          <a:p>
            <a:pPr>
              <a:buNone/>
            </a:pPr>
            <a:r>
              <a:rPr lang="sk-SK" dirty="0" smtClean="0"/>
              <a:t>- Na </a:t>
            </a:r>
            <a:r>
              <a:rPr lang="sk-SK" dirty="0" err="1" smtClean="0"/>
              <a:t>aromtickom</a:t>
            </a:r>
            <a:r>
              <a:rPr lang="sk-SK" dirty="0" smtClean="0"/>
              <a:t> jadre - vplyvom vyššej teploty a katalyzátora vznikajú </a:t>
            </a:r>
            <a:r>
              <a:rPr lang="sk-SK" dirty="0" err="1" smtClean="0"/>
              <a:t>anhydridy</a:t>
            </a:r>
            <a:endParaRPr lang="sk-SK" baseline="-25000" dirty="0" smtClean="0"/>
          </a:p>
          <a:p>
            <a:endParaRPr lang="sk-SK" baseline="-25000" dirty="0" smtClean="0"/>
          </a:p>
        </p:txBody>
      </p:sp>
      <p:pic>
        <p:nvPicPr>
          <p:cNvPr id="23556" name="Picture 4" descr="http://www.oskole.sk/userfiles/image/ch%C3%A9mia/aromaticke_uhlovodiky/image0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12776"/>
            <a:ext cx="5195351" cy="1829349"/>
          </a:xfrm>
          <a:prstGeom prst="rect">
            <a:avLst/>
          </a:prstGeom>
          <a:noFill/>
        </p:spPr>
      </p:pic>
      <p:pic>
        <p:nvPicPr>
          <p:cNvPr id="23558" name="Picture 6" descr="http://www.oskole.sk/userfiles/image/ch%C3%A9mia/aromaticke_uhlovodiky/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4563248"/>
            <a:ext cx="4786346" cy="1791118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395536" y="260648"/>
            <a:ext cx="1831014" cy="646331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sk-SK" sz="3600" b="1" dirty="0" smtClean="0">
                <a:solidFill>
                  <a:srgbClr val="C00000"/>
                </a:solidFill>
              </a:rPr>
              <a:t>Oxidácia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algn="just"/>
            <a:r>
              <a:rPr lang="sk-SK" b="1" dirty="0" err="1" smtClean="0"/>
              <a:t>Toulén</a:t>
            </a:r>
            <a:r>
              <a:rPr lang="sk-SK" dirty="0" smtClean="0"/>
              <a:t>: škodlivá kvapalina. Používajú sa na výrobu sladidla sacharín a výbušnín (</a:t>
            </a:r>
            <a:r>
              <a:rPr lang="sk-SK" dirty="0" err="1" smtClean="0"/>
              <a:t>trinitrotoulén</a:t>
            </a:r>
            <a:r>
              <a:rPr lang="sk-SK" dirty="0" smtClean="0"/>
              <a:t>)</a:t>
            </a:r>
          </a:p>
          <a:p>
            <a:endParaRPr lang="sk-SK" b="1" dirty="0" smtClean="0"/>
          </a:p>
          <a:p>
            <a:r>
              <a:rPr lang="sk-SK" b="1" dirty="0" err="1" smtClean="0"/>
              <a:t>Kumén</a:t>
            </a:r>
            <a:r>
              <a:rPr lang="sk-SK" b="1" dirty="0" smtClean="0"/>
              <a:t> = </a:t>
            </a:r>
            <a:r>
              <a:rPr lang="sk-SK" b="1" dirty="0" err="1" smtClean="0"/>
              <a:t>izopropylbenzén</a:t>
            </a:r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err="1" smtClean="0"/>
              <a:t>Styrén</a:t>
            </a:r>
            <a:r>
              <a:rPr lang="sk-SK" b="1" dirty="0" smtClean="0"/>
              <a:t> = </a:t>
            </a:r>
            <a:r>
              <a:rPr lang="sk-SK" b="1" dirty="0" err="1" smtClean="0"/>
              <a:t>vinylbenzén</a:t>
            </a:r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pPr>
              <a:buNone/>
            </a:pPr>
            <a:endParaRPr lang="sk-SK" b="1" dirty="0"/>
          </a:p>
        </p:txBody>
      </p:sp>
      <p:pic>
        <p:nvPicPr>
          <p:cNvPr id="24578" name="Picture 2" descr="Zdroj: http://www.jergym.hiedu.cz/~canovm/arome/2obraren/kume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96952"/>
            <a:ext cx="1714512" cy="1562787"/>
          </a:xfrm>
          <a:prstGeom prst="rect">
            <a:avLst/>
          </a:prstGeom>
          <a:noFill/>
        </p:spPr>
      </p:pic>
      <p:pic>
        <p:nvPicPr>
          <p:cNvPr id="24580" name="Picture 4" descr="Zdroj: http://upload.wikimedia.org/wikipedia/commons/thumb/c/cb/Styren.svg/463px-Styre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4071942"/>
            <a:ext cx="1874276" cy="2428868"/>
          </a:xfrm>
          <a:prstGeom prst="rect">
            <a:avLst/>
          </a:prstGeom>
          <a:noFill/>
        </p:spPr>
      </p:pic>
      <p:pic>
        <p:nvPicPr>
          <p:cNvPr id="2050" name="Picture 2" descr="zdroj: http://www.jergym.hiedu.cz/~canovm/arome/obrazkysl/toluen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052736"/>
            <a:ext cx="1296144" cy="213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CC"/>
          </a:solidFill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0070C0"/>
                </a:solidFill>
              </a:rPr>
              <a:t>Test na zopakovanie s vyhodnotením: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525963"/>
          </a:xfrm>
        </p:spPr>
        <p:txBody>
          <a:bodyPr/>
          <a:lstStyle/>
          <a:p>
            <a:r>
              <a:rPr lang="sk-SK" dirty="0" smtClean="0">
                <a:hlinkClick r:id="rId2"/>
              </a:rPr>
              <a:t>http://www.oskole.sk/?id_cat=37&amp;id_test=3139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32770" name="Picture 2" descr="https://encrypted-tbn0.gstatic.com/images?q=tbn:ANd9GcTJW22XjkSYrn97zjhzCmZ1A8HMIVQ1tjRATY739a0LBVKUZV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420888"/>
            <a:ext cx="4343400" cy="3867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Arény – aromatické zlúčeniny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3915" y="1340768"/>
            <a:ext cx="8964488" cy="52578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sk-SK" sz="2000" dirty="0" smtClean="0"/>
              <a:t>hlavným predstaviteľom </a:t>
            </a:r>
            <a:r>
              <a:rPr lang="sk-SK" sz="2000" dirty="0" err="1" smtClean="0"/>
              <a:t>arénov</a:t>
            </a:r>
            <a:r>
              <a:rPr lang="sk-SK" sz="2000" dirty="0" smtClean="0"/>
              <a:t>  je </a:t>
            </a:r>
            <a:r>
              <a:rPr lang="sk-SK" sz="2000" b="1" dirty="0" smtClean="0"/>
              <a:t>benzén</a:t>
            </a:r>
            <a:r>
              <a:rPr lang="sk-SK" sz="2000" dirty="0" smtClean="0"/>
              <a:t>,  ktorého sumárny vzorec je </a:t>
            </a:r>
            <a:r>
              <a:rPr lang="sk-SK" sz="2000" dirty="0" smtClean="0"/>
              <a:t>__________ názov vyplývajúci zo štruktúry_________________</a:t>
            </a:r>
          </a:p>
          <a:p>
            <a:pPr marL="0" indent="0" algn="just">
              <a:buNone/>
            </a:pPr>
            <a:endParaRPr lang="sk-SK" sz="2000" dirty="0"/>
          </a:p>
          <a:p>
            <a:pPr marL="0" indent="0" algn="just">
              <a:buNone/>
            </a:pPr>
            <a:endParaRPr lang="sk-SK" sz="2000" dirty="0" smtClean="0"/>
          </a:p>
          <a:p>
            <a:pPr marL="0" indent="0" algn="just">
              <a:buNone/>
            </a:pPr>
            <a:endParaRPr lang="sk-SK" sz="2000" dirty="0"/>
          </a:p>
          <a:p>
            <a:pPr marL="0" indent="0" algn="just">
              <a:buNone/>
            </a:pPr>
            <a:endParaRPr lang="sk-SK" sz="2000" dirty="0" smtClean="0"/>
          </a:p>
          <a:p>
            <a:pPr marL="0" indent="0" algn="just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b="1" dirty="0" smtClean="0"/>
              <a:t>          </a:t>
            </a:r>
          </a:p>
          <a:p>
            <a:pPr marL="0" indent="0">
              <a:buNone/>
            </a:pPr>
            <a:r>
              <a:rPr lang="sk-SK" sz="2000" b="1" dirty="0"/>
              <a:t> </a:t>
            </a:r>
            <a:r>
              <a:rPr lang="sk-SK" sz="2000" b="1" dirty="0" smtClean="0"/>
              <a:t>                          </a:t>
            </a:r>
            <a:r>
              <a:rPr lang="sk-SK" sz="2000" b="1" dirty="0" err="1"/>
              <a:t>mezomérne</a:t>
            </a:r>
            <a:r>
              <a:rPr lang="sk-SK" sz="2000" b="1" dirty="0"/>
              <a:t> štruktúry </a:t>
            </a:r>
            <a:r>
              <a:rPr lang="sk-SK" sz="2000" b="1" dirty="0" smtClean="0"/>
              <a:t>benzénu</a:t>
            </a:r>
          </a:p>
          <a:p>
            <a:r>
              <a:rPr lang="sk-SK" sz="2000" dirty="0" smtClean="0"/>
              <a:t>uhľovodíky</a:t>
            </a:r>
            <a:r>
              <a:rPr lang="sk-SK" sz="2000" dirty="0" smtClean="0"/>
              <a:t>, ktoré majú vo svojej molekule aspoň jedno benzénové jadro</a:t>
            </a:r>
          </a:p>
          <a:p>
            <a:r>
              <a:rPr lang="sk-SK" sz="2400" b="1" u="sng" dirty="0" smtClean="0">
                <a:solidFill>
                  <a:srgbClr val="FF0000"/>
                </a:solidFill>
              </a:rPr>
              <a:t>cyklické uhľovodíky s </a:t>
            </a:r>
            <a:r>
              <a:rPr lang="sk-SK" sz="2400" b="1" u="sng" dirty="0" err="1" smtClean="0">
                <a:solidFill>
                  <a:srgbClr val="FF0000"/>
                </a:solidFill>
              </a:rPr>
              <a:t>konjugovaným</a:t>
            </a:r>
            <a:r>
              <a:rPr lang="sk-SK" sz="2400" b="1" u="sng" dirty="0" smtClean="0">
                <a:solidFill>
                  <a:srgbClr val="FF0000"/>
                </a:solidFill>
              </a:rPr>
              <a:t> </a:t>
            </a:r>
            <a:r>
              <a:rPr lang="sk-SK" sz="2400" b="1" u="sng" dirty="0" smtClean="0">
                <a:solidFill>
                  <a:srgbClr val="FF0000"/>
                </a:solidFill>
              </a:rPr>
              <a:t>systémom </a:t>
            </a:r>
            <a:r>
              <a:rPr lang="sk-SK" sz="2400" b="1" u="sng" dirty="0" err="1" smtClean="0">
                <a:solidFill>
                  <a:srgbClr val="FF0000"/>
                </a:solidFill>
              </a:rPr>
              <a:t>delokalizovaných</a:t>
            </a:r>
            <a:r>
              <a:rPr lang="sk-SK" sz="2400" b="1" u="sng" dirty="0" smtClean="0">
                <a:solidFill>
                  <a:srgbClr val="FF0000"/>
                </a:solidFill>
              </a:rPr>
              <a:t> </a:t>
            </a:r>
            <a:r>
              <a:rPr lang="el-GR" sz="2400" b="1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π</a:t>
            </a:r>
            <a:r>
              <a:rPr lang="sk-SK" sz="2400" b="1" u="sng" dirty="0" smtClean="0">
                <a:solidFill>
                  <a:srgbClr val="FF0000"/>
                </a:solidFill>
                <a:latin typeface="Times New Roman"/>
                <a:cs typeface="Times New Roman"/>
              </a:rPr>
              <a:t>-väzieb</a:t>
            </a:r>
          </a:p>
          <a:p>
            <a:r>
              <a:rPr lang="sk-SK" sz="2000" b="1" dirty="0" smtClean="0"/>
              <a:t>Vlastnosti</a:t>
            </a:r>
            <a:r>
              <a:rPr lang="sk-SK" sz="2000" dirty="0" smtClean="0"/>
              <a:t>: </a:t>
            </a:r>
            <a:r>
              <a:rPr lang="sk-SK" sz="2000" dirty="0" smtClean="0"/>
              <a:t>prchavá </a:t>
            </a:r>
            <a:r>
              <a:rPr lang="sk-SK" sz="2000" dirty="0" smtClean="0"/>
              <a:t>kvapalina, so vzduchom tvorí výbušnú zmes. Používa sa ako rozpúšťadlo na výrobu plastov, pohonných látok a výbušnín.</a:t>
            </a:r>
          </a:p>
          <a:p>
            <a:endParaRPr lang="sk-SK" dirty="0"/>
          </a:p>
        </p:txBody>
      </p:sp>
      <p:pic>
        <p:nvPicPr>
          <p:cNvPr id="1025" name="Picture 1" descr="kekule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6248782" y="2060848"/>
            <a:ext cx="2214578" cy="259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 descr="Autor: Mgr. Zuzana Sz&amp;odblac;csová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200928"/>
            <a:ext cx="4762500" cy="1952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52247"/>
            <a:ext cx="8686800" cy="1143000"/>
          </a:xfrm>
        </p:spPr>
        <p:txBody>
          <a:bodyPr>
            <a:noAutofit/>
          </a:bodyPr>
          <a:lstStyle/>
          <a:p>
            <a:r>
              <a:rPr lang="sk-SK" sz="3200" dirty="0" smtClean="0"/>
              <a:t>-názov </a:t>
            </a:r>
            <a:r>
              <a:rPr lang="sk-SK" sz="3200" dirty="0" err="1" smtClean="0"/>
              <a:t>arénov</a:t>
            </a:r>
            <a:r>
              <a:rPr lang="sk-SK" sz="3200" dirty="0" smtClean="0"/>
              <a:t> je od toho, že tu patria aj voňajúce prírodné látky (vanilka, mandľa, škorica)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Podstata aromacity - zavedl F.A.Kek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08919"/>
            <a:ext cx="6192688" cy="55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 descr="Zdroj: http://docs.google.com/gview?a=v&amp;q=cache:c5PRDiFRpYAJ:www.fns.uniba.sk/fileadmin/user_upload/editors/chem/kor/organika/Org-8_Aromatika.pdf+aromaticke+uhlovodiky+reakcie&amp;hl=sk&amp;gl=sk&amp;sig=AFQjCNGvkonHM1YueYH-0Xoy_k8i2TpeM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0"/>
            <a:ext cx="654341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300" b="1" u="sng" dirty="0" smtClean="0"/>
              <a:t>Charakteristika benzénového jadra</a:t>
            </a:r>
            <a:endParaRPr lang="sk-SK" sz="2300" u="sng" dirty="0" smtClean="0"/>
          </a:p>
          <a:p>
            <a:pPr algn="just"/>
            <a:r>
              <a:rPr lang="sk-SK" sz="2300" dirty="0" smtClean="0"/>
              <a:t>6-členný </a:t>
            </a:r>
            <a:r>
              <a:rPr lang="sk-SK" sz="2300" dirty="0" smtClean="0"/>
              <a:t>kruh </a:t>
            </a:r>
            <a:r>
              <a:rPr lang="sk-SK" sz="2300" dirty="0" smtClean="0"/>
              <a:t>uhlíkových atómov, ktoré </a:t>
            </a:r>
            <a:r>
              <a:rPr lang="sk-SK" sz="2300" b="1" u="sng" dirty="0" smtClean="0"/>
              <a:t>ležia v jednej </a:t>
            </a:r>
            <a:r>
              <a:rPr lang="sk-SK" sz="2300" b="1" u="sng" dirty="0" smtClean="0"/>
              <a:t>rovine s vodíkmi</a:t>
            </a:r>
            <a:endParaRPr lang="sk-SK" sz="2300" b="1" u="sng" dirty="0" smtClean="0"/>
          </a:p>
          <a:p>
            <a:pPr algn="just"/>
            <a:r>
              <a:rPr lang="el-GR" sz="2300" dirty="0" smtClean="0"/>
              <a:t>π </a:t>
            </a:r>
            <a:r>
              <a:rPr lang="sk-SK" sz="2300" dirty="0" smtClean="0"/>
              <a:t>elektróny sú rovnomerne </a:t>
            </a:r>
            <a:r>
              <a:rPr lang="sk-SK" sz="2300" dirty="0" err="1" smtClean="0"/>
              <a:t>delokalizované</a:t>
            </a:r>
            <a:r>
              <a:rPr lang="sk-SK" sz="2300" dirty="0" smtClean="0"/>
              <a:t> nad a pod rovinou benzénového kruhu</a:t>
            </a:r>
          </a:p>
          <a:p>
            <a:pPr algn="just"/>
            <a:r>
              <a:rPr lang="sk-SK" sz="2300" dirty="0" smtClean="0"/>
              <a:t>väzby </a:t>
            </a:r>
            <a:r>
              <a:rPr lang="sk-SK" sz="2300" dirty="0" smtClean="0"/>
              <a:t>medzi uhlíkmi nie sú ani jednoduché a ani dvojité, </a:t>
            </a:r>
            <a:r>
              <a:rPr lang="sk-SK" sz="2300" dirty="0" smtClean="0"/>
              <a:t>rovnaká dĺžka – 0,139 nm </a:t>
            </a:r>
          </a:p>
          <a:p>
            <a:pPr algn="just"/>
            <a:r>
              <a:rPr lang="sk-SK" sz="2300" dirty="0" smtClean="0"/>
              <a:t>Rovnomerne rozložené elektróny </a:t>
            </a:r>
            <a:r>
              <a:rPr lang="sk-SK" sz="2300" dirty="0" err="1" smtClean="0"/>
              <a:t>pí</a:t>
            </a:r>
            <a:r>
              <a:rPr lang="sk-SK" sz="2300" dirty="0" smtClean="0"/>
              <a:t> väzby - zabezpečujú stabilit</a:t>
            </a:r>
            <a:r>
              <a:rPr lang="sk-SK" sz="2300" dirty="0"/>
              <a:t>u</a:t>
            </a:r>
            <a:r>
              <a:rPr lang="sk-SK" sz="2300" dirty="0" smtClean="0"/>
              <a:t> </a:t>
            </a:r>
            <a:r>
              <a:rPr lang="sk-SK" sz="2300" dirty="0" err="1" smtClean="0"/>
              <a:t>arénov</a:t>
            </a:r>
            <a:r>
              <a:rPr lang="sk-SK" sz="2300" dirty="0" smtClean="0"/>
              <a:t>.</a:t>
            </a:r>
          </a:p>
          <a:p>
            <a:pPr marL="0" indent="0" algn="just">
              <a:buNone/>
            </a:pPr>
            <a:endParaRPr lang="sk-SK" sz="2300" b="1" dirty="0" smtClean="0"/>
          </a:p>
          <a:p>
            <a:pPr algn="just">
              <a:buNone/>
            </a:pPr>
            <a:r>
              <a:rPr lang="sk-SK" sz="2300" b="1" u="sng" dirty="0" smtClean="0"/>
              <a:t>Spoločné vlastnosti </a:t>
            </a:r>
            <a:r>
              <a:rPr lang="sk-SK" sz="2300" b="1" u="sng" dirty="0" err="1" smtClean="0"/>
              <a:t>arénov</a:t>
            </a:r>
            <a:r>
              <a:rPr lang="sk-SK" sz="2300" b="1" u="sng" dirty="0" smtClean="0"/>
              <a:t>:</a:t>
            </a:r>
            <a:endParaRPr lang="sk-SK" sz="2300" u="sng" dirty="0" smtClean="0"/>
          </a:p>
          <a:p>
            <a:pPr algn="just"/>
            <a:r>
              <a:rPr lang="sk-SK" sz="2300" dirty="0" smtClean="0"/>
              <a:t>Štruktúra molekuly musí byť cyklická a atómy kruhu musia ležať v jednej rovine.</a:t>
            </a:r>
          </a:p>
          <a:p>
            <a:pPr algn="just"/>
            <a:r>
              <a:rPr lang="sk-SK" sz="2300" dirty="0" smtClean="0"/>
              <a:t>Molekula musí vytvárať aspoň dve rezonančné štruktúry</a:t>
            </a:r>
          </a:p>
          <a:p>
            <a:pPr algn="just"/>
            <a:r>
              <a:rPr lang="sk-SK" sz="2300" dirty="0" smtClean="0"/>
              <a:t>Celkový počet </a:t>
            </a:r>
            <a:r>
              <a:rPr lang="sk-SK" sz="2300" dirty="0" err="1" smtClean="0"/>
              <a:t>delokalizovaných</a:t>
            </a:r>
            <a:r>
              <a:rPr lang="sk-SK" sz="2300" dirty="0" smtClean="0"/>
              <a:t> </a:t>
            </a:r>
            <a:r>
              <a:rPr lang="el-GR" sz="2300" dirty="0" smtClean="0"/>
              <a:t>π </a:t>
            </a:r>
            <a:r>
              <a:rPr lang="sk-SK" sz="2300" dirty="0" smtClean="0"/>
              <a:t>elektrónov musí byť 4</a:t>
            </a:r>
            <a:r>
              <a:rPr lang="el-GR" sz="2300" dirty="0" smtClean="0"/>
              <a:t>π+2 </a:t>
            </a:r>
            <a:r>
              <a:rPr lang="sk-SK" sz="2300" dirty="0" smtClean="0"/>
              <a:t>n.</a:t>
            </a:r>
            <a:endParaRPr lang="sk-SK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Naftalén-v</a:t>
            </a:r>
            <a:r>
              <a:rPr lang="sk-SK" dirty="0" err="1" smtClean="0"/>
              <a:t>zorec</a:t>
            </a:r>
            <a:r>
              <a:rPr lang="sk-SK" dirty="0" smtClean="0"/>
              <a:t> </a:t>
            </a:r>
            <a:r>
              <a:rPr lang="sk-SK" dirty="0" smtClean="0"/>
              <a:t>je C</a:t>
            </a:r>
            <a:r>
              <a:rPr lang="sk-SK" baseline="-25000" dirty="0" smtClean="0"/>
              <a:t>10</a:t>
            </a:r>
            <a:r>
              <a:rPr lang="sk-SK" dirty="0" smtClean="0"/>
              <a:t>H</a:t>
            </a:r>
            <a:r>
              <a:rPr lang="sk-SK" baseline="-25000" dirty="0" smtClean="0"/>
              <a:t>8.</a:t>
            </a:r>
            <a:r>
              <a:rPr lang="sk-SK" dirty="0" smtClean="0"/>
              <a:t> </a:t>
            </a:r>
            <a:endParaRPr lang="sk-SK" dirty="0" smtClean="0"/>
          </a:p>
          <a:p>
            <a:r>
              <a:rPr lang="sk-SK" dirty="0" smtClean="0"/>
              <a:t>Má </a:t>
            </a:r>
            <a:r>
              <a:rPr lang="sk-SK" dirty="0" smtClean="0"/>
              <a:t>2 </a:t>
            </a:r>
            <a:r>
              <a:rPr lang="sk-SK" dirty="0" err="1" smtClean="0"/>
              <a:t>benzénove</a:t>
            </a:r>
            <a:r>
              <a:rPr lang="sk-SK" dirty="0" smtClean="0"/>
              <a:t> jadrá.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 algn="just"/>
            <a:r>
              <a:rPr lang="sk-SK" sz="2800" b="1" dirty="0" smtClean="0"/>
              <a:t>Vlastnosti  </a:t>
            </a:r>
            <a:r>
              <a:rPr lang="sk-SK" sz="2800" b="1" dirty="0" err="1" smtClean="0"/>
              <a:t>naftalénu</a:t>
            </a:r>
            <a:r>
              <a:rPr lang="sk-SK" sz="2800" dirty="0" smtClean="0"/>
              <a:t>: má charakteristický zápach, je to biela, tuhá, </a:t>
            </a:r>
            <a:r>
              <a:rPr lang="sk-SK" sz="2800" dirty="0" err="1" smtClean="0"/>
              <a:t>šupinkatá</a:t>
            </a:r>
            <a:r>
              <a:rPr lang="sk-SK" sz="2800" dirty="0" smtClean="0"/>
              <a:t> látka, vyrába sa z čierneho uhlia a používa sa na výrobu farbív.</a:t>
            </a:r>
            <a:endParaRPr lang="sk-SK" sz="2800" dirty="0"/>
          </a:p>
        </p:txBody>
      </p:sp>
      <p:pic>
        <p:nvPicPr>
          <p:cNvPr id="4" name="Picture 4" descr="http://www.oskole.sk/images/ar%C3%A9ny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00174"/>
            <a:ext cx="3273623" cy="2533695"/>
          </a:xfrm>
          <a:prstGeom prst="rect">
            <a:avLst/>
          </a:prstGeom>
          <a:noFill/>
        </p:spPr>
      </p:pic>
      <p:sp>
        <p:nvSpPr>
          <p:cNvPr id="18434" name="AutoShape 2" descr="data:image/jpeg;base64,/9j/4AAQSkZJRgABAQAAAQABAAD/2wCEAAkGBhQGEBUIEwgWExUVFxkaFxgQFxweHRoaGBYaHxceHh4dHScgICUnHB4XHzssLzMqMzA4FyE1NzAuPyYrOCoBCQoKBQUFDQUFDSkYEhgpKSkpKSkpKSkpKSkpKSkpKSkpKSkpKSkpKSkpKSkpKSkpKSkpKSkpKSkpKSkpKSkpKf/AABEIAHMAsAMBIgACEQEDEQH/xAAbAAEBAAMBAQEAAAAAAAAAAAAABgQFBwMCAf/EAEUQAAEDAgMEBAkICAcBAAAAAAEAAgMEEQUGIQcSMWETQVFxFBUiNXN0gaGyIzJCYnKRscIXNDZEY7PB8BYzQ1KCovFT/8QAFAEBAAAAAAAAAAAAAAAAAAAAAP/EABQRAQAAAAAAAAAAAAAAAAAAAAD/2gAMAwEAAhEDEQA/AO4oiICIiAiIgIsAY7Tmo8V+Hx9Pa/R7437fZvfhqs9AREQEREBERARFgHHacVHivw+Pp7X6PfG/b7N78NUGeiIgIiICIiAiIgIseur48MjdVy1DY2NF3OkIAHeSufVO0Oqzg80ODYfvNBs+sqQWxN+wCLuP97pugssx5rpspxeFVNa2Ma7oOrnEdTWjUqL8Y4ptG0p43YZRO/1pR8vI36jfoA9vt3jwW1y3suhw2TxtV1Dq+rOplqdQ0/UYbhoHVxt1WVsggzsZw4QCjETxLcvFQJD0+/pd+9w42PCywBjGJ7OfJq4jiVGP3iEfLRt/iN+kB2+3e6lSZyyMzNhjqm18tNUQ36GaFx8nete7bgEGwvwOnFTcWd67IpFLi9B0sPBtbSC7eXSNHA89O48UFvl/M1PmmLwymrWyt693i0nqc06tPetoueVmRaXMlsx4VigpZzqJqQjo3nrEjBp38D2gr4pNo8+VnjD8Zw/obmzKuAF0MnfbVh6/6BB0ZF5UtUyuY2ojma9jhdrmEEEdoI0KVVUyhY6okmaxjRdznkAAdpJ0CD1WrzBmanytF4ZU1rYm9W9xcR1NaNXHuUbV7R580vOH4Nh/TWNn1c4LYY+6+rz1/wBCs7L+y+KllGL11U6vq/8A6T/MZyYzgAOfeAEGsOMYntG8mkiOG0Z/eJh8tI3+G36IPb7d7qWd+hrDhB4GYnmVx3vCDIenLx9Le7b62tbkr1Teccjx5vEcpq5YJ4bmGaBxBYXWvpexBsOw8wgmPGOKbOdKiN2J0Tf9aIfLxt+u36YHb7d4cFaZczXTZsi8Kpq1sg03gNHNJ6nNOoUWzONfkA9BitGamnFgK2lbew6ulYOHfp/yWRW5Io84AZiwzE/Bqg6tnoz5Lj1iRgtyuND23QdDRc2ptodVk94ocZw/daTZlZTAuid9sAXaf73RZdBoa+PE421cVQ2RjhdroyCD3EIMhERAWmzhjhy1Qz4s2IPdEwuDXcCbgC9u9blSe1bzNWei/M1BO4FkGTOwix/FsTNSHtbJFTRXbCxrmgtuOJNiP6ly6TTUrKJgp44WsY0Wa1gAAHYANAudZorpMOytHUxVDo3tpaWzoyQRdsQNiNeC6BhTzJBE8uuTGwknrJaEGUiIgL5liE7TG5gcCLEOFwQeII619Ig57iuy52FyHFcIxA0Ux1dFxgk5Fuu77xyHFeVNtFZf/D+NYSKSR+l5BvU8o7Q43AHDjcDtXR1h4tg8OOxGjnpGyxni14uO8dh5jVBznGsoSZAjkzFhOK9HC1plkpZiXwvaBclmtxp9/U4L9wHJku0RkWPYpiZlieBJFSQXZE0HVu9rdxt/6bqrz9A2lwergZGGtbTPa0NFgAGWAA7AF6bOvNNF6vH8IQbyjomYextNFA2NjRZrWAAAcgF7IiAiIg+XsEgLC0EEWIPAg8VA4vsu8BlOLYVXmgqDq5jdYJOTmcB7ARyXQEQc4pdowp3eIsawoUr3+TvvG9TzDkTcDuNwOshY2M5Ffk9kmY8IxXoGNY6WSB5L4JGtaXEtGtjujn1WIXRcUwmHG4jRz0rZY3cWyC47+R58Vqsz0bMPwmppI4gxjKSZrWt4BogcAPuQe+T8cOZaGDFnRBjpWBxa3gDcg2v3LcqT2U+ZqP0X5nKsQFJ7VvM1Z6L8zVWKT2reZqz0X5moJrOv7JN9VpfwiXRcI/V4vRs+ALnWdf2Sb6rS/hEui4R+rxejZ8AQZiIiAiIgIiIJ3aL5prfV5PhKbOvNNF6vH8ITaL5prfV5PhKbOvNNF6vH8IQUSIiAiIgIiIC02dPNtZ6tP/JetytNnTzbWerT/wAl6DWbKfM1H6L8zlWKT2U+ZqP0X5nKsQFJ7VvM1Z6L8zVWKW2oQOqMHrI2sLiYjo0XOhBPuQS+df2Sb6rS/hEui4R+rxejZ8AUnlKWiz3hEWEmdk7WwwsmY1xDmujY0ajRw8puh4GytYYhA0RNFg0ADuAsEH2iIgIiICLWY/mSnyxEayprWxM6t46uPY0cXHuUMcexLaN5FFAcPoz+8zj5WRvbGy+g5/8AYahBVbRfNNb6vJ8JTZ15povV4/hC1W0vGocDwqbD58SaZZYHRs37b8ji2191o6zqTawuvXZVj8GK4bT0kVa18kMTGSMB8ppaLG7Tra/XwKCyREQEREBEWvxzMEGW4jW1NY2Jg63niewDi48hdBsFps6ebaz1af8AkvUY7M2I7RPksOpjRUh0NXUjy3j+Ez+vvbZbrO+LQ5ZwmSiqcWBkfTPia6W2/K8xFt91uupIueAvqg9tlPmaj9F+ZyrFLbL4HU+D0cbmFpEQ0cLHUkj3KpQEREETmXZbBisnjWlndQ1Y1E1NoHH67RYG/sPbdayn2gVeTHCixmg8gmza2mBMbuzfaB5J+77Oi6SvOop21bTC+IPa4WLXgEEdhB0KDzoMQjxSNtXDUNkY4Xa6Mgg+0LIXOq/ZnLl6Q4ng2I+DPOr6aW7oJPYfmnq+626srBNqTOlGD4jRnD6rqEv+VJzZJwsefdcoLapqW0bDO+ZrGNF3OeQAAOsk6Bc+rdpM2ZXuw3BsO8IcNH1UwLYI+6/zj/dnKizVkiDOD4paiaQxRXJia8iN5NrF4HG1jwtxU/VbQoqQ/wCHsHwoVcrBYCAbsEXNzxYW7uPbdAosgU2BXzHi2KirnaLmSqNoo+TGHTjw9wC8Zc8VueCaTCKHo4b2dW1TbN59G0/OP39w0KyMN2ZPxmQYpi+IeGSjVsDdII+Qb9L3c78VfxQtp2iJrA1oFgGiwAHAADggksr7MqfAZPGU0jqyrJu6oqdTf6gNw33nmmaNmVPj0njKGR1HVg3bUU2hv9cCwd7jzVgiDm0OeK3IxFLi9D0kN7NraVt28ukaPmn7u46lX+G4nFjETayGpbLG7g6Mgg/d+C95YW1DTE5gc0ixDhcEHiCDxUBiWzJ+DSHFMIxDwOU6ugdrBJyLfo+/lbig6EvOedtK0zPkDWtF3OeQAAOJJOgUPg+1AQSjCMToTQVPUX/5MnNknADvPK91uc15JgzmYTUVEhiiJcYmP3WSXtbfA42tcWtxQT1ftMlzBI7DMHw7wp40dUSAiCPnfTeP49W8vyj2ew4aTmLGMVFXM3UuqSBBFyYw6ce3lZoX7V7QIMKIy7hGFCrmaLBlMAIY+b3jye+3cSCvyg2Zy5hkGJ4ziPhLxqymiu2CP2D5x6vvvvIPKfP9VnFxoMGw/wCTB3XVlS0tib9hpHlH2H7K2mWtlsGFSeNaqd1dVnUzVOoafqNNwLe09llZU9O2kaIWRBjWiwawAADsAGgXogIiICIiAiIgLX43l+nzHEaOpomysPU8cObTxaeYstgiDm36H3E+LTmapOHg38G3tfsF/wDs5W6/arrBsDgy/EKOno2xMHUwWue0niTzKz0QEREBERAREQYGM4HBmCI0dRRtlYep4vY9oPEHmFC/ofcD4tGZqkYeTfwbe1+wH/7OVur2rpKINfgmX6fLkQo6aibEwdTBx5uPFx5m62C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8436" name="Picture 4" descr="http://upload.wikimedia.org/wikipedia/commons/thumb/b/bb/Naphthalene.svg/220px-Naphthalene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571612"/>
            <a:ext cx="3296054" cy="2157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	Antracén 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	</a:t>
            </a:r>
            <a:r>
              <a:rPr lang="sk-SK" b="1" dirty="0" err="1" smtClean="0"/>
              <a:t>Fenantrén</a:t>
            </a:r>
            <a:endParaRPr lang="sk-SK" b="1" dirty="0" smtClean="0"/>
          </a:p>
        </p:txBody>
      </p:sp>
      <p:pic>
        <p:nvPicPr>
          <p:cNvPr id="19458" name="Picture 2" descr="Fájl:Antracén számozá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3571900" cy="2110669"/>
          </a:xfrm>
          <a:prstGeom prst="rect">
            <a:avLst/>
          </a:prstGeom>
          <a:noFill/>
        </p:spPr>
      </p:pic>
      <p:pic>
        <p:nvPicPr>
          <p:cNvPr id="19460" name="Picture 4" descr="Fájl:Fenantrén számozás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4286256"/>
            <a:ext cx="3429024" cy="226168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1413349" y="0"/>
            <a:ext cx="6329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Kondenzované  arény</a:t>
            </a:r>
            <a:endParaRPr lang="sk-SK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Autor: Mgr. Zuzana Sz&amp;odblac;csov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8016516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017565"/>
            <a:ext cx="8229600" cy="5840435"/>
          </a:xfrm>
        </p:spPr>
        <p:txBody>
          <a:bodyPr>
            <a:normAutofit/>
          </a:bodyPr>
          <a:lstStyle/>
          <a:p>
            <a:endParaRPr lang="sk-SK" sz="2800" dirty="0" smtClean="0"/>
          </a:p>
          <a:p>
            <a:r>
              <a:rPr lang="sk-SK" sz="2800" dirty="0" smtClean="0"/>
              <a:t>musia mať aspoň 2 spoločné uhlíky</a:t>
            </a:r>
          </a:p>
          <a:p>
            <a:r>
              <a:rPr lang="sk-SK" sz="2800" dirty="0" smtClean="0"/>
              <a:t>sú to pevné látky</a:t>
            </a:r>
          </a:p>
          <a:p>
            <a:r>
              <a:rPr lang="sk-SK" sz="2800" b="1" dirty="0" err="1" smtClean="0"/>
              <a:t>Toulén</a:t>
            </a:r>
            <a:r>
              <a:rPr lang="sk-SK" sz="2800" b="1" dirty="0" smtClean="0"/>
              <a:t>, benzén, xylén -</a:t>
            </a:r>
            <a:r>
              <a:rPr lang="sk-SK" sz="2800" dirty="0" smtClean="0"/>
              <a:t> sú kvapaliny, rozpúšťadlá</a:t>
            </a:r>
          </a:p>
          <a:p>
            <a:pPr>
              <a:buNone/>
            </a:pPr>
            <a:endParaRPr lang="sk-SK" sz="2800" dirty="0" smtClean="0"/>
          </a:p>
          <a:p>
            <a:endParaRPr lang="sk-SK" sz="2800" b="1" dirty="0" smtClean="0"/>
          </a:p>
          <a:p>
            <a:r>
              <a:rPr lang="sk-SK" sz="2800" b="1" dirty="0" smtClean="0"/>
              <a:t>Nitrácia </a:t>
            </a:r>
            <a:r>
              <a:rPr lang="sk-SK" sz="2800" dirty="0" smtClean="0"/>
              <a:t>- nitračná zmes HNO</a:t>
            </a:r>
            <a:r>
              <a:rPr lang="sk-SK" sz="2800" baseline="-25000" dirty="0" smtClean="0"/>
              <a:t>3</a:t>
            </a:r>
            <a:r>
              <a:rPr lang="sk-SK" sz="2800" dirty="0" smtClean="0"/>
              <a:t> + H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SO</a:t>
            </a:r>
            <a:r>
              <a:rPr lang="sk-SK" sz="2800" baseline="-25000" dirty="0" smtClean="0"/>
              <a:t>4</a:t>
            </a:r>
          </a:p>
          <a:p>
            <a:endParaRPr lang="sk-SK" sz="2800" baseline="-25000" dirty="0" smtClean="0"/>
          </a:p>
          <a:p>
            <a:endParaRPr lang="sk-SK" sz="2800" baseline="-25000" dirty="0" smtClean="0"/>
          </a:p>
          <a:p>
            <a:endParaRPr lang="sk-SK" sz="2800" baseline="-25000" dirty="0" smtClean="0"/>
          </a:p>
          <a:p>
            <a:endParaRPr lang="sk-SK" sz="2800" baseline="-25000" dirty="0" smtClean="0"/>
          </a:p>
          <a:p>
            <a:r>
              <a:rPr lang="sk-SK" sz="2800" dirty="0" smtClean="0"/>
              <a:t>vzniká </a:t>
            </a:r>
            <a:r>
              <a:rPr lang="sk-SK" sz="2800" dirty="0" err="1" smtClean="0"/>
              <a:t>nitróniový</a:t>
            </a:r>
            <a:r>
              <a:rPr lang="sk-SK" sz="2800" dirty="0" smtClean="0"/>
              <a:t> ión</a:t>
            </a:r>
            <a:endParaRPr lang="sk-SK" sz="2800" dirty="0"/>
          </a:p>
        </p:txBody>
      </p:sp>
      <p:pic>
        <p:nvPicPr>
          <p:cNvPr id="20482" name="Picture 2" descr="http://upload.wikimedia.org/wikipedia/commons/a/a2/Nitracia(sub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797152"/>
            <a:ext cx="5726623" cy="113611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1907704" y="476672"/>
            <a:ext cx="5189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Vlastnosti </a:t>
            </a:r>
            <a:r>
              <a:rPr lang="sk-SK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arénov</a:t>
            </a:r>
            <a:endParaRPr lang="sk-SK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1043608" y="3284984"/>
            <a:ext cx="6969345" cy="584775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Typické reakcie: </a:t>
            </a:r>
            <a:r>
              <a:rPr lang="sk-SK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elektrofilné</a:t>
            </a:r>
            <a:r>
              <a:rPr lang="sk-SK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substitúcie</a:t>
            </a:r>
            <a:endParaRPr lang="sk-SK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423</Words>
  <Application>Microsoft Office PowerPoint</Application>
  <PresentationFormat>Prezentácia na obrazovke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Motiv sady Office</vt:lpstr>
      <vt:lpstr>Prezentácia programu PowerPoint</vt:lpstr>
      <vt:lpstr>Arény – aromatické zlúčeniny</vt:lpstr>
      <vt:lpstr>-názov arénov je od toho, že tu patria aj voňajúce prírodné látky (vanilka, mandľa, škorica)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Test na zopakovanie s vyhodnotením: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2</dc:title>
  <dc:creator>lensk</dc:creator>
  <cp:lastModifiedBy>spravca</cp:lastModifiedBy>
  <cp:revision>111</cp:revision>
  <dcterms:created xsi:type="dcterms:W3CDTF">2009-05-18T05:08:24Z</dcterms:created>
  <dcterms:modified xsi:type="dcterms:W3CDTF">2021-05-01T18:59:30Z</dcterms:modified>
</cp:coreProperties>
</file>