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2" r:id="rId4"/>
    <p:sldId id="272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2FFB6-1A6A-466B-AEF9-A38C8CDDE788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CC026-7492-4107-84EC-81FB83BA14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823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24. 6. 2020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86662" y="2564904"/>
            <a:ext cx="8098668" cy="1470025"/>
          </a:xfrm>
        </p:spPr>
        <p:txBody>
          <a:bodyPr>
            <a:normAutofit/>
          </a:bodyPr>
          <a:lstStyle/>
          <a:p>
            <a:r>
              <a:rPr lang="sk-SK" dirty="0" err="1">
                <a:solidFill>
                  <a:srgbClr val="FF0000"/>
                </a:solidFill>
              </a:rPr>
              <a:t>Krebsov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err="1">
                <a:solidFill>
                  <a:srgbClr val="FF0000"/>
                </a:solidFill>
              </a:rPr>
              <a:t>cyklu=citrátový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cyklus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=</a:t>
            </a:r>
            <a:r>
              <a:rPr lang="sk-SK" dirty="0">
                <a:solidFill>
                  <a:srgbClr val="FF0000"/>
                </a:solidFill>
              </a:rPr>
              <a:t>cyklus </a:t>
            </a:r>
            <a:r>
              <a:rPr lang="sk-SK" dirty="0" err="1">
                <a:solidFill>
                  <a:srgbClr val="FF0000"/>
                </a:solidFill>
              </a:rPr>
              <a:t>trikarboxylových</a:t>
            </a:r>
            <a:r>
              <a:rPr lang="sk-SK" dirty="0">
                <a:solidFill>
                  <a:srgbClr val="FF0000"/>
                </a:solidFill>
              </a:rPr>
              <a:t> kyselín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5596" y="4437112"/>
            <a:ext cx="6400800" cy="1752600"/>
          </a:xfrm>
        </p:spPr>
        <p:txBody>
          <a:bodyPr/>
          <a:lstStyle/>
          <a:p>
            <a:r>
              <a:rPr lang="sk-SK" dirty="0" err="1" smtClean="0"/>
              <a:t>Krebsov</a:t>
            </a:r>
            <a:r>
              <a:rPr lang="sk-SK" dirty="0" smtClean="0"/>
              <a:t> </a:t>
            </a:r>
            <a:r>
              <a:rPr lang="sk-SK" dirty="0" smtClean="0"/>
              <a:t>cyklus a dýchací reťazec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0" t="4747" r="13214" b="77624"/>
          <a:stretch/>
        </p:blipFill>
        <p:spPr bwMode="auto">
          <a:xfrm>
            <a:off x="755576" y="404664"/>
            <a:ext cx="7560840" cy="15121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26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algn="just"/>
            <a:r>
              <a:rPr lang="sk-SK" b="1" dirty="0" smtClean="0">
                <a:solidFill>
                  <a:srgbClr val="FF0000"/>
                </a:solidFill>
              </a:rPr>
              <a:t>Najdôležitejšia </a:t>
            </a:r>
            <a:r>
              <a:rPr lang="sk-SK" b="1" dirty="0" smtClean="0">
                <a:solidFill>
                  <a:srgbClr val="FF0000"/>
                </a:solidFill>
              </a:rPr>
              <a:t>a spoločná metabolická </a:t>
            </a:r>
            <a:r>
              <a:rPr lang="sk-SK" b="1" dirty="0" smtClean="0">
                <a:solidFill>
                  <a:srgbClr val="FF0000"/>
                </a:solidFill>
              </a:rPr>
              <a:t>dráha v </a:t>
            </a:r>
            <a:r>
              <a:rPr lang="sk-SK" b="1" dirty="0" smtClean="0">
                <a:solidFill>
                  <a:srgbClr val="FF0000"/>
                </a:solidFill>
              </a:rPr>
              <a:t>organizme, ktorou sa rozkladajú všetky látky z potravy ako:</a:t>
            </a:r>
          </a:p>
          <a:p>
            <a:pPr marL="0" indent="0">
              <a:buNone/>
            </a:pPr>
            <a:endParaRPr lang="sk-SK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sk-SK" sz="4000" b="1" dirty="0" smtClean="0"/>
              <a:t>Cukry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4000" b="1" dirty="0" smtClean="0"/>
              <a:t>Tuky – konkrétne VMKK (</a:t>
            </a:r>
            <a:r>
              <a:rPr lang="sk-SK" sz="4000" b="1" dirty="0" err="1" smtClean="0"/>
              <a:t>glycerol</a:t>
            </a:r>
            <a:r>
              <a:rPr lang="sk-SK" sz="4000" b="1" dirty="0" smtClean="0"/>
              <a:t> v </a:t>
            </a:r>
            <a:r>
              <a:rPr lang="sk-SK" sz="4000" b="1" dirty="0" err="1" smtClean="0"/>
              <a:t>glykolýze</a:t>
            </a:r>
            <a:r>
              <a:rPr lang="sk-SK" sz="4000" b="1" dirty="0" smtClean="0"/>
              <a:t>)</a:t>
            </a:r>
            <a:endParaRPr lang="sk-SK" sz="4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sk-SK" sz="4000" b="1" dirty="0" smtClean="0"/>
              <a:t>Bielkoviny – konkrétne AMK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7004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12579" r="12833"/>
          <a:stretch/>
        </p:blipFill>
        <p:spPr bwMode="auto">
          <a:xfrm>
            <a:off x="-46856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755576" y="22248"/>
            <a:ext cx="316835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Organické látky z potravy sa menia na spoločný medziprodukt ACETYLKOENZÝM A, ktorý sa rozkladá v </a:t>
            </a:r>
            <a:r>
              <a:rPr lang="sk-SK" dirty="0" err="1" smtClean="0"/>
              <a:t>Krebsovom</a:t>
            </a:r>
            <a:r>
              <a:rPr lang="sk-SK" dirty="0" smtClean="0"/>
              <a:t> cykle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6984268" y="836712"/>
            <a:ext cx="180020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56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Výsledkom po rozklade 1 molekuly ACETYLKOENZÝMU A (má 2C) sú: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3473227"/>
          </a:xfrm>
          <a:ln w="38100">
            <a:solidFill>
              <a:srgbClr val="FF0000"/>
            </a:solidFill>
          </a:ln>
        </p:spPr>
        <p:txBody>
          <a:bodyPr/>
          <a:lstStyle/>
          <a:p>
            <a:r>
              <a:rPr lang="sk-SK" dirty="0" smtClean="0"/>
              <a:t>2 molekuly CO</a:t>
            </a:r>
            <a:r>
              <a:rPr lang="sk-SK" baseline="-25000" dirty="0" smtClean="0"/>
              <a:t>2</a:t>
            </a:r>
            <a:r>
              <a:rPr lang="sk-SK" dirty="0" smtClean="0"/>
              <a:t> – ktoré vydýchneme,</a:t>
            </a:r>
          </a:p>
          <a:p>
            <a:r>
              <a:rPr lang="sk-SK" dirty="0" smtClean="0"/>
              <a:t>Redukované </a:t>
            </a:r>
            <a:r>
              <a:rPr lang="sk-SK" dirty="0" err="1" smtClean="0"/>
              <a:t>koenzýmy</a:t>
            </a:r>
            <a:r>
              <a:rPr lang="sk-SK" dirty="0" smtClean="0"/>
              <a:t> – prenášače vodíkov:</a:t>
            </a:r>
          </a:p>
          <a:p>
            <a:pPr marL="0" indent="0">
              <a:buNone/>
            </a:pPr>
            <a:r>
              <a:rPr lang="sk-SK" dirty="0" smtClean="0"/>
              <a:t>    A) 3 molekuly NADH+ H</a:t>
            </a:r>
            <a:r>
              <a:rPr lang="sk-SK" baseline="30000" dirty="0" smtClean="0"/>
              <a:t>+</a:t>
            </a:r>
          </a:p>
          <a:p>
            <a:pPr marL="0" indent="0">
              <a:buNone/>
            </a:pPr>
            <a:r>
              <a:rPr lang="sk-SK" dirty="0" smtClean="0"/>
              <a:t>    B) 1 molekula FADH</a:t>
            </a:r>
            <a:r>
              <a:rPr lang="sk-SK" baseline="-25000" dirty="0" smtClean="0"/>
              <a:t>2</a:t>
            </a:r>
          </a:p>
          <a:p>
            <a:r>
              <a:rPr lang="sk-SK" dirty="0" smtClean="0"/>
              <a:t>Energia, 1 molekula ATP nepriamo vo forme GTP</a:t>
            </a:r>
          </a:p>
          <a:p>
            <a:pPr marL="0" indent="0">
              <a:buNone/>
            </a:pPr>
            <a:endParaRPr lang="sk-SK" baseline="-25000" dirty="0"/>
          </a:p>
        </p:txBody>
      </p:sp>
      <p:sp>
        <p:nvSpPr>
          <p:cNvPr id="4" name="Zaoblený obdĺžnik 3"/>
          <p:cNvSpPr/>
          <p:nvPr/>
        </p:nvSpPr>
        <p:spPr>
          <a:xfrm>
            <a:off x="683568" y="5517232"/>
            <a:ext cx="7848872" cy="11521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002060"/>
                </a:solidFill>
              </a:rPr>
              <a:t>Redukované prenášače vodíkov vstupujú do dýchacieho reťazca, kde pri ich regenerácii (zmene na oxidované formy) odovzdaním H+  na O2, ktorý dýchame, vznikne H2O a uvoľní sa E, ktorá sa uviaže postupne do ATP    </a:t>
            </a:r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12706" t="5424" r="12706"/>
          <a:stretch/>
        </p:blipFill>
        <p:spPr bwMode="auto">
          <a:xfrm>
            <a:off x="8594" y="0"/>
            <a:ext cx="9135406" cy="6597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42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12833" t="-1" r="12962" b="-125"/>
          <a:stretch/>
        </p:blipFill>
        <p:spPr bwMode="auto">
          <a:xfrm>
            <a:off x="86047" y="404662"/>
            <a:ext cx="9036496" cy="6370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blak 4"/>
          <p:cNvSpPr/>
          <p:nvPr/>
        </p:nvSpPr>
        <p:spPr>
          <a:xfrm>
            <a:off x="5292080" y="404663"/>
            <a:ext cx="2520280" cy="1800201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7596336" y="417782"/>
            <a:ext cx="152620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!!!!</a:t>
            </a:r>
            <a:endParaRPr lang="sk-SK" sz="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37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13087" r="1283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23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148</Words>
  <Application>Microsoft Office PowerPoint</Application>
  <PresentationFormat>Prezentácia na obrazovke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Krebsov cyklu=citrátový cyklus =cyklus trikarboxylových kyselín</vt:lpstr>
      <vt:lpstr>Prezentácia programu PowerPoint</vt:lpstr>
      <vt:lpstr>Prezentácia programu PowerPoint</vt:lpstr>
      <vt:lpstr>Výsledkom po rozklade 1 molekuly ACETYLKOENZÝMU A (má 2C) sú: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9</cp:revision>
  <dcterms:created xsi:type="dcterms:W3CDTF">2020-06-17T08:51:24Z</dcterms:created>
  <dcterms:modified xsi:type="dcterms:W3CDTF">2020-06-24T08:32:21Z</dcterms:modified>
</cp:coreProperties>
</file>