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58" r:id="rId6"/>
    <p:sldId id="267" r:id="rId7"/>
    <p:sldId id="260" r:id="rId8"/>
    <p:sldId id="265" r:id="rId9"/>
    <p:sldId id="271" r:id="rId10"/>
    <p:sldId id="266" r:id="rId11"/>
    <p:sldId id="268" r:id="rId12"/>
    <p:sldId id="269" r:id="rId13"/>
    <p:sldId id="270" r:id="rId14"/>
    <p:sldId id="257" r:id="rId15"/>
    <p:sldId id="264" r:id="rId16"/>
    <p:sldId id="272" r:id="rId17"/>
    <p:sldId id="263" r:id="rId18"/>
    <p:sldId id="273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23.3.2022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6000" b="1" dirty="0" smtClean="0"/>
              <a:t>Logické chemické </a:t>
            </a:r>
            <a:br>
              <a:rPr lang="sk-SK" sz="6000" b="1" dirty="0" smtClean="0"/>
            </a:br>
            <a:r>
              <a:rPr lang="sk-SK" sz="6000" b="1" dirty="0" smtClean="0"/>
              <a:t>hádanky </a:t>
            </a:r>
            <a:r>
              <a:rPr lang="sk-SK" sz="6000" b="1" dirty="0" smtClean="0">
                <a:sym typeface="Wingdings" panose="05000000000000000000" pitchFamily="2" charset="2"/>
              </a:rPr>
              <a:t>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91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Napíšte vzorce: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sk-SK" dirty="0" err="1" smtClean="0"/>
              <a:t>etínu</a:t>
            </a:r>
            <a:r>
              <a:rPr lang="sk-SK" dirty="0" smtClean="0"/>
              <a:t>                    </a:t>
            </a:r>
            <a:r>
              <a:rPr lang="sk-SK" dirty="0" err="1" smtClean="0"/>
              <a:t>metínu</a:t>
            </a:r>
            <a:r>
              <a:rPr lang="sk-SK" dirty="0"/>
              <a:t> </a:t>
            </a:r>
            <a:r>
              <a:rPr lang="sk-SK" dirty="0" smtClean="0"/>
              <a:t>                        </a:t>
            </a:r>
            <a:r>
              <a:rPr lang="sk-SK" dirty="0" err="1" smtClean="0"/>
              <a:t>eténu</a:t>
            </a: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Triviálne:______________________________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22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Aké uhľovodíky zostavíte zo sumárneho vzorca C3H6 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9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 </a:t>
            </a:r>
            <a:r>
              <a:rPr lang="sk-SK" b="1" dirty="0" smtClean="0"/>
              <a:t>Riešenie:                                             </a:t>
            </a:r>
            <a:r>
              <a:rPr lang="sk-SK" dirty="0" smtClean="0"/>
              <a:t>C,E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sk-SK" sz="4400" dirty="0" smtClean="0"/>
              <a:t>A) </a:t>
            </a:r>
            <a:r>
              <a:rPr lang="sk-SK" sz="4800" dirty="0" smtClean="0"/>
              <a:t>propán</a:t>
            </a:r>
          </a:p>
          <a:p>
            <a:r>
              <a:rPr lang="sk-SK" sz="4800" dirty="0" smtClean="0"/>
              <a:t>B) </a:t>
            </a:r>
            <a:r>
              <a:rPr lang="sk-SK" sz="4800" dirty="0" err="1" smtClean="0"/>
              <a:t>propín</a:t>
            </a:r>
            <a:endParaRPr lang="sk-SK" sz="4800" dirty="0" smtClean="0"/>
          </a:p>
          <a:p>
            <a:r>
              <a:rPr lang="sk-SK" sz="4800" dirty="0" smtClean="0"/>
              <a:t>C)</a:t>
            </a:r>
            <a:r>
              <a:rPr lang="sk-SK" sz="4800" dirty="0"/>
              <a:t> </a:t>
            </a:r>
            <a:r>
              <a:rPr lang="sk-SK" sz="4800" dirty="0" err="1"/>
              <a:t>propén</a:t>
            </a:r>
            <a:endParaRPr lang="sk-SK" sz="4800" dirty="0"/>
          </a:p>
          <a:p>
            <a:r>
              <a:rPr lang="sk-SK" sz="4800" dirty="0" smtClean="0"/>
              <a:t>D) </a:t>
            </a:r>
            <a:r>
              <a:rPr lang="sk-SK" sz="4800" dirty="0" err="1" smtClean="0"/>
              <a:t>propanol</a:t>
            </a:r>
            <a:endParaRPr lang="sk-SK" sz="4800" dirty="0" smtClean="0"/>
          </a:p>
          <a:p>
            <a:r>
              <a:rPr lang="sk-SK" sz="4800" dirty="0" smtClean="0"/>
              <a:t>E) </a:t>
            </a:r>
            <a:r>
              <a:rPr lang="sk-SK" sz="4800" dirty="0" err="1" smtClean="0"/>
              <a:t>cyklopropán</a:t>
            </a:r>
            <a:endParaRPr lang="sk-SK" sz="4800" dirty="0"/>
          </a:p>
        </p:txBody>
      </p:sp>
      <p:sp>
        <p:nvSpPr>
          <p:cNvPr id="4" name="5-cípa hviezda 3"/>
          <p:cNvSpPr/>
          <p:nvPr/>
        </p:nvSpPr>
        <p:spPr>
          <a:xfrm>
            <a:off x="6732240" y="-171400"/>
            <a:ext cx="2160240" cy="21328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1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Aké uhľovodíky zostavíte zo sumárneho vzorca C3H6 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90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763089" y="3807747"/>
            <a:ext cx="3888432" cy="285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Metá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9" y="485056"/>
            <a:ext cx="3096344" cy="317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7933504" y="1398310"/>
            <a:ext cx="1224136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err="1" smtClean="0">
                <a:solidFill>
                  <a:srgbClr val="FF0000"/>
                </a:solidFill>
              </a:rPr>
              <a:t>Cl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5" name="AutoShape 6" descr="Etán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Etá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35" y="3987197"/>
            <a:ext cx="3297341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aoblený obdĺžnik 9"/>
          <p:cNvSpPr/>
          <p:nvPr/>
        </p:nvSpPr>
        <p:spPr>
          <a:xfrm rot="16200000">
            <a:off x="5604212" y="3382078"/>
            <a:ext cx="1224136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err="1" smtClean="0">
                <a:solidFill>
                  <a:srgbClr val="FF0000"/>
                </a:solidFill>
              </a:rPr>
              <a:t>Cl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7785314" y="3975464"/>
            <a:ext cx="1334616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smtClean="0">
                <a:solidFill>
                  <a:srgbClr val="FF0000"/>
                </a:solidFill>
              </a:rPr>
              <a:t>Br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4686420" y="4828139"/>
            <a:ext cx="1224136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err="1" smtClean="0">
                <a:solidFill>
                  <a:srgbClr val="FF0000"/>
                </a:solidFill>
              </a:rPr>
              <a:t>Cl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5" name="Zaoblený obdĺžnik 14"/>
          <p:cNvSpPr/>
          <p:nvPr/>
        </p:nvSpPr>
        <p:spPr>
          <a:xfrm>
            <a:off x="5652120" y="341755"/>
            <a:ext cx="1224136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err="1" smtClean="0">
                <a:solidFill>
                  <a:srgbClr val="FF0000"/>
                </a:solidFill>
              </a:rPr>
              <a:t>Cl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6" name="Zaoblený obdĺžnik 15"/>
          <p:cNvSpPr/>
          <p:nvPr/>
        </p:nvSpPr>
        <p:spPr>
          <a:xfrm>
            <a:off x="7407408" y="5566719"/>
            <a:ext cx="1666528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4400" dirty="0" smtClean="0">
                <a:solidFill>
                  <a:srgbClr val="FF0000"/>
                </a:solidFill>
              </a:rPr>
              <a:t>NO</a:t>
            </a:r>
            <a:r>
              <a:rPr lang="sk-SK" sz="4400" baseline="-25000" dirty="0" smtClean="0">
                <a:solidFill>
                  <a:srgbClr val="FF0000"/>
                </a:solidFill>
              </a:rPr>
              <a:t>2</a:t>
            </a:r>
            <a:endParaRPr lang="sk-SK" sz="4400" baseline="-25000" dirty="0">
              <a:solidFill>
                <a:srgbClr val="FF0000"/>
              </a:solidFill>
            </a:endParaRPr>
          </a:p>
        </p:txBody>
      </p:sp>
      <p:sp>
        <p:nvSpPr>
          <p:cNvPr id="17" name="Zaoblený obdĺžnik 16"/>
          <p:cNvSpPr/>
          <p:nvPr/>
        </p:nvSpPr>
        <p:spPr>
          <a:xfrm>
            <a:off x="7407408" y="2842018"/>
            <a:ext cx="1666528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smtClean="0">
                <a:solidFill>
                  <a:srgbClr val="FF0000"/>
                </a:solidFill>
              </a:rPr>
              <a:t>OH</a:t>
            </a:r>
            <a:endParaRPr lang="sk-SK" sz="6000" baseline="-25000" dirty="0">
              <a:solidFill>
                <a:srgbClr val="FF0000"/>
              </a:solidFill>
            </a:endParaRPr>
          </a:p>
        </p:txBody>
      </p:sp>
      <p:sp>
        <p:nvSpPr>
          <p:cNvPr id="7" name="AutoShape 10" descr="Karbonylové sloučenin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t="51407" r="67843" b="30631"/>
          <a:stretch/>
        </p:blipFill>
        <p:spPr bwMode="auto">
          <a:xfrm>
            <a:off x="5908854" y="4027050"/>
            <a:ext cx="1266094" cy="246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aoblený obdĺžnik 11"/>
          <p:cNvSpPr/>
          <p:nvPr/>
        </p:nvSpPr>
        <p:spPr>
          <a:xfrm>
            <a:off x="4077915" y="2302619"/>
            <a:ext cx="1944797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dirty="0" smtClean="0">
                <a:solidFill>
                  <a:srgbClr val="FF0000"/>
                </a:solidFill>
              </a:rPr>
              <a:t>-</a:t>
            </a:r>
            <a:r>
              <a:rPr lang="sk-SK" sz="4400" dirty="0" smtClean="0">
                <a:solidFill>
                  <a:srgbClr val="FF0000"/>
                </a:solidFill>
              </a:rPr>
              <a:t>COOH</a:t>
            </a:r>
            <a:endParaRPr lang="sk-SK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Aromatické uhľovodíky - Arény - O škol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7178" r="71229" b="17792"/>
          <a:stretch/>
        </p:blipFill>
        <p:spPr bwMode="auto">
          <a:xfrm>
            <a:off x="293866" y="2229876"/>
            <a:ext cx="2664296" cy="29273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Obrázok 5" descr="Aromatické uhľovodíky - Arény - O škol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2" t="17178" r="9546" b="17792"/>
          <a:stretch/>
        </p:blipFill>
        <p:spPr bwMode="auto">
          <a:xfrm>
            <a:off x="3575095" y="2624705"/>
            <a:ext cx="2751182" cy="23762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t="51407" r="67843" b="30631"/>
          <a:stretch/>
        </p:blipFill>
        <p:spPr bwMode="auto">
          <a:xfrm>
            <a:off x="8011750" y="3873668"/>
            <a:ext cx="1266094" cy="246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aoblený obdĺžnik 6"/>
          <p:cNvSpPr/>
          <p:nvPr/>
        </p:nvSpPr>
        <p:spPr>
          <a:xfrm>
            <a:off x="7377118" y="1661877"/>
            <a:ext cx="1224136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err="1" smtClean="0">
                <a:solidFill>
                  <a:srgbClr val="FF0000"/>
                </a:solidFill>
              </a:rPr>
              <a:t>Cl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6210404" y="4697760"/>
            <a:ext cx="1224136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err="1" smtClean="0">
                <a:solidFill>
                  <a:srgbClr val="FF0000"/>
                </a:solidFill>
              </a:rPr>
              <a:t>Cl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5850072" y="2624705"/>
            <a:ext cx="1944797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dirty="0" smtClean="0">
                <a:solidFill>
                  <a:srgbClr val="FF0000"/>
                </a:solidFill>
              </a:rPr>
              <a:t>-</a:t>
            </a:r>
            <a:r>
              <a:rPr lang="sk-SK" sz="4400" dirty="0" smtClean="0">
                <a:solidFill>
                  <a:srgbClr val="FF0000"/>
                </a:solidFill>
              </a:rPr>
              <a:t>OH</a:t>
            </a:r>
            <a:endParaRPr lang="sk-SK" baseline="-25000" dirty="0">
              <a:solidFill>
                <a:srgbClr val="FF0000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2690694" y="1337609"/>
            <a:ext cx="1944797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dirty="0" smtClean="0">
                <a:solidFill>
                  <a:srgbClr val="FF0000"/>
                </a:solidFill>
              </a:rPr>
              <a:t>-</a:t>
            </a:r>
            <a:r>
              <a:rPr lang="sk-SK" sz="4400" dirty="0" smtClean="0">
                <a:solidFill>
                  <a:srgbClr val="FF0000"/>
                </a:solidFill>
              </a:rPr>
              <a:t>COOH</a:t>
            </a:r>
            <a:endParaRPr lang="sk-SK" baseline="-25000" dirty="0">
              <a:solidFill>
                <a:srgbClr val="FF0000"/>
              </a:solidFill>
            </a:endParaRPr>
          </a:p>
        </p:txBody>
      </p:sp>
      <p:sp>
        <p:nvSpPr>
          <p:cNvPr id="11" name="Zaoblený obdĺžnik 10"/>
          <p:cNvSpPr/>
          <p:nvPr/>
        </p:nvSpPr>
        <p:spPr>
          <a:xfrm>
            <a:off x="0" y="5739730"/>
            <a:ext cx="1944797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dirty="0" smtClean="0">
                <a:solidFill>
                  <a:srgbClr val="FF0000"/>
                </a:solidFill>
              </a:rPr>
              <a:t>-</a:t>
            </a:r>
            <a:r>
              <a:rPr lang="sk-SK" sz="4400" dirty="0" smtClean="0">
                <a:solidFill>
                  <a:srgbClr val="FF0000"/>
                </a:solidFill>
              </a:rPr>
              <a:t>COOH</a:t>
            </a:r>
            <a:endParaRPr lang="sk-SK" baseline="-25000" dirty="0">
              <a:solidFill>
                <a:srgbClr val="FF0000"/>
              </a:solidFill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4183544" y="5423737"/>
            <a:ext cx="1666528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4400" dirty="0" smtClean="0">
                <a:solidFill>
                  <a:srgbClr val="FF0000"/>
                </a:solidFill>
              </a:rPr>
              <a:t>NO</a:t>
            </a:r>
            <a:r>
              <a:rPr lang="sk-SK" sz="4400" baseline="-25000" dirty="0" smtClean="0">
                <a:solidFill>
                  <a:srgbClr val="FF0000"/>
                </a:solidFill>
              </a:rPr>
              <a:t>2</a:t>
            </a:r>
            <a:endParaRPr lang="sk-SK" sz="4400" baseline="-25000" dirty="0">
              <a:solidFill>
                <a:srgbClr val="FF0000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5022729" y="980728"/>
            <a:ext cx="1979930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smtClean="0">
                <a:solidFill>
                  <a:srgbClr val="FF0000"/>
                </a:solidFill>
              </a:rPr>
              <a:t>CH</a:t>
            </a:r>
            <a:r>
              <a:rPr lang="sk-SK" sz="6000" baseline="-25000" dirty="0" smtClean="0">
                <a:solidFill>
                  <a:srgbClr val="FF0000"/>
                </a:solidFill>
              </a:rPr>
              <a:t>3</a:t>
            </a:r>
            <a:endParaRPr lang="sk-SK" sz="6000" baseline="-25000" dirty="0">
              <a:solidFill>
                <a:srgbClr val="FF0000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899592" y="168558"/>
            <a:ext cx="3348662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smtClean="0">
                <a:solidFill>
                  <a:srgbClr val="FF0000"/>
                </a:solidFill>
              </a:rPr>
              <a:t>CH</a:t>
            </a:r>
            <a:r>
              <a:rPr lang="sk-SK" sz="6000" baseline="-25000" dirty="0" smtClean="0">
                <a:solidFill>
                  <a:srgbClr val="FF0000"/>
                </a:solidFill>
              </a:rPr>
              <a:t>2</a:t>
            </a:r>
            <a:r>
              <a:rPr lang="sk-SK" sz="6000" dirty="0" smtClean="0">
                <a:solidFill>
                  <a:srgbClr val="FF0000"/>
                </a:solidFill>
              </a:rPr>
              <a:t>CH</a:t>
            </a:r>
            <a:r>
              <a:rPr lang="sk-SK" sz="6000" baseline="-25000" dirty="0" smtClean="0">
                <a:solidFill>
                  <a:srgbClr val="FF0000"/>
                </a:solidFill>
              </a:rPr>
              <a:t>3</a:t>
            </a:r>
            <a:endParaRPr lang="sk-SK" sz="6000" baseline="-25000" dirty="0">
              <a:solidFill>
                <a:srgbClr val="FF0000"/>
              </a:solidFill>
            </a:endParaRPr>
          </a:p>
          <a:p>
            <a:pPr algn="ctr"/>
            <a:endParaRPr lang="sk-SK" sz="6000" baseline="-25000" dirty="0">
              <a:solidFill>
                <a:srgbClr val="FF0000"/>
              </a:solidFill>
            </a:endParaRPr>
          </a:p>
        </p:txBody>
      </p:sp>
      <p:sp>
        <p:nvSpPr>
          <p:cNvPr id="15" name="Zaoblený obdĺžnik 14"/>
          <p:cNvSpPr/>
          <p:nvPr/>
        </p:nvSpPr>
        <p:spPr>
          <a:xfrm>
            <a:off x="5016808" y="100343"/>
            <a:ext cx="3348662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6000" dirty="0" smtClean="0">
                <a:solidFill>
                  <a:srgbClr val="FF0000"/>
                </a:solidFill>
              </a:rPr>
              <a:t>CH=CH</a:t>
            </a:r>
            <a:r>
              <a:rPr lang="sk-SK" sz="6000" baseline="-25000" dirty="0" smtClean="0">
                <a:solidFill>
                  <a:srgbClr val="FF0000"/>
                </a:solidFill>
              </a:rPr>
              <a:t>2</a:t>
            </a:r>
            <a:endParaRPr lang="sk-SK" sz="6000" baseline="-25000" dirty="0">
              <a:solidFill>
                <a:srgbClr val="FF0000"/>
              </a:solidFill>
            </a:endParaRPr>
          </a:p>
          <a:p>
            <a:pPr algn="ctr"/>
            <a:endParaRPr lang="sk-SK" sz="6000" baseline="-25000" dirty="0">
              <a:solidFill>
                <a:srgbClr val="FF0000"/>
              </a:solidFill>
            </a:endParaRPr>
          </a:p>
        </p:txBody>
      </p:sp>
      <p:sp>
        <p:nvSpPr>
          <p:cNvPr id="16" name="Zaoblený obdĺžnik 15"/>
          <p:cNvSpPr/>
          <p:nvPr/>
        </p:nvSpPr>
        <p:spPr>
          <a:xfrm>
            <a:off x="2489746" y="5423737"/>
            <a:ext cx="1666528" cy="1080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dirty="0" smtClean="0">
                <a:solidFill>
                  <a:srgbClr val="FF0000"/>
                </a:solidFill>
              </a:rPr>
              <a:t>-</a:t>
            </a:r>
            <a:r>
              <a:rPr lang="sk-SK" sz="4400" dirty="0" smtClean="0">
                <a:solidFill>
                  <a:srgbClr val="FF0000"/>
                </a:solidFill>
              </a:rPr>
              <a:t>NH</a:t>
            </a:r>
            <a:r>
              <a:rPr lang="sk-SK" sz="4400" baseline="-25000" dirty="0" smtClean="0">
                <a:solidFill>
                  <a:srgbClr val="FF0000"/>
                </a:solidFill>
              </a:rPr>
              <a:t>2</a:t>
            </a:r>
            <a:endParaRPr lang="sk-SK" sz="4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Sú </a:t>
            </a:r>
            <a:r>
              <a:rPr lang="sk-SK" b="1" dirty="0" err="1" smtClean="0"/>
              <a:t>etylbenzén</a:t>
            </a:r>
            <a:r>
              <a:rPr lang="sk-SK" b="1" dirty="0" smtClean="0"/>
              <a:t> a 1,2-dimetylbenzén izoméry?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6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8" t="38256" r="17863" b="29348"/>
          <a:stretch/>
        </p:blipFill>
        <p:spPr bwMode="auto">
          <a:xfrm>
            <a:off x="35868" y="2132856"/>
            <a:ext cx="889333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1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Acetón, formaldehyd, </a:t>
            </a:r>
            <a:r>
              <a:rPr lang="sk-SK" dirty="0" err="1" smtClean="0"/>
              <a:t>vinylchlorid</a:t>
            </a:r>
            <a:r>
              <a:rPr lang="sk-SK" dirty="0" smtClean="0"/>
              <a:t>, </a:t>
            </a:r>
            <a:r>
              <a:rPr lang="sk-SK" dirty="0" err="1" smtClean="0"/>
              <a:t>etylénglykol</a:t>
            </a:r>
            <a:r>
              <a:rPr lang="sk-SK" dirty="0" smtClean="0"/>
              <a:t>, anilín,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98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9" t="22861" r="25897" b="32235"/>
          <a:stretch/>
        </p:blipFill>
        <p:spPr bwMode="auto">
          <a:xfrm>
            <a:off x="971600" y="1844824"/>
            <a:ext cx="748369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8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6146" name="Picture 2" descr="https://www.mozaweb.com/sk/mozaik3D/KEM/szerves/alkanok/96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48560" r="24530" b="5562"/>
          <a:stretch/>
        </p:blipFill>
        <p:spPr bwMode="auto">
          <a:xfrm>
            <a:off x="467544" y="1268760"/>
            <a:ext cx="7954677" cy="41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8" t="21577" r="25384" b="31594"/>
          <a:stretch/>
        </p:blipFill>
        <p:spPr bwMode="auto">
          <a:xfrm rot="10261483">
            <a:off x="511293" y="790719"/>
            <a:ext cx="802938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t="22539" r="26069" b="31593"/>
          <a:stretch/>
        </p:blipFill>
        <p:spPr bwMode="auto">
          <a:xfrm rot="20516240">
            <a:off x="690116" y="1331893"/>
            <a:ext cx="800396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0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https://www.mozaweb.com/sk/mozaik3D/KEM/szerves/hangyasav/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11133">
            <a:off x="655403" y="1240520"/>
            <a:ext cx="7867409" cy="43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 descr="https://www.mozaweb.com/sk/mozaik3D/KEM/szerves/ch2o/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272808" cy="398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sk-SK" b="1" dirty="0" smtClean="0"/>
              <a:t>Doplňte: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6064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Čo znamená R ? Uveďte príklady.</a:t>
            </a:r>
          </a:p>
          <a:p>
            <a:r>
              <a:rPr lang="sk-SK" dirty="0" smtClean="0"/>
              <a:t>Čo znamená </a:t>
            </a:r>
            <a:r>
              <a:rPr lang="sk-SK" dirty="0" err="1" smtClean="0"/>
              <a:t>Ar</a:t>
            </a:r>
            <a:r>
              <a:rPr lang="sk-SK" dirty="0" smtClean="0"/>
              <a:t>?</a:t>
            </a:r>
          </a:p>
          <a:p>
            <a:r>
              <a:rPr lang="sk-SK" dirty="0" smtClean="0"/>
              <a:t>Alkoholy spoznáme podľa f. </a:t>
            </a:r>
            <a:r>
              <a:rPr lang="sk-SK" dirty="0" err="1" smtClean="0"/>
              <a:t>sk</a:t>
            </a:r>
            <a:r>
              <a:rPr lang="sk-SK" dirty="0" smtClean="0"/>
              <a:t>.___ a koncovky -____</a:t>
            </a:r>
          </a:p>
          <a:p>
            <a:r>
              <a:rPr lang="sk-SK" dirty="0" err="1" smtClean="0"/>
              <a:t>Halogénderiváty</a:t>
            </a:r>
            <a:r>
              <a:rPr lang="sk-SK" dirty="0" smtClean="0"/>
              <a:t> majú </a:t>
            </a:r>
            <a:r>
              <a:rPr lang="sk-SK" dirty="0" err="1" smtClean="0"/>
              <a:t>všeob.vzorec</a:t>
            </a:r>
            <a:r>
              <a:rPr lang="sk-SK" dirty="0" smtClean="0"/>
              <a:t>___________</a:t>
            </a:r>
          </a:p>
          <a:p>
            <a:r>
              <a:rPr lang="sk-SK" dirty="0" smtClean="0"/>
              <a:t>Karboxylové kyseliny </a:t>
            </a:r>
            <a:r>
              <a:rPr lang="sk-SK" dirty="0" err="1" smtClean="0"/>
              <a:t>sponznáme</a:t>
            </a:r>
            <a:r>
              <a:rPr lang="sk-SK" dirty="0" smtClean="0"/>
              <a:t> podľa </a:t>
            </a:r>
            <a:r>
              <a:rPr lang="sk-SK" dirty="0" err="1" smtClean="0"/>
              <a:t>f.skupiny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___________ </a:t>
            </a:r>
          </a:p>
          <a:p>
            <a:r>
              <a:rPr lang="sk-SK" dirty="0" smtClean="0"/>
              <a:t>-NO</a:t>
            </a:r>
            <a:r>
              <a:rPr lang="sk-SK" baseline="-25000" dirty="0" smtClean="0"/>
              <a:t>2</a:t>
            </a:r>
            <a:r>
              <a:rPr lang="sk-SK" dirty="0" smtClean="0"/>
              <a:t> nazývame__________</a:t>
            </a:r>
          </a:p>
          <a:p>
            <a:r>
              <a:rPr lang="sk-SK" dirty="0" err="1" smtClean="0"/>
              <a:t>amíny</a:t>
            </a:r>
            <a:r>
              <a:rPr lang="sk-SK" dirty="0" smtClean="0"/>
              <a:t> </a:t>
            </a:r>
            <a:r>
              <a:rPr lang="sk-SK" b="1" dirty="0" smtClean="0"/>
              <a:t>majú/nemajú</a:t>
            </a:r>
            <a:r>
              <a:rPr lang="sk-SK" dirty="0" smtClean="0"/>
              <a:t> funkčnú skupinu?</a:t>
            </a:r>
          </a:p>
          <a:p>
            <a:r>
              <a:rPr lang="sk-SK" dirty="0" smtClean="0"/>
              <a:t>Étery majú </a:t>
            </a:r>
            <a:r>
              <a:rPr lang="sk-SK" dirty="0" err="1" smtClean="0"/>
              <a:t>f.sk</a:t>
            </a:r>
            <a:r>
              <a:rPr lang="sk-SK" dirty="0" smtClean="0"/>
              <a:t>.________________</a:t>
            </a:r>
          </a:p>
          <a:p>
            <a:r>
              <a:rPr lang="sk-SK" dirty="0" err="1" smtClean="0"/>
              <a:t>Karbonylové</a:t>
            </a:r>
            <a:r>
              <a:rPr lang="sk-SK" dirty="0" smtClean="0"/>
              <a:t> zlúčeniny majú </a:t>
            </a:r>
            <a:r>
              <a:rPr lang="sk-SK" dirty="0" err="1" smtClean="0"/>
              <a:t>f.sk</a:t>
            </a:r>
            <a:r>
              <a:rPr lang="sk-SK" dirty="0" smtClean="0"/>
              <a:t>._____________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73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sk-SK" b="1" dirty="0" smtClean="0"/>
              <a:t>Ktorý zo vzorcov predstavuje derivát uhľovodíkov?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1412776"/>
            <a:ext cx="8291264" cy="5257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742950" indent="-742950">
              <a:buFont typeface="+mj-lt"/>
              <a:buAutoNum type="alphaLcParenR"/>
            </a:pPr>
            <a:r>
              <a:rPr lang="sk-SK" sz="4000" dirty="0" smtClean="0"/>
              <a:t>C</a:t>
            </a:r>
            <a:r>
              <a:rPr lang="sk-SK" sz="4000" baseline="-25000" dirty="0" smtClean="0"/>
              <a:t>5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12                                                    </a:t>
            </a:r>
            <a:r>
              <a:rPr lang="sk-SK" sz="4000" dirty="0" smtClean="0"/>
              <a:t>ÁNO/NIE</a:t>
            </a:r>
            <a:endParaRPr lang="sk-SK" sz="4000" dirty="0"/>
          </a:p>
          <a:p>
            <a:pPr marL="742950" indent="-742950">
              <a:buFont typeface="+mj-lt"/>
              <a:buAutoNum type="alphaLcParenR"/>
            </a:pPr>
            <a:r>
              <a:rPr lang="sk-SK" sz="4000" dirty="0" smtClean="0"/>
              <a:t>C</a:t>
            </a:r>
            <a:r>
              <a:rPr lang="sk-SK" sz="4000" baseline="-25000" dirty="0" smtClean="0"/>
              <a:t>3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6</a:t>
            </a:r>
            <a:r>
              <a:rPr lang="sk-SK" sz="4000" dirty="0" smtClean="0"/>
              <a:t>Cl</a:t>
            </a:r>
            <a:r>
              <a:rPr lang="sk-SK" sz="4000" baseline="-25000" dirty="0" smtClean="0"/>
              <a:t>2                                               </a:t>
            </a:r>
            <a:r>
              <a:rPr lang="sk-SK" sz="4000" dirty="0"/>
              <a:t>ÁNO/NIE</a:t>
            </a:r>
          </a:p>
          <a:p>
            <a:pPr marL="742950" indent="-742950">
              <a:buFont typeface="+mj-lt"/>
              <a:buAutoNum type="alphaLcParenR"/>
            </a:pPr>
            <a:r>
              <a:rPr lang="sk-SK" sz="4000" dirty="0" smtClean="0"/>
              <a:t>C</a:t>
            </a:r>
            <a:r>
              <a:rPr lang="sk-SK" sz="4000" baseline="-25000" dirty="0" smtClean="0"/>
              <a:t>6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7</a:t>
            </a:r>
            <a:r>
              <a:rPr lang="sk-SK" sz="4000" dirty="0" smtClean="0"/>
              <a:t>N                                  ÁNO/NIE</a:t>
            </a:r>
          </a:p>
          <a:p>
            <a:pPr marL="742950" indent="-742950">
              <a:buFont typeface="+mj-lt"/>
              <a:buAutoNum type="alphaLcParenR"/>
            </a:pPr>
            <a:r>
              <a:rPr lang="sk-SK" sz="4000" dirty="0" smtClean="0"/>
              <a:t>C</a:t>
            </a:r>
            <a:r>
              <a:rPr lang="sk-SK" sz="4000" baseline="-25000" dirty="0" smtClean="0"/>
              <a:t>3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4 </a:t>
            </a:r>
            <a:r>
              <a:rPr lang="sk-SK" sz="4000" dirty="0" smtClean="0"/>
              <a:t>                                    </a:t>
            </a:r>
            <a:r>
              <a:rPr lang="sk-SK" sz="4000" dirty="0"/>
              <a:t>ÁNO/NIE</a:t>
            </a:r>
          </a:p>
          <a:p>
            <a:pPr marL="742950" indent="-742950">
              <a:buFont typeface="+mj-lt"/>
              <a:buAutoNum type="alphaLcParenR"/>
            </a:pPr>
            <a:r>
              <a:rPr lang="sk-SK" sz="4000" dirty="0" smtClean="0"/>
              <a:t>C</a:t>
            </a:r>
            <a:r>
              <a:rPr lang="sk-SK" sz="4000" baseline="-25000" dirty="0" smtClean="0"/>
              <a:t>3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6                                                       </a:t>
            </a:r>
            <a:r>
              <a:rPr lang="sk-SK" sz="4000" dirty="0"/>
              <a:t>ÁNO/NIE</a:t>
            </a:r>
          </a:p>
          <a:p>
            <a:pPr marL="742950" indent="-742950">
              <a:buFont typeface="+mj-lt"/>
              <a:buAutoNum type="alphaLcParenR"/>
            </a:pPr>
            <a:r>
              <a:rPr lang="sk-SK" sz="4000" dirty="0" smtClean="0"/>
              <a:t>CH</a:t>
            </a:r>
            <a:r>
              <a:rPr lang="sk-SK" sz="4000" baseline="-25000" dirty="0" smtClean="0"/>
              <a:t>2</a:t>
            </a:r>
            <a:r>
              <a:rPr lang="sk-SK" sz="4000" dirty="0" smtClean="0"/>
              <a:t>O                                   </a:t>
            </a:r>
            <a:r>
              <a:rPr lang="sk-SK" sz="4000" dirty="0"/>
              <a:t>ÁNO/NIE</a:t>
            </a:r>
          </a:p>
          <a:p>
            <a:pPr marL="742950" indent="-742950">
              <a:buFont typeface="+mj-lt"/>
              <a:buAutoNum type="alphaLcParenR"/>
            </a:pPr>
            <a:r>
              <a:rPr lang="sk-SK" sz="4000" dirty="0" smtClean="0"/>
              <a:t>C</a:t>
            </a:r>
            <a:r>
              <a:rPr lang="sk-SK" sz="4000" baseline="-25000" dirty="0" smtClean="0"/>
              <a:t>2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6</a:t>
            </a:r>
            <a:r>
              <a:rPr lang="sk-SK" sz="4000" dirty="0" smtClean="0"/>
              <a:t>O                                  </a:t>
            </a:r>
            <a:r>
              <a:rPr lang="sk-SK" sz="4000" dirty="0"/>
              <a:t>ÁNO/NIE</a:t>
            </a:r>
          </a:p>
          <a:p>
            <a:pPr marL="0" indent="0">
              <a:buNone/>
            </a:pP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9955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170</Words>
  <Application>Microsoft Office PowerPoint</Application>
  <PresentationFormat>Prezentácia na obrazovke 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Motív Office</vt:lpstr>
      <vt:lpstr>Logické chemické  hádanky </vt:lpstr>
      <vt:lpstr>Prezentácia programu PowerPoint</vt:lpstr>
      <vt:lpstr> </vt:lpstr>
      <vt:lpstr>Prezentácia programu PowerPoint</vt:lpstr>
      <vt:lpstr>Prezentácia programu PowerPoint</vt:lpstr>
      <vt:lpstr>Prezentácia programu PowerPoint</vt:lpstr>
      <vt:lpstr>Prezentácia programu PowerPoint</vt:lpstr>
      <vt:lpstr>Doplňte: </vt:lpstr>
      <vt:lpstr>Ktorý zo vzorcov predstavuje derivát uhľovodíkov?</vt:lpstr>
      <vt:lpstr>Napíšte vzorce:</vt:lpstr>
      <vt:lpstr>Aké uhľovodíky zostavíte zo sumárneho vzorca C3H6 ?</vt:lpstr>
      <vt:lpstr> Riešenie:                                             C,E</vt:lpstr>
      <vt:lpstr>Aké uhľovodíky zostavíte zo sumárneho vzorca C3H6 ?</vt:lpstr>
      <vt:lpstr>Prezentácia programu PowerPoint</vt:lpstr>
      <vt:lpstr>Prezentácia programu PowerPoint</vt:lpstr>
      <vt:lpstr>Sú etylbenzén a 1,2-dimetylbenzén izoméry?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ucitel</cp:lastModifiedBy>
  <cp:revision>22</cp:revision>
  <dcterms:created xsi:type="dcterms:W3CDTF">2021-03-30T17:46:23Z</dcterms:created>
  <dcterms:modified xsi:type="dcterms:W3CDTF">2022-03-23T10:21:00Z</dcterms:modified>
</cp:coreProperties>
</file>