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74" r:id="rId16"/>
    <p:sldId id="273" r:id="rId17"/>
    <p:sldId id="269" r:id="rId18"/>
    <p:sldId id="270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117E-068F-4AEE-98BB-68168F9BE74D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BF276-4992-49EB-A882-6AC5EF17998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DA9A0-535D-46FA-A8FC-DD04568D7343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735C-CA10-4D7C-BCD2-E075772C148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E9EE0-C3DA-4285-AA4A-67A4F32D77A6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7F22-A9C8-4E51-A463-88B54A7EDEC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3081C-3D56-48F5-AFB3-3984547F013F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410B-74AF-4985-B4E2-B461295B071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8C4A1-460E-41F5-BBF4-29CECC017440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DBE47-E6F8-4126-A768-59998E8B48A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CB2E2-F96B-459B-9E0E-990E2611E99F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BF232-2CFF-4742-AECA-FFBFBB85119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9594-5230-43DA-B57B-1886B8BFF60D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F5E67-0795-4A21-8194-1FB862DACC4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F2DC-5AA7-4C07-8F50-D79BD88E05FE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4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687AE-0494-4DFC-A6DD-D7963B5EED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8B47F-7D7A-4C9A-8AC2-E83E318EE61F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40F9-D729-47C4-A8A5-B53885543B8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9524-5B2C-4E45-8A34-55934D229F38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693B-29B2-4EC6-8AE7-ED9E7E4628E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29BE4-20FB-4752-A1F4-315099D794E8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1ABB3-CC07-4145-AB4E-3DA7DFEBF05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27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985916-FFD9-4F0D-9F02-3022314314BC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AB5DAA-253E-459A-9FDE-110672900A4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3314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92211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Alela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sk-SK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Zástupný symbol obsahu 3" descr="1zakon.jpg"/>
          <p:cNvPicPr>
            <a:picLocks noGrp="1" noChangeAspect="1"/>
          </p:cNvPicPr>
          <p:nvPr>
            <p:ph idx="1"/>
          </p:nvPr>
        </p:nvPicPr>
        <p:blipFill>
          <a:blip r:embed="rId2"/>
          <a:srcRect t="2777" b="47054"/>
          <a:stretch>
            <a:fillRect/>
          </a:stretch>
        </p:blipFill>
        <p:spPr>
          <a:xfrm>
            <a:off x="0" y="1773238"/>
            <a:ext cx="9144000" cy="4273550"/>
          </a:xfrm>
        </p:spPr>
      </p:pic>
      <p:sp>
        <p:nvSpPr>
          <p:cNvPr id="5" name="Ovál 4"/>
          <p:cNvSpPr/>
          <p:nvPr/>
        </p:nvSpPr>
        <p:spPr>
          <a:xfrm>
            <a:off x="1258888" y="2420938"/>
            <a:ext cx="792162" cy="863600"/>
          </a:xfrm>
          <a:prstGeom prst="ellipse">
            <a:avLst/>
          </a:prstGeom>
          <a:noFill/>
          <a:ln w="793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1619250" y="1125538"/>
            <a:ext cx="360363" cy="1223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771775" y="404813"/>
            <a:ext cx="6372225" cy="522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 err="1">
                <a:latin typeface="Times New Roman" pitchFamily="18" charset="0"/>
                <a:cs typeface="Times New Roman" pitchFamily="18" charset="0"/>
              </a:rPr>
              <a:t>Eukaryot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. organizmy – gén = 1 </a:t>
            </a:r>
            <a:r>
              <a:rPr lang="sk-SK" sz="2800" dirty="0" err="1">
                <a:latin typeface="Times New Roman" pitchFamily="18" charset="0"/>
                <a:cs typeface="Times New Roman" pitchFamily="18" charset="0"/>
              </a:rPr>
              <a:t>alelový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pár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ál 7"/>
          <p:cNvSpPr/>
          <p:nvPr/>
        </p:nvSpPr>
        <p:spPr>
          <a:xfrm>
            <a:off x="5435600" y="2565400"/>
            <a:ext cx="1368425" cy="576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6227763" y="981075"/>
            <a:ext cx="215900" cy="158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Zástupný symbol obsahu 4" descr="alela.gif"/>
          <p:cNvPicPr>
            <a:picLocks noGrp="1" noChangeAspect="1"/>
          </p:cNvPicPr>
          <p:nvPr>
            <p:ph idx="1"/>
          </p:nvPr>
        </p:nvPicPr>
        <p:blipFill>
          <a:blip r:embed="rId2"/>
          <a:srcRect t="19873" r="14703" b="45682"/>
          <a:stretch>
            <a:fillRect/>
          </a:stretch>
        </p:blipFill>
        <p:spPr>
          <a:xfrm>
            <a:off x="179388" y="2276475"/>
            <a:ext cx="8843962" cy="3240088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Lokus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sk-SK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708400" y="2276475"/>
            <a:ext cx="4392613" cy="647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Chromozóm 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Zástupný symbol obsahu 3" descr="chromozom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68413"/>
            <a:ext cx="9134475" cy="4537075"/>
          </a:xfrm>
        </p:spPr>
      </p:pic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0" y="126841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Jadro bunky</a:t>
            </a:r>
          </a:p>
        </p:txBody>
      </p:sp>
      <p:sp>
        <p:nvSpPr>
          <p:cNvPr id="6" name="Obdĺžnik 5"/>
          <p:cNvSpPr/>
          <p:nvPr/>
        </p:nvSpPr>
        <p:spPr>
          <a:xfrm>
            <a:off x="4356100" y="1268413"/>
            <a:ext cx="324008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Jadrová dedičnosť</a:t>
            </a:r>
            <a:endParaRPr lang="sk-SK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prava 6"/>
          <p:cNvSpPr/>
          <p:nvPr/>
        </p:nvSpPr>
        <p:spPr>
          <a:xfrm>
            <a:off x="1476375" y="1341438"/>
            <a:ext cx="2663825" cy="215900"/>
          </a:xfrm>
          <a:prstGeom prst="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pic>
        <p:nvPicPr>
          <p:cNvPr id="9" name="Obrázok 8" descr="mitochondri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217020">
            <a:off x="481806" y="5152232"/>
            <a:ext cx="1616075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Šípka doprava 9"/>
          <p:cNvSpPr/>
          <p:nvPr/>
        </p:nvSpPr>
        <p:spPr>
          <a:xfrm>
            <a:off x="2268538" y="5876925"/>
            <a:ext cx="2590800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4859338" y="5876925"/>
            <a:ext cx="2662237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 err="1">
                <a:latin typeface="Times New Roman" pitchFamily="18" charset="0"/>
                <a:cs typeface="Times New Roman" pitchFamily="18" charset="0"/>
              </a:rPr>
              <a:t>Mimojadrová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 dedičnosť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Chromozómy – v pároch !!!!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Zástupný symbol obsahu 3" descr="640px-DNA_human_male_chromosomes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847725"/>
            <a:ext cx="7561262" cy="5930900"/>
          </a:xfrm>
        </p:spPr>
      </p:pic>
      <p:pic>
        <p:nvPicPr>
          <p:cNvPr id="6" name="Zástupný symbol obsahu 3" descr="640px-DNA_human_male_chromosomes.gif"/>
          <p:cNvPicPr>
            <a:picLocks noChangeAspect="1"/>
          </p:cNvPicPr>
          <p:nvPr/>
        </p:nvPicPr>
        <p:blipFill>
          <a:blip r:embed="rId2"/>
          <a:srcRect l="63696" t="57819" r="33444" b="26396"/>
          <a:stretch>
            <a:fillRect/>
          </a:stretch>
        </p:blipFill>
        <p:spPr bwMode="auto">
          <a:xfrm>
            <a:off x="5580063" y="5732463"/>
            <a:ext cx="215900" cy="93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" name="Obrázok 6" descr="otazky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728663"/>
            <a:ext cx="352901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Delenie chromozómov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lapec_dievca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3284538"/>
            <a:ext cx="4324350" cy="2578100"/>
          </a:xfrm>
        </p:spPr>
      </p:pic>
      <p:sp>
        <p:nvSpPr>
          <p:cNvPr id="5" name="Šípka dolu 4"/>
          <p:cNvSpPr/>
          <p:nvPr/>
        </p:nvSpPr>
        <p:spPr>
          <a:xfrm>
            <a:off x="611188" y="1196975"/>
            <a:ext cx="2016125" cy="1511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755650" y="2708275"/>
            <a:ext cx="1808163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1. pohlavné</a:t>
            </a:r>
            <a:endParaRPr lang="sk-SK" sz="2400" b="1" dirty="0"/>
          </a:p>
        </p:txBody>
      </p:sp>
      <p:pic>
        <p:nvPicPr>
          <p:cNvPr id="7" name="Obrázok 6" descr="chromozomove%20urcenie%20pohlavia%20mo_html_m54166fe0.gif"/>
          <p:cNvPicPr>
            <a:picLocks noChangeAspect="1"/>
          </p:cNvPicPr>
          <p:nvPr/>
        </p:nvPicPr>
        <p:blipFill>
          <a:blip r:embed="rId3"/>
          <a:srcRect b="27545"/>
          <a:stretch>
            <a:fillRect/>
          </a:stretch>
        </p:blipFill>
        <p:spPr bwMode="auto">
          <a:xfrm>
            <a:off x="3478213" y="3284538"/>
            <a:ext cx="5665787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Šípka dolu 7"/>
          <p:cNvSpPr/>
          <p:nvPr/>
        </p:nvSpPr>
        <p:spPr>
          <a:xfrm>
            <a:off x="5076825" y="1196975"/>
            <a:ext cx="2016125" cy="1511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364163" y="2708275"/>
            <a:ext cx="3209925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2. Telové = somatické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2800" u="sng" dirty="0" smtClean="0">
                <a:effectLst/>
              </a:rPr>
              <a:t>Vytvor správne dvojice:</a:t>
            </a:r>
            <a:endParaRPr lang="sk-SK" sz="2800" u="sng" dirty="0">
              <a:effectLst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68313" y="1773238"/>
            <a:ext cx="8207375" cy="35274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4864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pPr marL="54864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a.) </a:t>
            </a:r>
            <a:r>
              <a:rPr lang="sk-SK" sz="2400" dirty="0" err="1">
                <a:latin typeface="Times New Roman" pitchFamily="18" charset="0"/>
                <a:cs typeface="Times New Roman" pitchFamily="18" charset="0"/>
              </a:rPr>
              <a:t>alela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		1.je nositeľka genetickej informácie</a:t>
            </a:r>
          </a:p>
          <a:p>
            <a:pPr marL="54864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b.) </a:t>
            </a:r>
            <a:r>
              <a:rPr lang="sk-SK" sz="2400" dirty="0" err="1">
                <a:latin typeface="Times New Roman" pitchFamily="18" charset="0"/>
                <a:cs typeface="Times New Roman" pitchFamily="18" charset="0"/>
              </a:rPr>
              <a:t>lokus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		2. je tvarová a funkčná rozmanitosť</a:t>
            </a:r>
          </a:p>
          <a:p>
            <a:pPr marL="54864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c.) chromozóm	3.konkrétne miesto na DNA, na ktorom sa 				nachádza gén</a:t>
            </a:r>
          </a:p>
          <a:p>
            <a:pPr marL="54864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d.)	DNA		4.je </a:t>
            </a:r>
            <a:r>
              <a:rPr lang="sk-SK" sz="2400" dirty="0" err="1">
                <a:latin typeface="Times New Roman" pitchFamily="18" charset="0"/>
                <a:cs typeface="Times New Roman" pitchFamily="18" charset="0"/>
              </a:rPr>
              <a:t>zošpiralizovaná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DNA</a:t>
            </a:r>
          </a:p>
          <a:p>
            <a:pPr marL="54864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e.) premenlivosť	5. je konkrétna forma génu		 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800" u="sng" dirty="0" smtClean="0">
                <a:effectLst/>
              </a:rPr>
              <a:t>V uvedenom texte sa vyskytujú chyby, nájdi ich a oprav.</a:t>
            </a:r>
            <a:endParaRPr lang="sk-SK" sz="2800" u="sng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47211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1.Genetika je veda zaoberajúca sa dedičnosťou. 2.Jej zakladateľom bol Ján Gregor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Mendel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 3.V genetike zohráva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doležitú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úlohu DNA, typ bielkoviny, ktorý nesie genetické informácie.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4.Na DNA sa nachádzajú gény, ktoré kódujú určité znaky a vlastnosti.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5.DNA sa nachádza v každej bunke, rozdiel je v jej lokalizácií v rámci bunky. 6.Platí, že v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eukaryotickej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bunke sa DNA nachádza voľne v cytoplazme.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7.Konkrétne miesto v DNA, na ktorom sa vyskytuje gén sa nazýva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alela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8.Chromozómy poznáme telové a pohlavné.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9.V pohlavných bunkách sa vyskytujú gény v pároch.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Genotyp a Fenotyp</a:t>
            </a:r>
            <a:endParaRPr lang="sk-SK" dirty="0"/>
          </a:p>
        </p:txBody>
      </p:sp>
      <p:pic>
        <p:nvPicPr>
          <p:cNvPr id="5" name="Obrázok 4" descr="350px-Punnett_square_mendel_flowers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125538"/>
            <a:ext cx="57594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imag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196975"/>
            <a:ext cx="6697662" cy="55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Zástupný symbol obsahu 3" descr="genetika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457950"/>
          </a:xfrm>
        </p:spPr>
      </p:pic>
      <p:sp>
        <p:nvSpPr>
          <p:cNvPr id="5" name="Obdĺžnik 4"/>
          <p:cNvSpPr/>
          <p:nvPr/>
        </p:nvSpPr>
        <p:spPr>
          <a:xfrm>
            <a:off x="1691680" y="4509120"/>
            <a:ext cx="593624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ĎAKUJEM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ZA POZORNOSŤ</a:t>
            </a:r>
            <a:endParaRPr lang="sk-SK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2275" y="1371600"/>
            <a:ext cx="8229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14338" name="Podnadpis 2"/>
          <p:cNvSpPr>
            <a:spLocks noGrp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14339" name="Picture 2" descr="Výsledok vyhľadávania obrázkov pre dopyt parf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7475"/>
            <a:ext cx="8001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 rot="20200668">
            <a:off x="135363" y="724402"/>
            <a:ext cx="37369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/>
              <a:t>Máte radi voňavky?</a:t>
            </a:r>
            <a:endParaRPr lang="sk-SK" sz="3200" dirty="0"/>
          </a:p>
        </p:txBody>
      </p:sp>
      <p:sp>
        <p:nvSpPr>
          <p:cNvPr id="6" name="Vodorovný zvitok 5"/>
          <p:cNvSpPr/>
          <p:nvPr/>
        </p:nvSpPr>
        <p:spPr>
          <a:xfrm>
            <a:off x="0" y="228600"/>
            <a:ext cx="8991600" cy="388620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Na internete: PONUKA – vlastná vôňa ... Práve pre tebe ! Originálna, takú nemá nikto..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Vôňa z tvojej DNA !!!</a:t>
            </a:r>
            <a:endParaRPr lang="sk-SK" sz="3200" b="1" dirty="0"/>
          </a:p>
        </p:txBody>
      </p:sp>
      <p:sp>
        <p:nvSpPr>
          <p:cNvPr id="7" name="Vodorovný zvitok 6"/>
          <p:cNvSpPr/>
          <p:nvPr/>
        </p:nvSpPr>
        <p:spPr>
          <a:xfrm>
            <a:off x="152400" y="2971800"/>
            <a:ext cx="8991600" cy="3886200"/>
          </a:xfrm>
          <a:prstGeom prst="horizontalScroll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/>
              <a:t>Stačí zaplatiť 100 Eur a poslať vzorku svojej DNA ... Ster sliny </a:t>
            </a:r>
            <a:r>
              <a:rPr lang="sk-SK" sz="3200" b="1" dirty="0">
                <a:sym typeface="Wingdings" pitchFamily="2" charset="2"/>
              </a:rPr>
              <a:t> a vôňa je tvoja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599320" cy="22516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Úvod do genetiky</a:t>
            </a:r>
            <a:endParaRPr lang="sk-SK" sz="6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Obrázok 3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96975"/>
            <a:ext cx="28098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Obrázok 4" descr="imageoos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1196975"/>
            <a:ext cx="28575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Obrázok 5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1196975"/>
            <a:ext cx="28098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Obrázok 6" descr="imageoos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797425"/>
            <a:ext cx="28575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Obrázok 7" descr="imageoos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4797425"/>
            <a:ext cx="28575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Obrázok 8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4797425"/>
            <a:ext cx="28098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Obrázok 4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2407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Obrázok 1" descr="agentura_cmy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63" y="0"/>
            <a:ext cx="49403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Obrázok 2" descr="EU-ESF-VERTICAL-COLO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9925" y="0"/>
            <a:ext cx="2124075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bdĺžnik 12"/>
          <p:cNvSpPr/>
          <p:nvPr/>
        </p:nvSpPr>
        <p:spPr>
          <a:xfrm>
            <a:off x="5364163" y="6065838"/>
            <a:ext cx="3600450" cy="792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Mgr. </a:t>
            </a:r>
            <a:r>
              <a:rPr lang="sk-SK" sz="2400"/>
              <a:t>Ivana Sokolská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Genetika 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Zástupný symbol obsahu 3" descr="genetika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84438" y="1484313"/>
            <a:ext cx="3671887" cy="5118100"/>
          </a:xfrm>
        </p:spPr>
      </p:pic>
      <p:sp>
        <p:nvSpPr>
          <p:cNvPr id="5" name="Šípka dolu 4"/>
          <p:cNvSpPr/>
          <p:nvPr/>
        </p:nvSpPr>
        <p:spPr>
          <a:xfrm rot="2374781">
            <a:off x="1765300" y="1390650"/>
            <a:ext cx="647700" cy="136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9063434">
            <a:off x="6172200" y="1381125"/>
            <a:ext cx="647700" cy="136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79388" y="2636838"/>
            <a:ext cx="2185987" cy="646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dedičnosti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156325" y="2565400"/>
            <a:ext cx="2868613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premenlivosti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1" name="BlokTextu 8"/>
          <p:cNvSpPr txBox="1">
            <a:spLocks noChangeArrowheads="1"/>
          </p:cNvSpPr>
          <p:nvPr/>
        </p:nvSpPr>
        <p:spPr bwMode="auto">
          <a:xfrm>
            <a:off x="4427538" y="620713"/>
            <a:ext cx="2190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 b="1" u="sng">
                <a:latin typeface="Times New Roman" pitchFamily="18" charset="0"/>
                <a:cs typeface="Times New Roman" pitchFamily="18" charset="0"/>
              </a:rPr>
              <a:t>Čo je to 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Dedičnosť: 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H-p-BH-F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1447800"/>
            <a:ext cx="8208962" cy="4926013"/>
          </a:xfrm>
        </p:spPr>
      </p:pic>
      <p:pic>
        <p:nvPicPr>
          <p:cNvPr id="5" name="Obrázok 4" descr="201207161131_dedicnos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1125538"/>
            <a:ext cx="532923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Premenlivosť: 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572000" y="692150"/>
            <a:ext cx="4371975" cy="46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Tvarová a funkčná rozmanitosť!!!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súrodenci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92238"/>
            <a:ext cx="9144000" cy="546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0" y="1412875"/>
            <a:ext cx="9144000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lu 6"/>
          <p:cNvSpPr/>
          <p:nvPr/>
        </p:nvSpPr>
        <p:spPr>
          <a:xfrm rot="1679254">
            <a:off x="1754188" y="1243013"/>
            <a:ext cx="936625" cy="17287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9698181">
            <a:off x="4452938" y="1241425"/>
            <a:ext cx="935037" cy="17287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23850" y="3068638"/>
            <a:ext cx="2519363" cy="792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genetická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643438" y="3068638"/>
            <a:ext cx="2520950" cy="792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negenetická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Zakladateľ genetiky</a:t>
            </a:r>
            <a:endParaRPr lang="sk-SK" dirty="0"/>
          </a:p>
        </p:txBody>
      </p:sp>
      <p:pic>
        <p:nvPicPr>
          <p:cNvPr id="4" name="Zástupný symbol obsahu 3" descr="mendel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8175" y="1196975"/>
            <a:ext cx="5472113" cy="542131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DNA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Zástupný symbol obsahu 3" descr="genetika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484313"/>
            <a:ext cx="7127875" cy="5035550"/>
          </a:xfrm>
        </p:spPr>
      </p:pic>
      <p:sp>
        <p:nvSpPr>
          <p:cNvPr id="5" name="Obláčik 4"/>
          <p:cNvSpPr/>
          <p:nvPr/>
        </p:nvSpPr>
        <p:spPr>
          <a:xfrm>
            <a:off x="3995738" y="333375"/>
            <a:ext cx="4537075" cy="26638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Nositeľka genetickej informácie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gen-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5606876" cy="42131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Gén</a:t>
            </a:r>
            <a:r>
              <a:rPr lang="sk-SK" sz="4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sk-SK" sz="4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4500563" y="476250"/>
            <a:ext cx="3671887" cy="27368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Základ. jednotka dedičnosti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avá zložená zátvorka 6"/>
          <p:cNvSpPr/>
          <p:nvPr/>
        </p:nvSpPr>
        <p:spPr>
          <a:xfrm rot="5400000">
            <a:off x="2627313" y="2414588"/>
            <a:ext cx="1223962" cy="5256212"/>
          </a:xfrm>
          <a:prstGeom prst="rightBrace">
            <a:avLst/>
          </a:prstGeom>
          <a:ln w="793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051050" y="5805488"/>
            <a:ext cx="2520950" cy="79216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genotyp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076825" y="5805488"/>
            <a:ext cx="2519363" cy="79216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genóm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126</TotalTime>
  <Words>195</Words>
  <Application>Microsoft Office PowerPoint</Application>
  <PresentationFormat>On-screen Show (4:3)</PresentationFormat>
  <Paragraphs>34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Šablóna návrhu</vt:lpstr>
      </vt:variant>
      <vt:variant>
        <vt:i4>2</vt:i4>
      </vt:variant>
      <vt:variant>
        <vt:lpstr>Nadpisy snímok</vt:lpstr>
      </vt:variant>
      <vt:variant>
        <vt:i4>18</vt:i4>
      </vt:variant>
    </vt:vector>
  </HeadingPairs>
  <TitlesOfParts>
    <vt:vector size="28" baseType="lpstr">
      <vt:lpstr>Book Antiqua</vt:lpstr>
      <vt:lpstr>Arial</vt:lpstr>
      <vt:lpstr>Lucida Sans</vt:lpstr>
      <vt:lpstr>Wingdings 2</vt:lpstr>
      <vt:lpstr>Wingdings</vt:lpstr>
      <vt:lpstr>Wingdings 3</vt:lpstr>
      <vt:lpstr>Calibri</vt:lpstr>
      <vt:lpstr>Times New Roman</vt:lpstr>
      <vt:lpstr>Špička</vt:lpstr>
      <vt:lpstr>Špička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Ivana R.</dc:creator>
  <cp:lastModifiedBy>Jano S.</cp:lastModifiedBy>
  <cp:revision>71</cp:revision>
  <dcterms:created xsi:type="dcterms:W3CDTF">2014-08-17T08:50:32Z</dcterms:created>
  <dcterms:modified xsi:type="dcterms:W3CDTF">2001-12-31T23:12:22Z</dcterms:modified>
</cp:coreProperties>
</file>