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1"/>
  </p:notesMasterIdLst>
  <p:sldIdLst>
    <p:sldId id="309" r:id="rId2"/>
    <p:sldId id="310" r:id="rId3"/>
    <p:sldId id="308" r:id="rId4"/>
    <p:sldId id="256" r:id="rId5"/>
    <p:sldId id="283" r:id="rId6"/>
    <p:sldId id="307" r:id="rId7"/>
    <p:sldId id="280" r:id="rId8"/>
    <p:sldId id="279" r:id="rId9"/>
    <p:sldId id="281" r:id="rId10"/>
    <p:sldId id="284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305" r:id="rId21"/>
    <p:sldId id="306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</p:sldIdLst>
  <p:sldSz cx="9144000" cy="6858000" type="screen4x3"/>
  <p:notesSz cx="6858000" cy="9144000"/>
  <p:defaultTextStyle>
    <a:defPPr>
      <a:defRPr lang="sk-SK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94660"/>
  </p:normalViewPr>
  <p:slideViewPr>
    <p:cSldViewPr>
      <p:cViewPr varScale="1">
        <p:scale>
          <a:sx n="68" d="100"/>
          <a:sy n="68" d="100"/>
        </p:scale>
        <p:origin x="145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207F7-70F8-4F91-9CAE-B794EB978B91}" type="datetimeFigureOut">
              <a:rPr lang="sk-SK" smtClean="0"/>
              <a:t>9. 11. 2022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BE3B9-85F7-4D20-9A11-79EFBC4A89C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01066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565150" y="744538"/>
            <a:ext cx="8005763" cy="5349875"/>
            <a:chOff x="564643" y="744469"/>
            <a:chExt cx="8005589" cy="5349671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>
                <a:gd name="T0" fmla="*/ 8761 w 10000"/>
                <a:gd name="T1" fmla="*/ 0 h 10000"/>
                <a:gd name="T2" fmla="*/ 10000 w 10000"/>
                <a:gd name="T3" fmla="*/ 0 h 10000"/>
                <a:gd name="T4" fmla="*/ 10000 w 10000"/>
                <a:gd name="T5" fmla="*/ 10000 h 10000"/>
                <a:gd name="T6" fmla="*/ 0 w 10000"/>
                <a:gd name="T7" fmla="*/ 10000 h 10000"/>
                <a:gd name="T8" fmla="*/ 0 w 10000"/>
                <a:gd name="T9" fmla="*/ 9357 h 10000"/>
                <a:gd name="T10" fmla="*/ 8761 w 10000"/>
                <a:gd name="T11" fmla="*/ 9357 h 10000"/>
                <a:gd name="T12" fmla="*/ 8761 w 10000"/>
                <a:gd name="T13" fmla="*/ 0 h 1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>
                <a:gd name="T0" fmla="*/ 8762 w 10001"/>
                <a:gd name="T1" fmla="*/ 0 h 10000"/>
                <a:gd name="T2" fmla="*/ 10001 w 10001"/>
                <a:gd name="T3" fmla="*/ 0 h 10000"/>
                <a:gd name="T4" fmla="*/ 10001 w 10001"/>
                <a:gd name="T5" fmla="*/ 10000 h 10000"/>
                <a:gd name="T6" fmla="*/ 1 w 10001"/>
                <a:gd name="T7" fmla="*/ 10000 h 10000"/>
                <a:gd name="T8" fmla="*/ 1 w 10001"/>
                <a:gd name="T9" fmla="*/ 9352 h 10000"/>
                <a:gd name="T10" fmla="*/ 8762 w 10001"/>
                <a:gd name="T11" fmla="*/ 9346 h 10000"/>
                <a:gd name="T12" fmla="*/ 8762 w 10001"/>
                <a:gd name="T13" fmla="*/ 0 h 1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sk-SK"/>
              <a:t>Kliknutím upravte štýl predlohy podnadpisov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565150" y="6453188"/>
            <a:ext cx="1204913" cy="404812"/>
          </a:xfrm>
        </p:spPr>
        <p:txBody>
          <a:bodyPr/>
          <a:lstStyle>
            <a:lvl1pPr>
              <a:defRPr baseline="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AF3C86D-82A7-4A32-94B3-7C882EF60E19}" type="datetimeFigureOut">
              <a:rPr lang="sk-SK"/>
              <a:pPr>
                <a:defRPr/>
              </a:pPr>
              <a:t>9. 11. 2022</a:t>
            </a:fld>
            <a:endParaRPr lang="sk-SK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338" y="6453188"/>
            <a:ext cx="5267325" cy="404812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2350" y="6453188"/>
            <a:ext cx="1198563" cy="404812"/>
          </a:xfrm>
        </p:spPr>
        <p:txBody>
          <a:bodyPr/>
          <a:lstStyle>
            <a:lvl1pPr>
              <a:defRPr baseline="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620F07D-3C95-49FD-88A1-D4A44E2C7079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3125587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4555BC-491F-4A2F-84E7-0F9DB28F05BB}" type="datetimeFigureOut">
              <a:rPr lang="sk-SK"/>
              <a:pPr>
                <a:defRPr/>
              </a:pPr>
              <a:t>9. 11. 2022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C7DBB-EE90-4CEF-808E-73F20A43E4B2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1137240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D73FE-1FC0-44A1-B8B0-FCC2D8AAD64D}" type="datetimeFigureOut">
              <a:rPr lang="sk-SK"/>
              <a:pPr>
                <a:defRPr/>
              </a:pPr>
              <a:t>9. 11. 2022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B9C6A4-378C-4066-AF07-8D78963097D4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387074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A9E22B-440D-4173-AB48-26B34ABE9AD8}" type="datetimeFigureOut">
              <a:rPr lang="sk-SK"/>
              <a:pPr>
                <a:defRPr/>
              </a:pPr>
              <a:t>9. 11. 2022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167043-75E7-4626-BD6C-A2447411DDB6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3819798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/>
          </p:cNvSpPr>
          <p:nvPr/>
        </p:nvSpPr>
        <p:spPr bwMode="auto">
          <a:xfrm>
            <a:off x="6113463" y="1685925"/>
            <a:ext cx="2457450" cy="4408488"/>
          </a:xfrm>
          <a:custGeom>
            <a:avLst/>
            <a:gdLst>
              <a:gd name="T0" fmla="*/ 3614 w 4125"/>
              <a:gd name="T1" fmla="*/ 0 h 5554"/>
              <a:gd name="T2" fmla="*/ 4125 w 4125"/>
              <a:gd name="T3" fmla="*/ 0 h 5554"/>
              <a:gd name="T4" fmla="*/ 4125 w 4125"/>
              <a:gd name="T5" fmla="*/ 5554 h 5554"/>
              <a:gd name="T6" fmla="*/ 0 w 4125"/>
              <a:gd name="T7" fmla="*/ 5554 h 5554"/>
              <a:gd name="T8" fmla="*/ 0 w 4125"/>
              <a:gd name="T9" fmla="*/ 5074 h 5554"/>
              <a:gd name="T10" fmla="*/ 3614 w 4125"/>
              <a:gd name="T11" fmla="*/ 5074 h 5554"/>
              <a:gd name="T12" fmla="*/ 3614 w 4125"/>
              <a:gd name="T13" fmla="*/ 0 h 5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5" name="Freeform 7" title="Crop Mark"/>
          <p:cNvSpPr/>
          <p:nvPr/>
        </p:nvSpPr>
        <p:spPr bwMode="auto">
          <a:xfrm>
            <a:off x="6113463" y="1685925"/>
            <a:ext cx="245745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554038" y="6453188"/>
            <a:ext cx="1217612" cy="404812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DF28ACE-974F-45A6-9105-E202634AFFB4}" type="datetimeFigureOut">
              <a:rPr lang="sk-SK"/>
              <a:pPr>
                <a:defRPr/>
              </a:pPr>
              <a:t>9. 11. 2022</a:t>
            </a:fld>
            <a:endParaRPr lang="sk-SK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338" y="6453188"/>
            <a:ext cx="5267325" cy="404812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2350" y="6453188"/>
            <a:ext cx="1198563" cy="404812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12591CC-9B0D-458C-A43F-588B8C18FAB5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3137758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3176D-1750-47EF-8FD7-D92186E984D4}" type="datetimeFigureOut">
              <a:rPr lang="sk-SK"/>
              <a:pPr>
                <a:defRPr/>
              </a:pPr>
              <a:t>9. 11. 2022</a:t>
            </a:fld>
            <a:endParaRPr lang="sk-SK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99D74-6B6E-4D2D-BBC4-F5215D7A2721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54272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9AE94-4804-42D8-95C6-023A817D4E5E}" type="datetimeFigureOut">
              <a:rPr lang="sk-SK"/>
              <a:pPr>
                <a:defRPr/>
              </a:pPr>
              <a:t>9. 11. 2022</a:t>
            </a:fld>
            <a:endParaRPr lang="sk-SK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6D197F-64CF-4788-A4BB-1FB69DE38873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1248971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33E633-A033-46E3-AA84-0362828B0C35}" type="datetimeFigureOut">
              <a:rPr lang="sk-SK"/>
              <a:pPr>
                <a:defRPr/>
              </a:pPr>
              <a:t>9. 11. 2022</a:t>
            </a:fld>
            <a:endParaRPr lang="sk-S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89A639-8E46-4754-89D7-D1965D6FE32C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3849218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C0D37C-B617-48AD-A366-17E06E31DBCE}" type="datetimeFigureOut">
              <a:rPr lang="sk-SK"/>
              <a:pPr>
                <a:defRPr/>
              </a:pPr>
              <a:t>9. 11. 2022</a:t>
            </a:fld>
            <a:endParaRPr lang="sk-SK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91997-53C0-432D-860E-69C0C5163059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3349595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 title="Background Shape"/>
          <p:cNvSpPr/>
          <p:nvPr/>
        </p:nvSpPr>
        <p:spPr>
          <a:xfrm>
            <a:off x="0" y="0"/>
            <a:ext cx="3978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/>
          <p:cNvSpPr/>
          <p:nvPr/>
        </p:nvSpPr>
        <p:spPr>
          <a:xfrm>
            <a:off x="3978275" y="0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0" title="Divider Bar"/>
          <p:cNvSpPr/>
          <p:nvPr/>
        </p:nvSpPr>
        <p:spPr>
          <a:xfrm>
            <a:off x="3978275" y="0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188"/>
            <a:ext cx="903288" cy="404812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75D3982-FB96-4DC7-9B65-05D8AB5A3EAD}" type="datetimeFigureOut">
              <a:rPr lang="sk-SK"/>
              <a:pPr>
                <a:defRPr/>
              </a:pPr>
              <a:t>9. 11. 2022</a:t>
            </a:fld>
            <a:endParaRPr lang="sk-SK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175" y="6453188"/>
            <a:ext cx="1781175" cy="40481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038" y="6453188"/>
            <a:ext cx="1196975" cy="404812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8087479-3A77-4948-B7DB-22C269D578E9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3980959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 title="Background Shape"/>
          <p:cNvSpPr/>
          <p:nvPr/>
        </p:nvSpPr>
        <p:spPr>
          <a:xfrm>
            <a:off x="0" y="0"/>
            <a:ext cx="3978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/>
          <p:cNvSpPr/>
          <p:nvPr/>
        </p:nvSpPr>
        <p:spPr>
          <a:xfrm>
            <a:off x="3978275" y="0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0" title="Divider Bar"/>
          <p:cNvSpPr/>
          <p:nvPr/>
        </p:nvSpPr>
        <p:spPr>
          <a:xfrm>
            <a:off x="3978275" y="0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rtlCol="0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sk-SK" noProof="0"/>
              <a:t>Ak chcete pridať obrázok, kliknite na ikonu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188"/>
            <a:ext cx="903288" cy="404812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FF0B207-680C-42D8-A463-C9EA929E2E26}" type="datetimeFigureOut">
              <a:rPr lang="sk-SK"/>
              <a:pPr>
                <a:defRPr/>
              </a:pPr>
              <a:t>9. 11. 2022</a:t>
            </a:fld>
            <a:endParaRPr lang="sk-SK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175" y="6453188"/>
            <a:ext cx="1781175" cy="404812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038" y="6453188"/>
            <a:ext cx="1196975" cy="404812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0DF8B83-55E3-41F6-BBC1-06DB3AADB917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43459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028700" y="685800"/>
            <a:ext cx="72009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altLang="sk-SK"/>
              <a:t>Upravte štýly predlohy textu</a:t>
            </a:r>
            <a:endParaRPr lang="en-US" altLang="sk-SK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28700" y="2286000"/>
            <a:ext cx="72009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altLang="sk-SK"/>
              <a:t>Upraviť štýly predlohy textu</a:t>
            </a:r>
          </a:p>
          <a:p>
            <a:pPr lvl="1"/>
            <a:r>
              <a:rPr lang="sk-SK" altLang="sk-SK"/>
              <a:t>Druhá úroveň</a:t>
            </a:r>
          </a:p>
          <a:p>
            <a:pPr lvl="2"/>
            <a:r>
              <a:rPr lang="sk-SK" altLang="sk-SK"/>
              <a:t>Tretia úroveň</a:t>
            </a:r>
          </a:p>
          <a:p>
            <a:pPr lvl="3"/>
            <a:r>
              <a:rPr lang="sk-SK" altLang="sk-SK"/>
              <a:t>Štvrtá úroveň</a:t>
            </a:r>
          </a:p>
          <a:p>
            <a:pPr lvl="4"/>
            <a:r>
              <a:rPr lang="sk-SK" altLang="sk-SK"/>
              <a:t>Piata úroveň</a:t>
            </a:r>
            <a:endParaRPr lang="en-US" alt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8" y="6453188"/>
            <a:ext cx="903287" cy="404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000" baseline="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C870EB5-42DF-41D9-ABD8-C7E4A1785C50}" type="datetimeFigureOut">
              <a:rPr lang="sk-SK"/>
              <a:pPr>
                <a:defRPr/>
              </a:pPr>
              <a:t>9. 11. 2022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13" y="6453188"/>
            <a:ext cx="4710112" cy="404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0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063" y="6453188"/>
            <a:ext cx="1196975" cy="404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00" baseline="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077C36E-6E56-455D-A51D-2E54A7311C07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  <p:sp>
        <p:nvSpPr>
          <p:cNvPr id="9" name="Rectangle 8"/>
          <p:cNvSpPr/>
          <p:nvPr/>
        </p:nvSpPr>
        <p:spPr>
          <a:xfrm>
            <a:off x="358775" y="0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775" y="0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0" r:id="rId2"/>
    <p:sldLayoutId id="2147483708" r:id="rId3"/>
    <p:sldLayoutId id="2147483701" r:id="rId4"/>
    <p:sldLayoutId id="2147483702" r:id="rId5"/>
    <p:sldLayoutId id="2147483703" r:id="rId6"/>
    <p:sldLayoutId id="2147483704" r:id="rId7"/>
    <p:sldLayoutId id="2147483709" r:id="rId8"/>
    <p:sldLayoutId id="2147483710" r:id="rId9"/>
    <p:sldLayoutId id="2147483705" r:id="rId10"/>
    <p:sldLayoutId id="2147483706" r:id="rId11"/>
  </p:sldLayoutIdLst>
  <p:txStyles>
    <p:titleStyle>
      <a:lvl1pPr algn="l" defTabSz="685800" rtl="0" fontAlgn="base">
        <a:lnSpc>
          <a:spcPct val="89000"/>
        </a:lnSpc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89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 panose="020B0503020102020204" pitchFamily="34" charset="0"/>
        </a:defRPr>
      </a:lvl2pPr>
      <a:lvl3pPr algn="l" defTabSz="685800" rtl="0" fontAlgn="base">
        <a:lnSpc>
          <a:spcPct val="89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 panose="020B0503020102020204" pitchFamily="34" charset="0"/>
        </a:defRPr>
      </a:lvl3pPr>
      <a:lvl4pPr algn="l" defTabSz="685800" rtl="0" fontAlgn="base">
        <a:lnSpc>
          <a:spcPct val="89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 panose="020B0503020102020204" pitchFamily="34" charset="0"/>
        </a:defRPr>
      </a:lvl4pPr>
      <a:lvl5pPr algn="l" defTabSz="685800" rtl="0" fontAlgn="base">
        <a:lnSpc>
          <a:spcPct val="89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 panose="020B0503020102020204" pitchFamily="34" charset="0"/>
        </a:defRPr>
      </a:lvl5pPr>
      <a:lvl6pPr marL="457200" algn="l" defTabSz="685800" rtl="0" fontAlgn="base">
        <a:lnSpc>
          <a:spcPct val="89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 panose="020B0503020102020204" pitchFamily="34" charset="0"/>
        </a:defRPr>
      </a:lvl6pPr>
      <a:lvl7pPr marL="914400" algn="l" defTabSz="685800" rtl="0" fontAlgn="base">
        <a:lnSpc>
          <a:spcPct val="89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 panose="020B0503020102020204" pitchFamily="34" charset="0"/>
        </a:defRPr>
      </a:lvl7pPr>
      <a:lvl8pPr marL="1371600" algn="l" defTabSz="685800" rtl="0" fontAlgn="base">
        <a:lnSpc>
          <a:spcPct val="89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 panose="020B0503020102020204" pitchFamily="34" charset="0"/>
        </a:defRPr>
      </a:lvl8pPr>
      <a:lvl9pPr marL="1828800" algn="l" defTabSz="685800" rtl="0" fontAlgn="base">
        <a:lnSpc>
          <a:spcPct val="89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 panose="020B0503020102020204" pitchFamily="34" charset="0"/>
        </a:defRPr>
      </a:lvl9pPr>
    </p:titleStyle>
    <p:bodyStyle>
      <a:lvl1pPr marL="382588" indent="-382588" algn="l" defTabSz="685800" rtl="0" fontAlgn="base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2588" algn="l" defTabSz="685800" rtl="0" fontAlgn="base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2588" algn="l" defTabSz="685800" rtl="0" fontAlgn="base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2588" algn="l" defTabSz="685800" rtl="0" fontAlgn="base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i="1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2588" algn="l" defTabSz="685800" rtl="0" fontAlgn="base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050776" y="1556792"/>
            <a:ext cx="7200900" cy="4454624"/>
          </a:xfrm>
        </p:spPr>
        <p:txBody>
          <a:bodyPr/>
          <a:lstStyle/>
          <a:p>
            <a:r>
              <a:rPr lang="sk-SK" sz="2400" dirty="0"/>
              <a:t>Mám olejnaté jedlé semená, mojím plodom je tobolka, z hláv sa vyrábajú lieky a ópium. Kto som ? </a:t>
            </a:r>
          </a:p>
          <a:p>
            <a:pPr marL="0" indent="0">
              <a:buNone/>
            </a:pPr>
            <a:r>
              <a:rPr lang="sk-SK" sz="2400" dirty="0"/>
              <a:t> </a:t>
            </a:r>
          </a:p>
        </p:txBody>
      </p:sp>
      <p:sp>
        <p:nvSpPr>
          <p:cNvPr id="4" name="Obdĺžnik 3"/>
          <p:cNvSpPr/>
          <p:nvPr/>
        </p:nvSpPr>
        <p:spPr>
          <a:xfrm>
            <a:off x="3923928" y="2564904"/>
            <a:ext cx="2487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buNone/>
            </a:pPr>
            <a:r>
              <a:rPr lang="sk-SK" sz="2800" b="1" dirty="0">
                <a:latin typeface="+mj-lt"/>
              </a:rPr>
              <a:t>Mak siaty</a:t>
            </a:r>
          </a:p>
        </p:txBody>
      </p:sp>
      <p:pic>
        <p:nvPicPr>
          <p:cNvPr id="13314" name="Picture 2" descr="Obnovte tradície našich starých rodičov: Viete, ako pestovať mak? -  Záhrada.s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356992"/>
            <a:ext cx="3888432" cy="290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Nadpis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/>
          <a:p>
            <a:r>
              <a:rPr lang="sk-SK" dirty="0"/>
              <a:t>Hádaj kto som? </a:t>
            </a:r>
          </a:p>
        </p:txBody>
      </p:sp>
    </p:spTree>
    <p:extLst>
      <p:ext uri="{BB962C8B-B14F-4D97-AF65-F5344CB8AC3E}">
        <p14:creationId xmlns:p14="http://schemas.microsoft.com/office/powerpoint/2010/main" val="232907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altLang="sk-SK"/>
          </a:p>
        </p:txBody>
      </p:sp>
      <p:sp>
        <p:nvSpPr>
          <p:cNvPr id="12291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altLang="sk-SK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675" y="879475"/>
            <a:ext cx="6977063" cy="474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>
                <a:latin typeface="Times New Roman" panose="02020603050405020304" pitchFamily="18" charset="0"/>
                <a:cs typeface="Times New Roman" panose="02020603050405020304" pitchFamily="18" charset="0"/>
              </a:rPr>
              <a:t>KVET (flos) magnóliorastov</a:t>
            </a:r>
          </a:p>
        </p:txBody>
      </p:sp>
      <p:sp>
        <p:nvSpPr>
          <p:cNvPr id="13315" name="Zástupný symbol obsahu 2"/>
          <p:cNvSpPr>
            <a:spLocks noGrp="1"/>
          </p:cNvSpPr>
          <p:nvPr>
            <p:ph idx="1"/>
          </p:nvPr>
        </p:nvSpPr>
        <p:spPr>
          <a:xfrm>
            <a:off x="642938" y="1428750"/>
            <a:ext cx="8786812" cy="2071688"/>
          </a:xfrm>
        </p:spPr>
        <p:txBody>
          <a:bodyPr/>
          <a:lstStyle/>
          <a:p>
            <a:r>
              <a:rPr lang="sk-SK" altLang="sk-SK">
                <a:latin typeface="Times New Roman" panose="02020603050405020304" pitchFamily="18" charset="0"/>
                <a:cs typeface="Times New Roman" panose="02020603050405020304" pitchFamily="18" charset="0"/>
              </a:rPr>
              <a:t>kvetom sú kvetné obaly a vlastné reprodukčné orgány : </a:t>
            </a:r>
          </a:p>
          <a:p>
            <a:pPr>
              <a:buFont typeface="Arial" panose="020B0604020202020204" pitchFamily="34" charset="0"/>
              <a:buNone/>
            </a:pPr>
            <a:r>
              <a:rPr lang="sk-SK" altLang="sk-SK">
                <a:latin typeface="Times New Roman" panose="02020603050405020304" pitchFamily="18" charset="0"/>
                <a:cs typeface="Times New Roman" panose="02020603050405020304" pitchFamily="18" charset="0"/>
              </a:rPr>
              <a:t>     tyčinky a piestiky uložené na kvetnom lôžku,</a:t>
            </a:r>
          </a:p>
          <a:p>
            <a:r>
              <a:rPr lang="sk-SK" altLang="sk-SK">
                <a:latin typeface="Times New Roman" panose="02020603050405020304" pitchFamily="18" charset="0"/>
                <a:cs typeface="Times New Roman" panose="02020603050405020304" pitchFamily="18" charset="0"/>
              </a:rPr>
              <a:t>úplný kvet má kvetnú stopku, kvetný obal, súbor tyčiniek a súbor plodolistov.</a:t>
            </a:r>
          </a:p>
          <a:p>
            <a:endParaRPr lang="sk-SK" altLang="sk-SK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endParaRPr lang="sk-SK" altLang="sk-SK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endParaRPr lang="sk-SK" altLang="sk-S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6" name="Picture 2" descr="http://www.oskole.sk/userfiles/image/zaida/biologia/reproduk%C4%8Dn%C3%A9%20org%C3%A1ny%20magnoliorastov_html_m183b32d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213100"/>
            <a:ext cx="6737350" cy="314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Zástupný objekt pre obsah 2"/>
          <p:cNvSpPr>
            <a:spLocks noGrp="1"/>
          </p:cNvSpPr>
          <p:nvPr>
            <p:ph idx="1"/>
          </p:nvPr>
        </p:nvSpPr>
        <p:spPr>
          <a:xfrm>
            <a:off x="900113" y="765175"/>
            <a:ext cx="3959225" cy="5360988"/>
          </a:xfrm>
        </p:spPr>
        <p:txBody>
          <a:bodyPr/>
          <a:lstStyle/>
          <a:p>
            <a:pPr>
              <a:spcAft>
                <a:spcPct val="0"/>
              </a:spcAft>
            </a:pPr>
            <a:r>
              <a:rPr lang="sk-SK" altLang="sk-SK" b="1"/>
              <a:t>kvetná stopka</a:t>
            </a:r>
            <a:r>
              <a:rPr lang="sk-SK" altLang="sk-SK"/>
              <a:t> (1)</a:t>
            </a:r>
            <a:br>
              <a:rPr lang="sk-SK" altLang="sk-SK"/>
            </a:br>
            <a:r>
              <a:rPr lang="sk-SK" altLang="sk-SK"/>
              <a:t>kvetnou stopkou sa kvet pripája na stonku</a:t>
            </a:r>
          </a:p>
          <a:p>
            <a:pPr>
              <a:spcAft>
                <a:spcPct val="0"/>
              </a:spcAft>
            </a:pPr>
            <a:r>
              <a:rPr lang="sk-SK" altLang="sk-SK" b="1"/>
              <a:t> kvetné lôžko</a:t>
            </a:r>
            <a:r>
              <a:rPr lang="sk-SK" altLang="sk-SK"/>
              <a:t> (2)</a:t>
            </a:r>
            <a:br>
              <a:rPr lang="sk-SK" altLang="sk-SK"/>
            </a:br>
            <a:r>
              <a:rPr lang="sk-SK" altLang="sk-SK"/>
              <a:t>vzniklo zo stonky a nesie všetky časti kvetu</a:t>
            </a:r>
          </a:p>
          <a:p>
            <a:pPr>
              <a:spcAft>
                <a:spcPct val="0"/>
              </a:spcAft>
            </a:pPr>
            <a:r>
              <a:rPr lang="sk-SK" altLang="sk-SK" b="1"/>
              <a:t> kvetné obaly </a:t>
            </a:r>
            <a:r>
              <a:rPr lang="sk-SK" altLang="sk-SK"/>
              <a:t>(3)</a:t>
            </a:r>
          </a:p>
          <a:p>
            <a:endParaRPr lang="sk-SK" altLang="sk-SK"/>
          </a:p>
        </p:txBody>
      </p:sp>
      <p:pic>
        <p:nvPicPr>
          <p:cNvPr id="4" name="Obrázok 3" descr="stavb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739775"/>
            <a:ext cx="3154362" cy="536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>
                <a:latin typeface="Times New Roman" panose="02020603050405020304" pitchFamily="18" charset="0"/>
                <a:cs typeface="Times New Roman" panose="02020603050405020304" pitchFamily="18" charset="0"/>
              </a:rPr>
              <a:t>KVET (flos) magnóliorastov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79438" y="1571625"/>
            <a:ext cx="4497387" cy="4786313"/>
          </a:xfrm>
        </p:spPr>
        <p:txBody>
          <a:bodyPr rtlCol="0">
            <a:normAutofit/>
          </a:bodyPr>
          <a:lstStyle/>
          <a:p>
            <a:pPr marL="384048" indent="-384048" algn="just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sk-SK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Kvetné obaly</a:t>
            </a:r>
            <a:endParaRPr lang="sk-SK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84048" indent="-384048"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sk-SK" dirty="0">
                <a:latin typeface="Times New Roman" pitchFamily="18" charset="0"/>
                <a:cs typeface="Times New Roman" pitchFamily="18" charset="0"/>
              </a:rPr>
              <a:t>majú ochrannú aj propagačnú funkciu, lákajú opeľovače, hmyz,</a:t>
            </a:r>
          </a:p>
          <a:p>
            <a:pPr marL="384048" indent="-384048"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sk-SK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okvetie – </a:t>
            </a:r>
            <a:r>
              <a:rPr lang="sk-SK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perigonium</a:t>
            </a:r>
            <a:r>
              <a:rPr lang="sk-SK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– kvetné obaly tvarovo ani funkčne nerozlíšené,</a:t>
            </a:r>
          </a:p>
          <a:p>
            <a:pPr marL="384048" indent="-384048"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sk-SK" dirty="0">
                <a:latin typeface="Times New Roman" pitchFamily="18" charset="0"/>
                <a:cs typeface="Times New Roman" pitchFamily="18" charset="0"/>
              </a:rPr>
              <a:t>ak sú kvetné obaly rozlíšené, tak na </a:t>
            </a:r>
            <a:r>
              <a:rPr lang="sk-SK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kališné lístky 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zelenej farby </a:t>
            </a:r>
            <a:r>
              <a:rPr lang="sk-SK" i="1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sk-SK" i="1" dirty="0" err="1">
                <a:latin typeface="Times New Roman" pitchFamily="18" charset="0"/>
                <a:cs typeface="Times New Roman" pitchFamily="18" charset="0"/>
              </a:rPr>
              <a:t>calyx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 - kalich a farebné </a:t>
            </a:r>
            <a:r>
              <a:rPr lang="sk-SK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korunné lupienky 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sk-SK" i="1" dirty="0" err="1">
                <a:latin typeface="Times New Roman" pitchFamily="18" charset="0"/>
                <a:cs typeface="Times New Roman" pitchFamily="18" charset="0"/>
              </a:rPr>
              <a:t>corolla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, ktoré  môžu byť voľné alebo zrastené.</a:t>
            </a:r>
          </a:p>
          <a:p>
            <a:pPr marL="384048" indent="-384048" algn="just" fontAlgn="auto">
              <a:buFont typeface="Arial" charset="0"/>
              <a:buNone/>
              <a:defRPr/>
            </a:pP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364" name="Picture 2" descr="https://encrypted-tbn3.gstatic.com/images?q=tbn:ANd9GcRhIa2flACRmLrRQMC648UrdcNtwq0dePn2ucTBmDt_DufGiE1l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3284538"/>
            <a:ext cx="3549650" cy="292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>
                <a:latin typeface="Times New Roman" panose="02020603050405020304" pitchFamily="18" charset="0"/>
                <a:cs typeface="Times New Roman" panose="02020603050405020304" pitchFamily="18" charset="0"/>
              </a:rPr>
              <a:t>KVET (flos)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85775" y="1500188"/>
            <a:ext cx="4729163" cy="4786312"/>
          </a:xfrm>
        </p:spPr>
        <p:txBody>
          <a:bodyPr rtlCol="0">
            <a:normAutofit/>
          </a:bodyPr>
          <a:lstStyle/>
          <a:p>
            <a:pPr marL="384048" indent="-384048" algn="just" fontAlgn="auto">
              <a:defRPr/>
            </a:pPr>
            <a:r>
              <a:rPr lang="sk-SK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obojpohlavný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  – má aj tyčinky aj piestiky,</a:t>
            </a:r>
          </a:p>
          <a:p>
            <a:pPr marL="384048" indent="-384048" algn="just" fontAlgn="auto">
              <a:defRPr/>
            </a:pPr>
            <a:r>
              <a:rPr lang="sk-SK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jednopohlavný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 – má len jeden druh reprodukčných orgánov,</a:t>
            </a:r>
          </a:p>
          <a:p>
            <a:pPr marL="384048" indent="-384048" algn="just" fontAlgn="auto">
              <a:defRPr/>
            </a:pPr>
            <a:r>
              <a:rPr lang="sk-SK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jednodomá rastlina 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– na jednej rastline má samčie kvety aj samičie kvety (lieska, jelša),</a:t>
            </a:r>
          </a:p>
          <a:p>
            <a:pPr marL="384048" indent="-384048" algn="just" fontAlgn="auto">
              <a:defRPr/>
            </a:pPr>
            <a:r>
              <a:rPr lang="sk-SK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dvojdomá rastlina 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– na jednej rastline rastú samčie kvety a na inej rastline samičie kvety (vŕba, topoľ). </a:t>
            </a:r>
          </a:p>
        </p:txBody>
      </p:sp>
      <p:pic>
        <p:nvPicPr>
          <p:cNvPr id="16388" name="Picture 2" descr="http://static.sashe.sk/photos/c/1/3/8/3/c-1383563_2e3493941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3500438"/>
            <a:ext cx="3143250" cy="250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sk-SK" altLang="sk-SK">
                <a:latin typeface="Times New Roman" panose="02020603050405020304" pitchFamily="18" charset="0"/>
                <a:cs typeface="Times New Roman" panose="02020603050405020304" pitchFamily="18" charset="0"/>
              </a:rPr>
              <a:t>KVET (flos)</a:t>
            </a:r>
          </a:p>
        </p:txBody>
      </p:sp>
      <p:sp>
        <p:nvSpPr>
          <p:cNvPr id="17411" name="Zástupný symbol obsahu 2"/>
          <p:cNvSpPr>
            <a:spLocks noGrp="1"/>
          </p:cNvSpPr>
          <p:nvPr>
            <p:ph idx="1"/>
          </p:nvPr>
        </p:nvSpPr>
        <p:spPr>
          <a:xfrm>
            <a:off x="571500" y="1465263"/>
            <a:ext cx="5508625" cy="5240337"/>
          </a:xfrm>
        </p:spPr>
        <p:txBody>
          <a:bodyPr/>
          <a:lstStyle/>
          <a:p>
            <a:pPr>
              <a:buFont typeface="Franklin Gothic Book" panose="020B0503020102020204" pitchFamily="34" charset="0"/>
              <a:buNone/>
            </a:pPr>
            <a:r>
              <a:rPr lang="sk-SK" altLang="sk-SK" b="1">
                <a:latin typeface="Times New Roman" panose="02020603050405020304" pitchFamily="18" charset="0"/>
                <a:cs typeface="Times New Roman" panose="02020603050405020304" pitchFamily="18" charset="0"/>
              </a:rPr>
              <a:t>Tyčinky (stamen)</a:t>
            </a:r>
          </a:p>
          <a:p>
            <a:r>
              <a:rPr lang="sk-SK" altLang="sk-SK">
                <a:latin typeface="Times New Roman" panose="02020603050405020304" pitchFamily="18" charset="0"/>
                <a:cs typeface="Times New Roman" panose="02020603050405020304" pitchFamily="18" charset="0"/>
              </a:rPr>
              <a:t>Samčí rozmnožovací ústroj krytosemenných rastlín</a:t>
            </a:r>
          </a:p>
          <a:p>
            <a:r>
              <a:rPr lang="sk-SK" altLang="sk-SK">
                <a:latin typeface="Times New Roman" panose="02020603050405020304" pitchFamily="18" charset="0"/>
                <a:cs typeface="Times New Roman" panose="02020603050405020304" pitchFamily="18" charset="0"/>
              </a:rPr>
              <a:t>Tvorí ju peľnica a nitka</a:t>
            </a:r>
          </a:p>
          <a:p>
            <a:r>
              <a:rPr lang="sk-SK" altLang="sk-SK">
                <a:latin typeface="Times New Roman" panose="02020603050405020304" pitchFamily="18" charset="0"/>
                <a:cs typeface="Times New Roman" panose="02020603050405020304" pitchFamily="18" charset="0"/>
              </a:rPr>
              <a:t>Peľnica obsahuje dva peľové vačky, z ktorých každý má dve peľové komôrky vyplnené peľotvorným pletivom</a:t>
            </a:r>
          </a:p>
          <a:p>
            <a:r>
              <a:rPr lang="sk-SK" altLang="sk-SK">
                <a:latin typeface="Times New Roman" panose="02020603050405020304" pitchFamily="18" charset="0"/>
                <a:cs typeface="Times New Roman" panose="02020603050405020304" pitchFamily="18" charset="0"/>
              </a:rPr>
              <a:t>Toto prechádza redukčným delením, čím vznikajú tetrády peľových zrniek</a:t>
            </a:r>
          </a:p>
          <a:p>
            <a:r>
              <a:rPr lang="sk-SK" altLang="sk-SK">
                <a:latin typeface="Times New Roman" panose="02020603050405020304" pitchFamily="18" charset="0"/>
                <a:cs typeface="Times New Roman" panose="02020603050405020304" pitchFamily="18" charset="0"/>
              </a:rPr>
              <a:t>vznikne bunka </a:t>
            </a:r>
            <a:r>
              <a:rPr lang="sk-SK" altLang="sk-SK" i="1">
                <a:latin typeface="Times New Roman" panose="02020603050405020304" pitchFamily="18" charset="0"/>
                <a:cs typeface="Times New Roman" panose="02020603050405020304" pitchFamily="18" charset="0"/>
              </a:rPr>
              <a:t>vegetatívna</a:t>
            </a:r>
            <a:r>
              <a:rPr lang="sk-SK" altLang="sk-SK">
                <a:latin typeface="Times New Roman" panose="02020603050405020304" pitchFamily="18" charset="0"/>
                <a:cs typeface="Times New Roman" panose="02020603050405020304" pitchFamily="18" charset="0"/>
              </a:rPr>
              <a:t> – vyživovacia, z ktorej neskôr klíčením vyrastie peľové vrecúško, a bunka </a:t>
            </a:r>
            <a:r>
              <a:rPr lang="sk-SK" altLang="sk-SK" i="1">
                <a:latin typeface="Times New Roman" panose="02020603050405020304" pitchFamily="18" charset="0"/>
                <a:cs typeface="Times New Roman" panose="02020603050405020304" pitchFamily="18" charset="0"/>
              </a:rPr>
              <a:t>generatívna</a:t>
            </a:r>
            <a:r>
              <a:rPr lang="sk-SK" altLang="sk-SK">
                <a:latin typeface="Times New Roman" panose="02020603050405020304" pitchFamily="18" charset="0"/>
                <a:cs typeface="Times New Roman" panose="02020603050405020304" pitchFamily="18" charset="0"/>
              </a:rPr>
              <a:t> – rozmnožovacia, ktorá sa mitoticky delia vznikajú dve spermatické bunky (2 samčie pohlavné bunky),</a:t>
            </a:r>
          </a:p>
        </p:txBody>
      </p:sp>
      <p:pic>
        <p:nvPicPr>
          <p:cNvPr id="17412" name="Picture 4" descr="http://www.ta3k.sk/bio/images/stranky/fyziologia_rastlin/oplodnenie/vznik_pel_zrn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860800"/>
            <a:ext cx="2924175" cy="15430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>
                <a:latin typeface="Times New Roman" panose="02020603050405020304" pitchFamily="18" charset="0"/>
                <a:cs typeface="Times New Roman" panose="02020603050405020304" pitchFamily="18" charset="0"/>
              </a:rPr>
              <a:t>KVET (flos)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27088" y="1484313"/>
            <a:ext cx="7345362" cy="4786312"/>
          </a:xfrm>
        </p:spPr>
        <p:txBody>
          <a:bodyPr rtlCol="0">
            <a:noAutofit/>
          </a:bodyPr>
          <a:lstStyle/>
          <a:p>
            <a:pPr marL="384048" indent="-384048" algn="just" fontAlgn="auto">
              <a:buFont typeface="Franklin Gothic Book" panose="020B0503020102020204" pitchFamily="34" charset="0"/>
              <a:buNone/>
              <a:defRPr/>
            </a:pPr>
            <a:r>
              <a:rPr lang="sk-SK" sz="2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Piestik</a:t>
            </a:r>
            <a:r>
              <a:rPr lang="sk-SK" sz="22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sk-SK" sz="2200" dirty="0" err="1">
                <a:latin typeface="Times New Roman" pitchFamily="18" charset="0"/>
                <a:cs typeface="Times New Roman" pitchFamily="18" charset="0"/>
              </a:rPr>
              <a:t>pistillum</a:t>
            </a:r>
            <a:r>
              <a:rPr lang="sk-SK" sz="22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84048" indent="-384048" algn="just" fontAlgn="auto">
              <a:defRPr/>
            </a:pPr>
            <a:r>
              <a:rPr lang="sk-SK" sz="2200" dirty="0">
                <a:latin typeface="Times New Roman" pitchFamily="18" charset="0"/>
                <a:cs typeface="Times New Roman" pitchFamily="18" charset="0"/>
              </a:rPr>
              <a:t>Samičí rozmnožovací orgán</a:t>
            </a:r>
          </a:p>
          <a:p>
            <a:pPr marL="384048" indent="-384048" algn="just" fontAlgn="auto">
              <a:defRPr/>
            </a:pPr>
            <a:r>
              <a:rPr lang="sk-SK" sz="2200" dirty="0">
                <a:latin typeface="Times New Roman" pitchFamily="18" charset="0"/>
                <a:cs typeface="Times New Roman" pitchFamily="18" charset="0"/>
              </a:rPr>
              <a:t>Vzniká zrastením jedného alebo viacerých </a:t>
            </a:r>
            <a:r>
              <a:rPr lang="sk-SK" sz="2200" dirty="0" err="1">
                <a:latin typeface="Times New Roman" pitchFamily="18" charset="0"/>
                <a:cs typeface="Times New Roman" pitchFamily="18" charset="0"/>
              </a:rPr>
              <a:t>plodolistov</a:t>
            </a:r>
            <a:endParaRPr lang="sk-SK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 fontAlgn="auto">
              <a:buFont typeface="Franklin Gothic Book" panose="020B0503020102020204" pitchFamily="34" charset="0"/>
              <a:buNone/>
              <a:defRPr/>
            </a:pPr>
            <a:r>
              <a:rPr lang="sk-SK" sz="2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Tvorí ho: </a:t>
            </a:r>
          </a:p>
          <a:p>
            <a:pPr marL="384048" indent="-384048" algn="just" fontAlgn="auto">
              <a:defRPr/>
            </a:pPr>
            <a:r>
              <a:rPr lang="sk-SK" sz="2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semenník</a:t>
            </a:r>
            <a:r>
              <a:rPr lang="sk-SK" sz="2200" dirty="0">
                <a:latin typeface="Times New Roman" pitchFamily="18" charset="0"/>
                <a:cs typeface="Times New Roman" pitchFamily="18" charset="0"/>
              </a:rPr>
              <a:t> časť piestika kde sú vajíčka,</a:t>
            </a:r>
          </a:p>
          <a:p>
            <a:pPr marL="384048" indent="-384048" algn="just" fontAlgn="auto">
              <a:defRPr/>
            </a:pPr>
            <a:r>
              <a:rPr lang="sk-SK" sz="2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čnelka </a:t>
            </a:r>
            <a:r>
              <a:rPr lang="sk-SK" sz="2200" i="1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sk-SK" sz="2200" dirty="0">
                <a:latin typeface="Times New Roman" pitchFamily="18" charset="0"/>
                <a:cs typeface="Times New Roman" pitchFamily="18" charset="0"/>
              </a:rPr>
              <a:t>stredná rúrkovitá časť,</a:t>
            </a:r>
          </a:p>
          <a:p>
            <a:pPr marL="384048" indent="-384048" algn="just" fontAlgn="auto">
              <a:defRPr/>
            </a:pPr>
            <a:r>
              <a:rPr lang="sk-SK" sz="2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blizna</a:t>
            </a:r>
            <a:r>
              <a:rPr lang="sk-SK" sz="2200" i="1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sk-SK" sz="2200" dirty="0">
                <a:latin typeface="Times New Roman" pitchFamily="18" charset="0"/>
                <a:cs typeface="Times New Roman" pitchFamily="18" charset="0"/>
              </a:rPr>
              <a:t>vrchná časť, zachytáva peľové zrná, je na to prispôsobená, buď je lepkavá alebo má jemné chĺpky,</a:t>
            </a:r>
          </a:p>
          <a:p>
            <a:pPr marL="384048" indent="-384048" algn="just" fontAlgn="auto">
              <a:buFont typeface="Arial" charset="0"/>
              <a:buNone/>
              <a:defRPr/>
            </a:pPr>
            <a:endParaRPr lang="sk-SK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>
                <a:latin typeface="Times New Roman" panose="02020603050405020304" pitchFamily="18" charset="0"/>
                <a:cs typeface="Times New Roman" panose="02020603050405020304" pitchFamily="18" charset="0"/>
              </a:rPr>
              <a:t>KVET (flos) - </a:t>
            </a:r>
            <a:r>
              <a:rPr lang="sk-SK" altLang="sk-SK" sz="2600">
                <a:latin typeface="Times New Roman" panose="02020603050405020304" pitchFamily="18" charset="0"/>
                <a:cs typeface="Times New Roman" panose="02020603050405020304" pitchFamily="18" charset="0"/>
              </a:rPr>
              <a:t>piestik</a:t>
            </a:r>
            <a:endParaRPr lang="sk-SK" altLang="sk-S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59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sk-SK" altLang="sk-SK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19460" name="Picture 2" descr="http://web2.mendelu.cz/af_211_multitext/obecna_botanika/obrazky/organologie/velke_pesti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09738"/>
            <a:ext cx="3136900" cy="380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BlokTextu 4"/>
          <p:cNvSpPr txBox="1">
            <a:spLocks noChangeArrowheads="1"/>
          </p:cNvSpPr>
          <p:nvPr/>
        </p:nvSpPr>
        <p:spPr bwMode="auto">
          <a:xfrm>
            <a:off x="2962275" y="2825750"/>
            <a:ext cx="782638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sk-SK" altLang="sk-SK"/>
              <a:t>čnelka</a:t>
            </a:r>
          </a:p>
        </p:txBody>
      </p:sp>
      <p:sp>
        <p:nvSpPr>
          <p:cNvPr id="19462" name="BlokTextu 5"/>
          <p:cNvSpPr txBox="1">
            <a:spLocks noChangeArrowheads="1"/>
          </p:cNvSpPr>
          <p:nvPr/>
        </p:nvSpPr>
        <p:spPr bwMode="auto">
          <a:xfrm>
            <a:off x="2916238" y="4652963"/>
            <a:ext cx="1090612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sk-SK" altLang="sk-SK"/>
              <a:t>semenník</a:t>
            </a:r>
          </a:p>
        </p:txBody>
      </p:sp>
      <p:sp>
        <p:nvSpPr>
          <p:cNvPr id="19463" name="BlokTextu 6"/>
          <p:cNvSpPr txBox="1">
            <a:spLocks noChangeArrowheads="1"/>
          </p:cNvSpPr>
          <p:nvPr/>
        </p:nvSpPr>
        <p:spPr bwMode="auto">
          <a:xfrm>
            <a:off x="2916238" y="1858963"/>
            <a:ext cx="735012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sk-SK" altLang="sk-SK"/>
              <a:t>blizna</a:t>
            </a:r>
          </a:p>
        </p:txBody>
      </p:sp>
      <p:pic>
        <p:nvPicPr>
          <p:cNvPr id="19464" name="Picture 4" descr="http://botanika.bf.jcu.cz/morfologie/MyosotonTobBo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1357313"/>
            <a:ext cx="3571875" cy="475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>
                <a:latin typeface="Times New Roman" panose="02020603050405020304" pitchFamily="18" charset="0"/>
                <a:cs typeface="Times New Roman" panose="02020603050405020304" pitchFamily="18" charset="0"/>
              </a:rPr>
              <a:t>KVET (flos) - </a:t>
            </a:r>
            <a:r>
              <a:rPr lang="sk-SK" altLang="sk-SK" sz="2600">
                <a:latin typeface="Times New Roman" panose="02020603050405020304" pitchFamily="18" charset="0"/>
                <a:cs typeface="Times New Roman" panose="02020603050405020304" pitchFamily="18" charset="0"/>
              </a:rPr>
              <a:t>piestik</a:t>
            </a:r>
            <a:endParaRPr lang="sk-SK" altLang="sk-S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83" name="Zástupný symbol obsahu 2"/>
          <p:cNvSpPr>
            <a:spLocks noGrp="1"/>
          </p:cNvSpPr>
          <p:nvPr>
            <p:ph idx="1"/>
          </p:nvPr>
        </p:nvSpPr>
        <p:spPr>
          <a:xfrm>
            <a:off x="1028700" y="1550988"/>
            <a:ext cx="7200900" cy="3581400"/>
          </a:xfrm>
        </p:spPr>
        <p:txBody>
          <a:bodyPr/>
          <a:lstStyle/>
          <a:p>
            <a:r>
              <a:rPr lang="sk-SK" altLang="sk-SK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podľa uloženia sa piestik rozlišuje: </a:t>
            </a:r>
            <a:endParaRPr lang="sk-SK" altLang="sk-S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altLang="sk-SK" sz="2400">
                <a:latin typeface="Times New Roman" panose="02020603050405020304" pitchFamily="18" charset="0"/>
                <a:cs typeface="Times New Roman" panose="02020603050405020304" pitchFamily="18" charset="0"/>
              </a:rPr>
              <a:t> vrchný (1), napr. repka - tyčinky a kvetné obaly vyrastajú pod semenníkom,</a:t>
            </a:r>
          </a:p>
          <a:p>
            <a:r>
              <a:rPr lang="sk-SK" altLang="sk-SK" sz="2400">
                <a:latin typeface="Times New Roman" panose="02020603050405020304" pitchFamily="18" charset="0"/>
                <a:cs typeface="Times New Roman" panose="02020603050405020304" pitchFamily="18" charset="0"/>
              </a:rPr>
              <a:t> polospodný (2) - kvetné obaly a tyčinky sú umiestnené asi v polovici jeho dĺžky,</a:t>
            </a:r>
          </a:p>
          <a:p>
            <a:r>
              <a:rPr lang="sk-SK" altLang="sk-SK" sz="2400">
                <a:latin typeface="Times New Roman" panose="02020603050405020304" pitchFamily="18" charset="0"/>
                <a:cs typeface="Times New Roman" panose="02020603050405020304" pitchFamily="18" charset="0"/>
              </a:rPr>
              <a:t> spodný (3), napr. jabloň - tyčinky a kvetné obaly vyrastajú nad semenníkom </a:t>
            </a:r>
          </a:p>
          <a:p>
            <a:pPr>
              <a:buFont typeface="Arial" panose="020B0604020202020204" pitchFamily="34" charset="0"/>
              <a:buNone/>
            </a:pPr>
            <a:endParaRPr lang="sk-SK" altLang="sk-S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84" name="Obdĺžnik 9"/>
          <p:cNvSpPr>
            <a:spLocks noChangeArrowheads="1"/>
          </p:cNvSpPr>
          <p:nvPr/>
        </p:nvSpPr>
        <p:spPr bwMode="auto">
          <a:xfrm>
            <a:off x="4786313" y="6215063"/>
            <a:ext cx="4572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sk-SK" altLang="sk-SK" sz="800"/>
          </a:p>
        </p:txBody>
      </p:sp>
      <p:pic>
        <p:nvPicPr>
          <p:cNvPr id="20485" name="Picture 2" descr="http://www.ta3k.sk/bio/images/stranky/rast_organy/kvet/piestik_po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4581525"/>
            <a:ext cx="5340350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>
                <a:latin typeface="Times New Roman" panose="02020603050405020304" pitchFamily="18" charset="0"/>
                <a:cs typeface="Times New Roman" panose="02020603050405020304" pitchFamily="18" charset="0"/>
              </a:rPr>
              <a:t>KVET (flos) – </a:t>
            </a:r>
            <a:r>
              <a:rPr lang="sk-SK" altLang="sk-SK" sz="2600">
                <a:latin typeface="Times New Roman" panose="02020603050405020304" pitchFamily="18" charset="0"/>
                <a:cs typeface="Times New Roman" panose="02020603050405020304" pitchFamily="18" charset="0"/>
              </a:rPr>
              <a:t>dozrievanie vajíčka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11188" y="1484313"/>
            <a:ext cx="8229600" cy="4852987"/>
          </a:xfrm>
        </p:spPr>
        <p:txBody>
          <a:bodyPr rtlCol="0">
            <a:normAutofit/>
          </a:bodyPr>
          <a:lstStyle/>
          <a:p>
            <a:pPr marL="384048" indent="-384048" fontAlgn="auto">
              <a:buClr>
                <a:schemeClr val="tx1"/>
              </a:buClr>
              <a:defRPr/>
            </a:pPr>
            <a:r>
              <a:rPr lang="sk-SK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vajíčko </a:t>
            </a:r>
            <a:r>
              <a:rPr lang="sk-SK" i="1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vzniklo zrastom väčšieho počtu </a:t>
            </a:r>
            <a:r>
              <a:rPr lang="sk-SK" dirty="0" err="1">
                <a:latin typeface="Times New Roman" pitchFamily="18" charset="0"/>
                <a:cs typeface="Times New Roman" pitchFamily="18" charset="0"/>
              </a:rPr>
              <a:t>výtrusníc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, preto je </a:t>
            </a:r>
            <a:r>
              <a:rPr lang="sk-SK" dirty="0" err="1">
                <a:latin typeface="Times New Roman" pitchFamily="18" charset="0"/>
                <a:cs typeface="Times New Roman" pitchFamily="18" charset="0"/>
              </a:rPr>
              <a:t>diploidné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. Vyvíja sa z delivého pletiva </a:t>
            </a:r>
            <a:r>
              <a:rPr lang="sk-SK" dirty="0" err="1">
                <a:latin typeface="Times New Roman" pitchFamily="18" charset="0"/>
                <a:cs typeface="Times New Roman" pitchFamily="18" charset="0"/>
              </a:rPr>
              <a:t>plodolistu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 – placenty. Vajíčko je k placente pripojené vajíčkovou šnúrou</a:t>
            </a:r>
          </a:p>
          <a:p>
            <a:pPr marL="384048" indent="-384048" fontAlgn="auto">
              <a:defRPr/>
            </a:pPr>
            <a:r>
              <a:rPr lang="sk-SK" dirty="0">
                <a:latin typeface="Times New Roman" pitchFamily="18" charset="0"/>
                <a:cs typeface="Times New Roman" pitchFamily="18" charset="0"/>
              </a:rPr>
              <a:t>podstatnú časť vajíčka tvorí </a:t>
            </a:r>
            <a:r>
              <a:rPr lang="sk-SK" dirty="0" err="1">
                <a:latin typeface="Times New Roman" pitchFamily="18" charset="0"/>
                <a:cs typeface="Times New Roman" pitchFamily="18" charset="0"/>
              </a:rPr>
              <a:t>diploidné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 pletivo – jadro – vajíčkové jadro – </a:t>
            </a:r>
            <a:r>
              <a:rPr lang="sk-SK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nucelus</a:t>
            </a:r>
            <a:r>
              <a:rPr lang="sk-SK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sk-SK" dirty="0" err="1">
                <a:latin typeface="Times New Roman" pitchFamily="18" charset="0"/>
                <a:cs typeface="Times New Roman" pitchFamily="18" charset="0"/>
              </a:rPr>
              <a:t>nucellus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),</a:t>
            </a:r>
          </a:p>
          <a:p>
            <a:pPr marL="384048" indent="-384048" fontAlgn="auto">
              <a:defRPr/>
            </a:pPr>
            <a:r>
              <a:rPr lang="sk-SK" dirty="0">
                <a:latin typeface="Times New Roman" pitchFamily="18" charset="0"/>
                <a:cs typeface="Times New Roman" pitchFamily="18" charset="0"/>
              </a:rPr>
              <a:t>vajíčko je obklopené najčastejšie 2 obalmi – </a:t>
            </a:r>
            <a:r>
              <a:rPr lang="sk-SK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integumentami</a:t>
            </a:r>
            <a:r>
              <a:rPr lang="sk-SK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384048" indent="-384048" fontAlgn="auto">
              <a:defRPr/>
            </a:pPr>
            <a:endParaRPr lang="sk-SK" dirty="0">
              <a:latin typeface="Times New Roman" pitchFamily="18" charset="0"/>
              <a:cs typeface="Times New Roman" pitchFamily="18" charset="0"/>
            </a:endParaRPr>
          </a:p>
          <a:p>
            <a:pPr marL="384048" indent="-384048" fontAlgn="auto">
              <a:defRPr/>
            </a:pPr>
            <a:endParaRPr lang="sk-SK" dirty="0">
              <a:latin typeface="Times New Roman" pitchFamily="18" charset="0"/>
              <a:cs typeface="Times New Roman" pitchFamily="18" charset="0"/>
            </a:endParaRPr>
          </a:p>
          <a:p>
            <a:pPr marL="384048" indent="-384048" fontAlgn="auto">
              <a:defRPr/>
            </a:pPr>
            <a:endParaRPr lang="sk-SK" dirty="0">
              <a:latin typeface="Times New Roman" pitchFamily="18" charset="0"/>
              <a:cs typeface="Times New Roman" pitchFamily="18" charset="0"/>
            </a:endParaRPr>
          </a:p>
          <a:p>
            <a:pPr marL="384048" indent="-384048" fontAlgn="auto">
              <a:buFont typeface="Arial" charset="0"/>
              <a:buNone/>
              <a:defRPr/>
            </a:pP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508" name="Picture 4" descr="File:Ovule-Gymno-Angio-en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1" t="24324"/>
          <a:stretch>
            <a:fillRect/>
          </a:stretch>
        </p:blipFill>
        <p:spPr bwMode="auto">
          <a:xfrm>
            <a:off x="2968625" y="3789363"/>
            <a:ext cx="3321050" cy="296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043607" y="791126"/>
            <a:ext cx="7200900" cy="3581400"/>
          </a:xfrm>
        </p:spPr>
        <p:txBody>
          <a:bodyPr/>
          <a:lstStyle/>
          <a:p>
            <a:r>
              <a:rPr lang="sk-SK" sz="2400" dirty="0"/>
              <a:t>Mám veľké, žlté kvety. V mliečniciach mám žltooranžovú šťavu, ktorá sa v ľudovom liečiteľstve používa na liečbu bradavíc. Kto som?</a:t>
            </a:r>
          </a:p>
          <a:p>
            <a:endParaRPr lang="sk-SK" sz="2400" dirty="0"/>
          </a:p>
        </p:txBody>
      </p:sp>
      <p:sp>
        <p:nvSpPr>
          <p:cNvPr id="4" name="Obdĺžnik 3"/>
          <p:cNvSpPr/>
          <p:nvPr/>
        </p:nvSpPr>
        <p:spPr>
          <a:xfrm>
            <a:off x="3203848" y="2581826"/>
            <a:ext cx="32079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800" b="1" dirty="0">
                <a:latin typeface="+mj-lt"/>
              </a:rPr>
              <a:t>Lastovičník väčší </a:t>
            </a:r>
          </a:p>
        </p:txBody>
      </p:sp>
      <p:pic>
        <p:nvPicPr>
          <p:cNvPr id="12290" name="Picture 2" descr="Lastovičník väčší ( Chelidonium majus ) - článok | Dedík a dcé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260" y="3212976"/>
            <a:ext cx="3971595" cy="297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64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Nadpis 1"/>
          <p:cNvSpPr>
            <a:spLocks noGrp="1"/>
          </p:cNvSpPr>
          <p:nvPr>
            <p:ph type="title"/>
          </p:nvPr>
        </p:nvSpPr>
        <p:spPr>
          <a:xfrm>
            <a:off x="965200" y="476250"/>
            <a:ext cx="7200900" cy="1485900"/>
          </a:xfrm>
        </p:spPr>
        <p:txBody>
          <a:bodyPr/>
          <a:lstStyle/>
          <a:p>
            <a:br>
              <a:rPr lang="sk-SK" altLang="sk-SK" sz="2000"/>
            </a:br>
            <a:r>
              <a:rPr lang="sk-SK" altLang="sk-SK" sz="2000"/>
              <a:t>A) borovicorastov na semennej šupine</a:t>
            </a:r>
            <a:br>
              <a:rPr lang="sk-SK" altLang="sk-SK" sz="2000"/>
            </a:br>
            <a:r>
              <a:rPr lang="sk-SK" altLang="sk-SK" sz="2000"/>
              <a:t>B) magnóliorastov v semenníku piestika</a:t>
            </a:r>
          </a:p>
        </p:txBody>
      </p:sp>
      <p:sp>
        <p:nvSpPr>
          <p:cNvPr id="22531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altLang="sk-SK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388" y="1417638"/>
            <a:ext cx="7618412" cy="533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Obdĺžnik 4"/>
          <p:cNvSpPr>
            <a:spLocks noChangeArrowheads="1"/>
          </p:cNvSpPr>
          <p:nvPr/>
        </p:nvSpPr>
        <p:spPr bwMode="auto">
          <a:xfrm>
            <a:off x="3708400" y="74613"/>
            <a:ext cx="25669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sk-SK" altLang="sk-SK" sz="2800" b="1">
                <a:solidFill>
                  <a:srgbClr val="C00000"/>
                </a:solidFill>
                <a:latin typeface="Rockwell" panose="02060603020205020403" pitchFamily="18" charset="0"/>
              </a:rPr>
              <a:t>Vývin vajíčka</a:t>
            </a:r>
            <a:endParaRPr lang="sk-SK" altLang="sk-SK" sz="2800">
              <a:solidFill>
                <a:srgbClr val="C00000"/>
              </a:solidFill>
              <a:latin typeface="Rockwell" panose="02060603020205020403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Zástupný objekt pre obsah 2"/>
          <p:cNvSpPr>
            <a:spLocks noGrp="1"/>
          </p:cNvSpPr>
          <p:nvPr>
            <p:ph idx="1"/>
          </p:nvPr>
        </p:nvSpPr>
        <p:spPr>
          <a:xfrm>
            <a:off x="4260850" y="4724400"/>
            <a:ext cx="4902200" cy="1978025"/>
          </a:xfrm>
        </p:spPr>
        <p:txBody>
          <a:bodyPr/>
          <a:lstStyle/>
          <a:p>
            <a:pPr>
              <a:buFont typeface="Franklin Gothic Book" panose="020B0503020102020204" pitchFamily="34" charset="0"/>
              <a:buAutoNum type="arabicPeriod"/>
            </a:pPr>
            <a:r>
              <a:rPr lang="sk-SK" altLang="sk-SK"/>
              <a:t>synergidy</a:t>
            </a:r>
          </a:p>
          <a:p>
            <a:pPr>
              <a:buFont typeface="Franklin Gothic Book" panose="020B0503020102020204" pitchFamily="34" charset="0"/>
              <a:buAutoNum type="arabicPeriod"/>
            </a:pPr>
            <a:r>
              <a:rPr lang="sk-SK" altLang="sk-SK"/>
              <a:t>oosféra</a:t>
            </a:r>
          </a:p>
          <a:p>
            <a:pPr>
              <a:buFont typeface="Franklin Gothic Book" panose="020B0503020102020204" pitchFamily="34" charset="0"/>
              <a:buAutoNum type="arabicPeriod"/>
            </a:pPr>
            <a:r>
              <a:rPr lang="sk-SK" altLang="sk-SK"/>
              <a:t>centrálne jadro zárodočného miešku</a:t>
            </a:r>
          </a:p>
          <a:p>
            <a:pPr>
              <a:buFont typeface="Franklin Gothic Book" panose="020B0503020102020204" pitchFamily="34" charset="0"/>
              <a:buAutoNum type="arabicPeriod"/>
            </a:pPr>
            <a:r>
              <a:rPr lang="sk-SK" altLang="sk-SK"/>
              <a:t>antipódy</a:t>
            </a:r>
          </a:p>
        </p:txBody>
      </p:sp>
      <p:pic>
        <p:nvPicPr>
          <p:cNvPr id="23555" name="Picture 2" descr="http://www.ta3k.sk/bio/images/stranky/fyziologia_rastlin/oplodnenie/krytosemenn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675" y="260350"/>
            <a:ext cx="5629275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>
                <a:latin typeface="Times New Roman" panose="02020603050405020304" pitchFamily="18" charset="0"/>
                <a:cs typeface="Times New Roman" panose="02020603050405020304" pitchFamily="18" charset="0"/>
              </a:rPr>
              <a:t>KVET (flos) – </a:t>
            </a:r>
            <a:r>
              <a:rPr lang="sk-SK" altLang="sk-SK" sz="2600">
                <a:latin typeface="Times New Roman" panose="02020603050405020304" pitchFamily="18" charset="0"/>
                <a:cs typeface="Times New Roman" panose="02020603050405020304" pitchFamily="18" charset="0"/>
              </a:rPr>
              <a:t>dozrievanie vajíčka</a:t>
            </a:r>
            <a:endParaRPr lang="sk-SK" altLang="sk-S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28700" y="1916113"/>
            <a:ext cx="7200900" cy="3581400"/>
          </a:xfrm>
        </p:spPr>
        <p:txBody>
          <a:bodyPr rtlCol="0">
            <a:noAutofit/>
          </a:bodyPr>
          <a:lstStyle/>
          <a:p>
            <a:pPr marL="384048" indent="-384048" fontAlgn="auto">
              <a:defRPr/>
            </a:pPr>
            <a:r>
              <a:rPr lang="sk-SK" sz="2200" dirty="0">
                <a:latin typeface="Times New Roman" pitchFamily="18" charset="0"/>
                <a:cs typeface="Times New Roman" pitchFamily="18" charset="0"/>
              </a:rPr>
              <a:t>jadro vajíčka sa </a:t>
            </a:r>
            <a:r>
              <a:rPr lang="sk-SK" sz="2200" dirty="0" err="1">
                <a:latin typeface="Times New Roman" pitchFamily="18" charset="0"/>
                <a:cs typeface="Times New Roman" pitchFamily="18" charset="0"/>
              </a:rPr>
              <a:t>mitoticky</a:t>
            </a:r>
            <a:r>
              <a:rPr lang="sk-SK" sz="2200" dirty="0">
                <a:latin typeface="Times New Roman" pitchFamily="18" charset="0"/>
                <a:cs typeface="Times New Roman" pitchFamily="18" charset="0"/>
              </a:rPr>
              <a:t> delí, vznikajú 2 jadrá, obe sa </a:t>
            </a:r>
            <a:r>
              <a:rPr lang="sk-SK" sz="2200" dirty="0" err="1">
                <a:latin typeface="Times New Roman" pitchFamily="18" charset="0"/>
                <a:cs typeface="Times New Roman" pitchFamily="18" charset="0"/>
              </a:rPr>
              <a:t>mitoticky</a:t>
            </a:r>
            <a:r>
              <a:rPr lang="sk-SK" sz="2200" dirty="0">
                <a:latin typeface="Times New Roman" pitchFamily="18" charset="0"/>
                <a:cs typeface="Times New Roman" pitchFamily="18" charset="0"/>
              </a:rPr>
              <a:t> dvakrát delia a vzniká 8 jadier, vzniká tak </a:t>
            </a:r>
            <a:r>
              <a:rPr lang="sk-SK" sz="2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mnohobunkový zárodočný miešok,</a:t>
            </a:r>
            <a:endParaRPr lang="sk-SK" sz="2200" dirty="0">
              <a:latin typeface="Times New Roman" pitchFamily="18" charset="0"/>
              <a:cs typeface="Times New Roman" pitchFamily="18" charset="0"/>
            </a:endParaRPr>
          </a:p>
          <a:p>
            <a:pPr marL="384048" indent="-384048" fontAlgn="auto">
              <a:defRPr/>
            </a:pPr>
            <a:r>
              <a:rPr lang="sk-SK" sz="2200" dirty="0">
                <a:latin typeface="Times New Roman" pitchFamily="18" charset="0"/>
                <a:cs typeface="Times New Roman" pitchFamily="18" charset="0"/>
              </a:rPr>
              <a:t>v ďalšej fáze sa z každej štvorice jedno jadro presúva do stredu zárodočného mieška a splývajú, vzniká tak </a:t>
            </a:r>
            <a:r>
              <a:rPr lang="sk-SK" sz="2200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diploidné</a:t>
            </a:r>
            <a:r>
              <a:rPr lang="sk-SK" sz="2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centrálne jadro</a:t>
            </a:r>
            <a:r>
              <a:rPr lang="sk-SK" sz="2200" dirty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384048" indent="-384048" fontAlgn="auto">
              <a:defRPr/>
            </a:pPr>
            <a:r>
              <a:rPr lang="sk-SK" sz="2200" dirty="0">
                <a:latin typeface="Times New Roman" pitchFamily="18" charset="0"/>
                <a:cs typeface="Times New Roman" pitchFamily="18" charset="0"/>
              </a:rPr>
              <a:t>okolo troch zostávajúcich buniek na </a:t>
            </a:r>
            <a:r>
              <a:rPr lang="sk-SK" sz="2200" dirty="0" err="1">
                <a:latin typeface="Times New Roman" pitchFamily="18" charset="0"/>
                <a:cs typeface="Times New Roman" pitchFamily="18" charset="0"/>
              </a:rPr>
              <a:t>mikropylárnom</a:t>
            </a:r>
            <a:r>
              <a:rPr lang="sk-SK" sz="2200" dirty="0">
                <a:latin typeface="Times New Roman" pitchFamily="18" charset="0"/>
                <a:cs typeface="Times New Roman" pitchFamily="18" charset="0"/>
              </a:rPr>
              <a:t> póle sa </a:t>
            </a:r>
            <a:r>
              <a:rPr lang="sk-SK" sz="2200" dirty="0" err="1">
                <a:latin typeface="Times New Roman" pitchFamily="18" charset="0"/>
                <a:cs typeface="Times New Roman" pitchFamily="18" charset="0"/>
              </a:rPr>
              <a:t>nahlúči</a:t>
            </a:r>
            <a:r>
              <a:rPr lang="sk-SK" sz="2200" dirty="0">
                <a:latin typeface="Times New Roman" pitchFamily="18" charset="0"/>
                <a:cs typeface="Times New Roman" pitchFamily="18" charset="0"/>
              </a:rPr>
              <a:t> cytoplazma, a vytvorením jemnej blanky sa vytvorí tzv. vajcový súbor, jedna z 3 buniek, sa najväčším jadrom a vakuolou sa nazýva </a:t>
            </a:r>
            <a:r>
              <a:rPr lang="sk-SK" sz="2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vajcová bunka – </a:t>
            </a:r>
            <a:r>
              <a:rPr lang="sk-SK" sz="2200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oosféra</a:t>
            </a:r>
            <a:r>
              <a:rPr lang="sk-SK" sz="22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sk-SK" sz="2200" dirty="0">
                <a:latin typeface="Times New Roman" pitchFamily="18" charset="0"/>
                <a:cs typeface="Times New Roman" pitchFamily="18" charset="0"/>
              </a:rPr>
              <a:t>a zvyšné dve sú </a:t>
            </a:r>
            <a:r>
              <a:rPr lang="sk-SK" sz="2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pomocné bunky – </a:t>
            </a:r>
            <a:r>
              <a:rPr lang="sk-SK" sz="2200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synergidy</a:t>
            </a:r>
            <a:r>
              <a:rPr lang="sk-SK" sz="22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>
                <a:latin typeface="Times New Roman" panose="02020603050405020304" pitchFamily="18" charset="0"/>
                <a:cs typeface="Times New Roman" panose="02020603050405020304" pitchFamily="18" charset="0"/>
              </a:rPr>
              <a:t>KVET (flos) – </a:t>
            </a:r>
            <a:r>
              <a:rPr lang="sk-SK" altLang="sk-SK" sz="2600">
                <a:latin typeface="Times New Roman" panose="02020603050405020304" pitchFamily="18" charset="0"/>
                <a:cs typeface="Times New Roman" panose="02020603050405020304" pitchFamily="18" charset="0"/>
              </a:rPr>
              <a:t>dozrievanie vajíčka</a:t>
            </a:r>
            <a:endParaRPr lang="sk-SK" alt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85775" y="1500188"/>
            <a:ext cx="8229600" cy="1714500"/>
          </a:xfrm>
        </p:spPr>
        <p:txBody>
          <a:bodyPr rtlCol="0">
            <a:normAutofit/>
          </a:bodyPr>
          <a:lstStyle/>
          <a:p>
            <a:pPr marL="384048" indent="-384048" fontAlgn="auto">
              <a:defRPr/>
            </a:pPr>
            <a:r>
              <a:rPr lang="sk-SK" dirty="0">
                <a:latin typeface="Times New Roman" pitchFamily="18" charset="0"/>
                <a:cs typeface="Times New Roman" pitchFamily="18" charset="0"/>
              </a:rPr>
              <a:t>na protiľahlom póle vzniknú 3 malé bunky s jemnými stenami, tzv. </a:t>
            </a:r>
            <a:r>
              <a:rPr lang="sk-SK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protistojné</a:t>
            </a:r>
            <a:r>
              <a:rPr lang="sk-SK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bunky-antipódy</a:t>
            </a:r>
            <a:r>
              <a:rPr lang="sk-SK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V takomto štádiu sa zárodočný miešok nazýva </a:t>
            </a:r>
            <a:r>
              <a:rPr lang="sk-SK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zrelý zárodočný miešok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, pripravený na oplodnenie.</a:t>
            </a:r>
          </a:p>
          <a:p>
            <a:pPr marL="384048" indent="-384048" fontAlgn="auto">
              <a:defRPr/>
            </a:pPr>
            <a:endParaRPr lang="sk-SK" dirty="0"/>
          </a:p>
        </p:txBody>
      </p:sp>
      <p:pic>
        <p:nvPicPr>
          <p:cNvPr id="25604" name="Picture 2" descr="http://www.ta3k.sk/bio/images/stranky/fyziologia_rastlin/oplodnenie/krytosemenn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203575"/>
            <a:ext cx="3810000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Obdĺžnik 4"/>
          <p:cNvSpPr>
            <a:spLocks noChangeArrowheads="1"/>
          </p:cNvSpPr>
          <p:nvPr/>
        </p:nvSpPr>
        <p:spPr bwMode="auto">
          <a:xfrm>
            <a:off x="1857375" y="6143625"/>
            <a:ext cx="4572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sk-SK" altLang="sk-SK" sz="800"/>
              <a:t>http://www.ta3k.sk/bio/images/stranky/fyziologia_rastlin/oplodnenie/krytosemenne1.jpg</a:t>
            </a:r>
          </a:p>
        </p:txBody>
      </p:sp>
      <p:sp>
        <p:nvSpPr>
          <p:cNvPr id="25606" name="BlokTextu 5"/>
          <p:cNvSpPr txBox="1">
            <a:spLocks noChangeArrowheads="1"/>
          </p:cNvSpPr>
          <p:nvPr/>
        </p:nvSpPr>
        <p:spPr bwMode="auto">
          <a:xfrm>
            <a:off x="6500813" y="4000500"/>
            <a:ext cx="2643187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sk-SK" altLang="sk-SK"/>
              <a:t>synergidy</a:t>
            </a:r>
          </a:p>
          <a:p>
            <a:pPr eaLnBrk="1" hangingPunct="1">
              <a:buFontTx/>
              <a:buAutoNum type="arabicPeriod"/>
            </a:pPr>
            <a:r>
              <a:rPr lang="sk-SK" altLang="sk-SK"/>
              <a:t>oosféra</a:t>
            </a:r>
          </a:p>
          <a:p>
            <a:pPr eaLnBrk="1" hangingPunct="1">
              <a:buFontTx/>
              <a:buAutoNum type="arabicPeriod"/>
            </a:pPr>
            <a:r>
              <a:rPr lang="sk-SK" altLang="sk-SK"/>
              <a:t>centrálne jadro zárodočného miešku</a:t>
            </a:r>
          </a:p>
          <a:p>
            <a:pPr eaLnBrk="1" hangingPunct="1">
              <a:buFontTx/>
              <a:buAutoNum type="arabicPeriod"/>
            </a:pPr>
            <a:r>
              <a:rPr lang="sk-SK" altLang="sk-SK"/>
              <a:t>antipódy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>
                <a:latin typeface="Times New Roman" panose="02020603050405020304" pitchFamily="18" charset="0"/>
                <a:cs typeface="Times New Roman" panose="02020603050405020304" pitchFamily="18" charset="0"/>
              </a:rPr>
              <a:t>KVET (flos) – </a:t>
            </a:r>
            <a:r>
              <a:rPr lang="sk-SK" altLang="sk-SK" sz="2600">
                <a:latin typeface="Times New Roman" panose="02020603050405020304" pitchFamily="18" charset="0"/>
                <a:cs typeface="Times New Roman" panose="02020603050405020304" pitchFamily="18" charset="0"/>
              </a:rPr>
              <a:t>kvetný vzorec</a:t>
            </a:r>
            <a:endParaRPr lang="sk-SK" altLang="sk-SK"/>
          </a:p>
        </p:txBody>
      </p:sp>
      <p:sp>
        <p:nvSpPr>
          <p:cNvPr id="26627" name="Zástupný symbol obsahu 2"/>
          <p:cNvSpPr>
            <a:spLocks noGrp="1"/>
          </p:cNvSpPr>
          <p:nvPr>
            <p:ph idx="1"/>
          </p:nvPr>
        </p:nvSpPr>
        <p:spPr>
          <a:xfrm>
            <a:off x="1028700" y="1916113"/>
            <a:ext cx="7200900" cy="3581400"/>
          </a:xfrm>
        </p:spPr>
        <p:txBody>
          <a:bodyPr/>
          <a:lstStyle/>
          <a:p>
            <a:r>
              <a:rPr lang="sk-SK" altLang="sk-SK" sz="2200">
                <a:latin typeface="Times New Roman" panose="02020603050405020304" pitchFamily="18" charset="0"/>
                <a:cs typeface="Times New Roman" panose="02020603050405020304" pitchFamily="18" charset="0"/>
              </a:rPr>
              <a:t>stavbu kvetu možno podľa medzinárodne dohodnutých symbolov zapísať kvetným vzorcom:</a:t>
            </a:r>
          </a:p>
          <a:p>
            <a:pPr>
              <a:buFont typeface="Franklin Gothic Book" panose="020B0503020102020204" pitchFamily="34" charset="0"/>
              <a:buNone/>
            </a:pPr>
            <a:endParaRPr lang="sk-SK" altLang="sk-SK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Franklin Gothic Book" panose="020B0503020102020204" pitchFamily="34" charset="0"/>
              <a:buNone/>
            </a:pPr>
            <a:r>
              <a:rPr lang="sk-SK" altLang="sk-SK" sz="2200">
                <a:latin typeface="Times New Roman" panose="02020603050405020304" pitchFamily="18" charset="0"/>
                <a:cs typeface="Times New Roman" panose="02020603050405020304" pitchFamily="18" charset="0"/>
              </a:rPr>
              <a:t>↓ - súmerný kvet		* alebo </a:t>
            </a:r>
            <a:r>
              <a:rPr lang="sk-SK" altLang="sk-SK" sz="2200"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pitchFamily="18" charset="2"/>
              </a:rPr>
              <a:t></a:t>
            </a:r>
            <a:r>
              <a:rPr lang="sk-SK" altLang="sk-SK" sz="2200">
                <a:latin typeface="Times New Roman" panose="02020603050405020304" pitchFamily="18" charset="0"/>
                <a:cs typeface="Times New Roman" panose="02020603050405020304" pitchFamily="18" charset="0"/>
              </a:rPr>
              <a:t>- pravidelný kvet</a:t>
            </a:r>
          </a:p>
          <a:p>
            <a:pPr>
              <a:buFont typeface="Franklin Gothic Book" panose="020B0503020102020204" pitchFamily="34" charset="0"/>
              <a:buNone/>
            </a:pPr>
            <a:r>
              <a:rPr lang="sk-SK" altLang="sk-SK" sz="2200">
                <a:latin typeface="Times New Roman" panose="02020603050405020304" pitchFamily="18" charset="0"/>
                <a:cs typeface="Times New Roman" panose="02020603050405020304" pitchFamily="18" charset="0"/>
              </a:rPr>
              <a:t>♀ - piestikový kvet		♂ - tyčinkový kvet</a:t>
            </a:r>
          </a:p>
          <a:p>
            <a:pPr>
              <a:buFont typeface="Franklin Gothic Book" panose="020B0503020102020204" pitchFamily="34" charset="0"/>
              <a:buNone/>
            </a:pPr>
            <a:r>
              <a:rPr lang="sk-SK" altLang="sk-SK" sz="2200">
                <a:latin typeface="Times New Roman" panose="02020603050405020304" pitchFamily="18" charset="0"/>
                <a:cs typeface="Times New Roman" panose="02020603050405020304" pitchFamily="18" charset="0"/>
              </a:rPr>
              <a:t>P – okvetie			K – kalich</a:t>
            </a:r>
          </a:p>
          <a:p>
            <a:pPr>
              <a:buFont typeface="Franklin Gothic Book" panose="020B0503020102020204" pitchFamily="34" charset="0"/>
              <a:buNone/>
            </a:pPr>
            <a:r>
              <a:rPr lang="sk-SK" altLang="sk-SK" sz="2200">
                <a:latin typeface="Times New Roman" panose="02020603050405020304" pitchFamily="18" charset="0"/>
                <a:cs typeface="Times New Roman" panose="02020603050405020304" pitchFamily="18" charset="0"/>
              </a:rPr>
              <a:t>C – koruna			A – tyčinky</a:t>
            </a:r>
          </a:p>
          <a:p>
            <a:pPr>
              <a:buFont typeface="Franklin Gothic Book" panose="020B0503020102020204" pitchFamily="34" charset="0"/>
              <a:buNone/>
            </a:pPr>
            <a:r>
              <a:rPr lang="sk-SK" altLang="sk-SK" sz="2200">
                <a:latin typeface="Times New Roman" panose="02020603050405020304" pitchFamily="18" charset="0"/>
                <a:cs typeface="Times New Roman" panose="02020603050405020304" pitchFamily="18" charset="0"/>
              </a:rPr>
              <a:t>G – piestiky			∞ - veľký počet kvetných častí</a:t>
            </a:r>
          </a:p>
          <a:p>
            <a:pPr>
              <a:buFont typeface="Franklin Gothic Book" panose="020B0503020102020204" pitchFamily="34" charset="0"/>
              <a:buNone/>
            </a:pPr>
            <a:r>
              <a:rPr lang="sk-SK" altLang="sk-SK" sz="2200">
                <a:latin typeface="Times New Roman" panose="02020603050405020304" pitchFamily="18" charset="0"/>
                <a:cs typeface="Times New Roman" panose="02020603050405020304" pitchFamily="18" charset="0"/>
              </a:rPr>
              <a:t>()[ ] – zrastajúce časti 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>
                <a:latin typeface="Times New Roman" panose="02020603050405020304" pitchFamily="18" charset="0"/>
                <a:cs typeface="Times New Roman" panose="02020603050405020304" pitchFamily="18" charset="0"/>
              </a:rPr>
              <a:t>KVET (flos) – </a:t>
            </a:r>
            <a:r>
              <a:rPr lang="sk-SK" altLang="sk-SK" sz="2600">
                <a:latin typeface="Times New Roman" panose="02020603050405020304" pitchFamily="18" charset="0"/>
                <a:cs typeface="Times New Roman" panose="02020603050405020304" pitchFamily="18" charset="0"/>
              </a:rPr>
              <a:t>kvetný vzorec</a:t>
            </a:r>
            <a:endParaRPr lang="sk-SK" altLang="sk-SK"/>
          </a:p>
        </p:txBody>
      </p:sp>
      <p:sp>
        <p:nvSpPr>
          <p:cNvPr id="27651" name="Zástupný symbol obsahu 2"/>
          <p:cNvSpPr>
            <a:spLocks noGrp="1"/>
          </p:cNvSpPr>
          <p:nvPr>
            <p:ph idx="1"/>
          </p:nvPr>
        </p:nvSpPr>
        <p:spPr>
          <a:xfrm>
            <a:off x="1028700" y="2060575"/>
            <a:ext cx="7200900" cy="3581400"/>
          </a:xfrm>
        </p:spPr>
        <p:txBody>
          <a:bodyPr/>
          <a:lstStyle/>
          <a:p>
            <a:r>
              <a:rPr lang="sk-SK" altLang="sk-SK" sz="2200">
                <a:latin typeface="Times New Roman" panose="02020603050405020304" pitchFamily="18" charset="0"/>
                <a:cs typeface="Times New Roman" panose="02020603050405020304" pitchFamily="18" charset="0"/>
              </a:rPr>
              <a:t>tulipán : * P 3+3 A3+3 </a:t>
            </a:r>
            <a:r>
              <a:rPr lang="sk-SK" altLang="sk-SK" sz="2200" u="sng">
                <a:latin typeface="Times New Roman" panose="02020603050405020304" pitchFamily="18" charset="0"/>
                <a:cs typeface="Times New Roman" panose="02020603050405020304" pitchFamily="18" charset="0"/>
              </a:rPr>
              <a:t>G(3)</a:t>
            </a:r>
            <a:endParaRPr lang="sk-SK" altLang="sk-SK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altLang="sk-SK" sz="2200">
                <a:latin typeface="Times New Roman" panose="02020603050405020304" pitchFamily="18" charset="0"/>
                <a:cs typeface="Times New Roman" panose="02020603050405020304" pitchFamily="18" charset="0"/>
              </a:rPr>
              <a:t>pravidelný kvet, ktorého okvetie je tvorené z 3 okvetných lístkov usporiadaných v 2 sústredných kružniciach, podobne sú usporiadané aj tyčinky, vrchný piestik zrástol z 3 plodolistov,</a:t>
            </a:r>
          </a:p>
          <a:p>
            <a:pPr>
              <a:buFont typeface="Franklin Gothic Book" panose="020B0503020102020204" pitchFamily="34" charset="0"/>
              <a:buNone/>
            </a:pPr>
            <a:r>
              <a:rPr lang="sk-SK" altLang="sk-SK" sz="220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sk-SK" altLang="sk-SK" sz="2200">
                <a:latin typeface="Times New Roman" panose="02020603050405020304" pitchFamily="18" charset="0"/>
                <a:cs typeface="Times New Roman" panose="02020603050405020304" pitchFamily="18" charset="0"/>
              </a:rPr>
              <a:t>prvosienka: * K(5) [C(5)A(5)] </a:t>
            </a:r>
            <a:r>
              <a:rPr lang="sk-SK" altLang="sk-SK" sz="2200" u="sng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sk-SK" altLang="sk-SK" sz="2200"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</a:p>
          <a:p>
            <a:r>
              <a:rPr lang="sk-SK" altLang="sk-SK" sz="2200">
                <a:latin typeface="Times New Roman" panose="02020603050405020304" pitchFamily="18" charset="0"/>
                <a:cs typeface="Times New Roman" panose="02020603050405020304" pitchFamily="18" charset="0"/>
              </a:rPr>
              <a:t>pravidelný kvet, ktorého kalich je zrastený z 5 kališných lístkov, 5 zrastených korunných lupienkov zrastá spolu s 5 tyčinkami, vrchný piestik zrástol z 5 plodolistov.</a:t>
            </a:r>
          </a:p>
          <a:p>
            <a:pPr>
              <a:buFont typeface="Franklin Gothic Book" panose="020B0503020102020204" pitchFamily="34" charset="0"/>
              <a:buNone/>
            </a:pPr>
            <a:endParaRPr lang="sk-SK" altLang="sk-SK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altLang="sk-SK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altLang="sk-SK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altLang="sk-SK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>
                <a:latin typeface="Times New Roman" panose="02020603050405020304" pitchFamily="18" charset="0"/>
                <a:cs typeface="Times New Roman" panose="02020603050405020304" pitchFamily="18" charset="0"/>
              </a:rPr>
              <a:t>KVET (flos) – </a:t>
            </a:r>
            <a:r>
              <a:rPr lang="sk-SK" altLang="sk-SK" sz="2600">
                <a:latin typeface="Times New Roman" panose="02020603050405020304" pitchFamily="18" charset="0"/>
                <a:cs typeface="Times New Roman" panose="02020603050405020304" pitchFamily="18" charset="0"/>
              </a:rPr>
              <a:t>kvetný diagram</a:t>
            </a:r>
            <a:endParaRPr lang="sk-SK" alt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27088" y="1514475"/>
            <a:ext cx="3114675" cy="4943475"/>
          </a:xfrm>
        </p:spPr>
        <p:txBody>
          <a:bodyPr rtlCol="0">
            <a:normAutofit/>
          </a:bodyPr>
          <a:lstStyle/>
          <a:p>
            <a:pPr marL="384048" indent="-384048" fontAlgn="auto">
              <a:defRPr/>
            </a:pPr>
            <a:r>
              <a:rPr lang="sk-SK" dirty="0">
                <a:latin typeface="Times New Roman" pitchFamily="18" charset="0"/>
                <a:cs typeface="Times New Roman" pitchFamily="18" charset="0"/>
              </a:rPr>
              <a:t>niekedy sa používa aj grafické vyjadrenie počtu a postavenie kvetných orgánov pri pohľade na kvet zhora - </a:t>
            </a:r>
            <a:r>
              <a:rPr lang="sk-SK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kvetný diagram.</a:t>
            </a:r>
            <a:endParaRPr lang="sk-SK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84048" indent="-384048" fontAlgn="auto">
              <a:defRPr/>
            </a:pP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8676" name="Picture 2" descr="http://www.oskole.sk/userfiles/image/kvet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1357313"/>
            <a:ext cx="4695825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Obdĺžnik 4"/>
          <p:cNvSpPr>
            <a:spLocks noChangeArrowheads="1"/>
          </p:cNvSpPr>
          <p:nvPr/>
        </p:nvSpPr>
        <p:spPr bwMode="auto">
          <a:xfrm>
            <a:off x="4357688" y="6642100"/>
            <a:ext cx="4572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sk-SK" altLang="sk-SK" sz="800"/>
              <a:t>http://www.oskole.sk/userfiles/image/kvet6.jpg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>
                <a:latin typeface="Times New Roman" panose="02020603050405020304" pitchFamily="18" charset="0"/>
                <a:cs typeface="Times New Roman" panose="02020603050405020304" pitchFamily="18" charset="0"/>
              </a:rPr>
              <a:t>KVET (flos) – súkvetia</a:t>
            </a:r>
            <a:endParaRPr lang="sk-SK" alt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27088" y="1406525"/>
            <a:ext cx="8115300" cy="5214938"/>
          </a:xfrm>
        </p:spPr>
        <p:txBody>
          <a:bodyPr rtlCol="0">
            <a:normAutofit/>
          </a:bodyPr>
          <a:lstStyle/>
          <a:p>
            <a:pPr marL="384048" indent="-384048" fontAlgn="auto">
              <a:defRPr/>
            </a:pPr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ak na jednej kvetnej stonke má rastlina súbor kvetov hovoríme o súkvetí, rozlišujeme 2 základné typy súkvetí: </a:t>
            </a:r>
            <a:r>
              <a:rPr lang="sk-SK" sz="2400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vrcholíkovité</a:t>
            </a:r>
            <a:r>
              <a:rPr lang="sk-SK" sz="24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sk-SK" sz="24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strapcovité.</a:t>
            </a:r>
          </a:p>
          <a:p>
            <a:pPr marL="384048" indent="-384048" fontAlgn="auto">
              <a:buFont typeface="Franklin Gothic Book" panose="020B0503020102020204" pitchFamily="34" charset="0"/>
              <a:buNone/>
              <a:defRPr/>
            </a:pPr>
            <a:r>
              <a:rPr lang="sk-SK" sz="24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1. strapcovité súkvetia</a:t>
            </a:r>
            <a:r>
              <a:rPr lang="sk-SK" sz="2400" i="1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sk-SK" sz="2400" dirty="0">
                <a:latin typeface="Times New Roman" pitchFamily="18" charset="0"/>
                <a:cs typeface="Times New Roman" pitchFamily="18" charset="0"/>
              </a:rPr>
              <a:t>dcérske stonky neprerastajú materskú stonku, väčšinou kvitnú zdola nahor, pri plošných smerom do stredu</a:t>
            </a:r>
          </a:p>
        </p:txBody>
      </p:sp>
      <p:pic>
        <p:nvPicPr>
          <p:cNvPr id="29700" name="Picture 2" descr="http://www.biopedia.sk/rastliny/morfologia/sukv_strap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3429000"/>
            <a:ext cx="4127500" cy="331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>
                <a:latin typeface="Times New Roman" panose="02020603050405020304" pitchFamily="18" charset="0"/>
                <a:cs typeface="Times New Roman" panose="02020603050405020304" pitchFamily="18" charset="0"/>
              </a:rPr>
              <a:t>KVET (flos) – súkvetia</a:t>
            </a:r>
            <a:endParaRPr lang="sk-SK" alt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028700" y="1557338"/>
            <a:ext cx="7596188" cy="2143125"/>
          </a:xfrm>
        </p:spPr>
        <p:txBody>
          <a:bodyPr rtlCol="0">
            <a:normAutofit/>
          </a:bodyPr>
          <a:lstStyle/>
          <a:p>
            <a:pPr marL="384048" indent="-384048" fontAlgn="auto">
              <a:buFont typeface="Franklin Gothic Book" panose="020B0503020102020204" pitchFamily="34" charset="0"/>
              <a:buNone/>
              <a:defRPr/>
            </a:pPr>
            <a:r>
              <a:rPr lang="sk-SK" sz="22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 </a:t>
            </a:r>
            <a:r>
              <a:rPr lang="sk-SK" sz="22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vrcholíkovité</a:t>
            </a:r>
            <a:r>
              <a:rPr lang="sk-SK" sz="22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súkvetia</a:t>
            </a:r>
            <a:r>
              <a:rPr lang="sk-SK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dcérske (bočné) stonky sú </a:t>
            </a:r>
            <a:r>
              <a:rPr lang="sk-SK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slhšie</a:t>
            </a:r>
            <a:r>
              <a:rPr lang="sk-SK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hrubšie ako materská stonka, napr. vrcholík, vidlica, </a:t>
            </a:r>
            <a:r>
              <a:rPr lang="sk-SK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závinok</a:t>
            </a:r>
            <a:r>
              <a:rPr lang="sk-SK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sk-SK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skrutec</a:t>
            </a:r>
            <a:r>
              <a:rPr lang="sk-SK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kosáčik.</a:t>
            </a:r>
          </a:p>
        </p:txBody>
      </p:sp>
      <p:pic>
        <p:nvPicPr>
          <p:cNvPr id="30724" name="Picture 4" descr="http://www.biopedia.sk/rastliny/morfologia/sukv_vrch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562350"/>
            <a:ext cx="4362450" cy="201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http://www.oskole.sk/userfiles/image/zaida/biologia/reproduk%C4%8Dn%C3%A9%20org%C3%A1ny%20magnoliorastov_html_4a321e4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377825"/>
            <a:ext cx="4103687" cy="644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043608" y="620688"/>
            <a:ext cx="7200900" cy="4166592"/>
          </a:xfrm>
        </p:spPr>
        <p:txBody>
          <a:bodyPr/>
          <a:lstStyle/>
          <a:p>
            <a:r>
              <a:rPr lang="sk-SK" sz="2400" dirty="0"/>
              <a:t>Nachádzam sa v záhradách mnohých ľudí. Kvitnem na jar, moje plody červenej farby dozrievajú v júli, mám sladkú chuť. Je zo mňa výborný lekvár. Kto som ? </a:t>
            </a:r>
          </a:p>
          <a:p>
            <a:endParaRPr lang="sk-SK" sz="2400" dirty="0"/>
          </a:p>
          <a:p>
            <a:pPr marL="0" indent="0">
              <a:buNone/>
            </a:pPr>
            <a:endParaRPr lang="sk-SK" dirty="0"/>
          </a:p>
        </p:txBody>
      </p:sp>
      <p:sp>
        <p:nvSpPr>
          <p:cNvPr id="4" name="Zástupný objekt pre obsah 2"/>
          <p:cNvSpPr txBox="1">
            <a:spLocks/>
          </p:cNvSpPr>
          <p:nvPr/>
        </p:nvSpPr>
        <p:spPr bwMode="auto">
          <a:xfrm>
            <a:off x="3131840" y="2204864"/>
            <a:ext cx="3297560" cy="782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82588" indent="-382588" algn="l" defTabSz="685800" rtl="0" fontAlgn="base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2588" algn="l" defTabSz="685800" rtl="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2588" algn="l" defTabSz="685800" rtl="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2588" algn="l" defTabSz="685800" rtl="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2588" algn="l" defTabSz="685800" rtl="0" fontAlgn="base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sk-SK" sz="2800" b="1" dirty="0"/>
              <a:t> Čerešňa vtáčia</a:t>
            </a:r>
          </a:p>
          <a:p>
            <a:pPr eaLnBrk="1" hangingPunct="1"/>
            <a:endParaRPr lang="sk-SK" sz="2800" b="1" dirty="0"/>
          </a:p>
        </p:txBody>
      </p:sp>
      <p:pic>
        <p:nvPicPr>
          <p:cNvPr id="14338" name="Picture 2" descr="Nahuby.sk - Fotografia - čerešňa vtáčia Cerasus avium (L.) Moen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174714"/>
            <a:ext cx="5905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ČEREŠŇA TĚCHLOVAN - PODPNÍK ČEREŠŇA VTÁČIA (LIMITKA) - l Plantex záhradné  centru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816" y="4456149"/>
            <a:ext cx="2040731" cy="2040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41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9F9F9"/>
            </a:gs>
            <a:gs pos="74001">
              <a:srgbClr val="CBCCC9"/>
            </a:gs>
            <a:gs pos="83000">
              <a:srgbClr val="CBCCC9"/>
            </a:gs>
            <a:gs pos="100000">
              <a:srgbClr val="DDDDD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Nadpis 4"/>
          <p:cNvSpPr>
            <a:spLocks noGrp="1"/>
          </p:cNvSpPr>
          <p:nvPr>
            <p:ph type="ctrTitle"/>
          </p:nvPr>
        </p:nvSpPr>
        <p:spPr>
          <a:xfrm>
            <a:off x="1547813" y="4581525"/>
            <a:ext cx="6270625" cy="1306513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sk-SK" b="1" dirty="0"/>
              <a:t>Kvet (</a:t>
            </a:r>
            <a:r>
              <a:rPr lang="sk-SK" b="1" i="1" dirty="0" err="1"/>
              <a:t>flos</a:t>
            </a:r>
            <a:r>
              <a:rPr lang="sk-SK" b="1" dirty="0"/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130300" y="32019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sk-SK" altLang="sk-SK" sz="1600" b="1" i="1">
              <a:solidFill>
                <a:srgbClr val="000099"/>
              </a:solidFill>
              <a:latin typeface="Georgia" panose="02040502050405020303" pitchFamily="18" charset="0"/>
            </a:endParaRP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827584" y="476672"/>
            <a:ext cx="8229600" cy="944562"/>
          </a:xfrm>
        </p:spPr>
        <p:txBody>
          <a:bodyPr/>
          <a:lstStyle/>
          <a:p>
            <a:r>
              <a:rPr lang="sk-SK" altLang="sk-SK" sz="4800" b="1" dirty="0">
                <a:solidFill>
                  <a:srgbClr val="C00000"/>
                </a:solidFill>
              </a:rPr>
              <a:t>Funkcie</a:t>
            </a:r>
          </a:p>
        </p:txBody>
      </p:sp>
      <p:sp>
        <p:nvSpPr>
          <p:cNvPr id="2" name="BlokTextu 1">
            <a:extLst>
              <a:ext uri="{FF2B5EF4-FFF2-40B4-BE49-F238E27FC236}">
                <a16:creationId xmlns:a16="http://schemas.microsoft.com/office/drawing/2014/main" id="{1CBE1C28-F6D8-0F19-9B8C-E52B180AA7F0}"/>
              </a:ext>
            </a:extLst>
          </p:cNvPr>
          <p:cNvSpPr txBox="1"/>
          <p:nvPr/>
        </p:nvSpPr>
        <p:spPr>
          <a:xfrm>
            <a:off x="830430" y="121170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4048" indent="-384048" fontAlgn="auto">
              <a:defRPr/>
            </a:pPr>
            <a:r>
              <a:rPr lang="sk-SK" altLang="sk-SK" sz="2400" b="1" dirty="0">
                <a:solidFill>
                  <a:schemeClr val="tx1"/>
                </a:solidFill>
                <a:latin typeface="Arial" panose="020B0604020202020204" pitchFamily="34" charset="0"/>
              </a:rPr>
              <a:t>1. opelenie</a:t>
            </a:r>
            <a:endParaRPr lang="sk-SK" sz="2400" b="1" dirty="0"/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ED15FD49-FFBA-6557-CDD5-0D0BBB6F2B41}"/>
              </a:ext>
            </a:extLst>
          </p:cNvPr>
          <p:cNvSpPr txBox="1"/>
          <p:nvPr/>
        </p:nvSpPr>
        <p:spPr>
          <a:xfrm>
            <a:off x="2942870" y="1230821"/>
            <a:ext cx="52982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4048" indent="-384048" fontAlgn="auto">
              <a:defRPr/>
            </a:pPr>
            <a:r>
              <a:rPr lang="sk-SK" altLang="sk-SK" sz="1800" dirty="0">
                <a:latin typeface="Arial" panose="020B0604020202020204" pitchFamily="34" charset="0"/>
              </a:rPr>
              <a:t>- </a:t>
            </a:r>
            <a:r>
              <a:rPr lang="sk-SK" altLang="sk-SK" sz="1800" b="1" dirty="0">
                <a:latin typeface="Arial" panose="020B0604020202020204" pitchFamily="34" charset="0"/>
              </a:rPr>
              <a:t>je zaistené umiestnením kvetov na stonke ich  farebnosťou alebo stavbou </a:t>
            </a:r>
          </a:p>
          <a:p>
            <a:endParaRPr lang="sk-SK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8B61F1E6-2C9D-9A9F-E4C1-89DF53B38D53}"/>
              </a:ext>
            </a:extLst>
          </p:cNvPr>
          <p:cNvSpPr txBox="1"/>
          <p:nvPr/>
        </p:nvSpPr>
        <p:spPr>
          <a:xfrm>
            <a:off x="860700" y="2275333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altLang="sk-SK" sz="2400" b="1" dirty="0">
                <a:solidFill>
                  <a:schemeClr val="tx1"/>
                </a:solidFill>
                <a:latin typeface="Arial" panose="020B0604020202020204" pitchFamily="34" charset="0"/>
              </a:rPr>
              <a:t>2. ochrana</a:t>
            </a:r>
            <a:endParaRPr lang="sk-SK" sz="2400" b="1" dirty="0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CDBFAEDA-B087-EA11-C85C-A8B7E59EAEDC}"/>
              </a:ext>
            </a:extLst>
          </p:cNvPr>
          <p:cNvSpPr txBox="1"/>
          <p:nvPr/>
        </p:nvSpPr>
        <p:spPr>
          <a:xfrm>
            <a:off x="2942870" y="2292918"/>
            <a:ext cx="5967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fontAlgn="auto">
              <a:buNone/>
              <a:defRPr/>
            </a:pPr>
            <a:r>
              <a:rPr lang="sk-SK" altLang="sk-SK" sz="1800" dirty="0">
                <a:latin typeface="Arial" panose="020B0604020202020204" pitchFamily="34" charset="0"/>
              </a:rPr>
              <a:t>- </a:t>
            </a:r>
            <a:r>
              <a:rPr lang="sk-SK" altLang="sk-SK" sz="1800" b="1" dirty="0">
                <a:latin typeface="Arial" panose="020B0604020202020204" pitchFamily="34" charset="0"/>
              </a:rPr>
              <a:t>chráni rozmnožovacie ústroje a v nich pohlavné bunky </a:t>
            </a:r>
          </a:p>
          <a:p>
            <a:endParaRPr lang="sk-SK" dirty="0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74AD4F65-2195-B328-97EA-F96DC7F7149F}"/>
              </a:ext>
            </a:extLst>
          </p:cNvPr>
          <p:cNvSpPr txBox="1"/>
          <p:nvPr/>
        </p:nvSpPr>
        <p:spPr>
          <a:xfrm>
            <a:off x="860700" y="3299244"/>
            <a:ext cx="2199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altLang="sk-SK" sz="2400" b="1" dirty="0">
                <a:solidFill>
                  <a:schemeClr val="tx1"/>
                </a:solidFill>
                <a:latin typeface="Arial" panose="020B0604020202020204" pitchFamily="34" charset="0"/>
              </a:rPr>
              <a:t>3. vývoj</a:t>
            </a:r>
            <a:endParaRPr lang="sk-SK" sz="2400" b="1" dirty="0"/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058958B8-59EF-7459-754B-D6784473D6CA}"/>
              </a:ext>
            </a:extLst>
          </p:cNvPr>
          <p:cNvSpPr txBox="1"/>
          <p:nvPr/>
        </p:nvSpPr>
        <p:spPr>
          <a:xfrm>
            <a:off x="2942870" y="3385830"/>
            <a:ext cx="5223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altLang="sk-SK" sz="1800" b="1" dirty="0">
                <a:latin typeface="Arial" panose="020B0604020202020204" pitchFamily="34" charset="0"/>
              </a:rPr>
              <a:t>- zabezpečuje vývoj semena 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Nadpis 4"/>
          <p:cNvSpPr txBox="1">
            <a:spLocks/>
          </p:cNvSpPr>
          <p:nvPr/>
        </p:nvSpPr>
        <p:spPr bwMode="auto">
          <a:xfrm>
            <a:off x="3419697" y="465560"/>
            <a:ext cx="62706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9000"/>
              </a:lnSpc>
            </a:pPr>
            <a:r>
              <a:rPr lang="sk-SK" altLang="sk-SK" sz="36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Kvet (</a:t>
            </a:r>
            <a:r>
              <a:rPr lang="sk-SK" altLang="sk-SK" sz="3600" b="1" i="1" dirty="0" err="1">
                <a:solidFill>
                  <a:schemeClr val="tx2"/>
                </a:solidFill>
                <a:latin typeface="Franklin Gothic Book" panose="020B0503020102020204" pitchFamily="34" charset="0"/>
              </a:rPr>
              <a:t>flos</a:t>
            </a:r>
            <a:r>
              <a:rPr lang="sk-SK" altLang="sk-SK" sz="3600" b="1" dirty="0">
                <a:solidFill>
                  <a:schemeClr val="tx2"/>
                </a:solidFill>
                <a:latin typeface="Franklin Gothic Book" panose="020B0503020102020204" pitchFamily="34" charset="0"/>
              </a:rPr>
              <a:t>)</a:t>
            </a:r>
          </a:p>
        </p:txBody>
      </p:sp>
      <p:sp>
        <p:nvSpPr>
          <p:cNvPr id="2" name="BlokTextu 1">
            <a:extLst>
              <a:ext uri="{FF2B5EF4-FFF2-40B4-BE49-F238E27FC236}">
                <a16:creationId xmlns:a16="http://schemas.microsoft.com/office/drawing/2014/main" id="{C5B9D261-9BCD-F795-D793-ADA8ED3FBF98}"/>
              </a:ext>
            </a:extLst>
          </p:cNvPr>
          <p:cNvSpPr txBox="1"/>
          <p:nvPr/>
        </p:nvSpPr>
        <p:spPr>
          <a:xfrm>
            <a:off x="1370434" y="1556792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1" hangingPunct="1">
              <a:spcAft>
                <a:spcPct val="0"/>
              </a:spcAft>
              <a:buFont typeface="+mj-lt"/>
              <a:buAutoNum type="arabicPeriod"/>
            </a:pPr>
            <a:r>
              <a:rPr lang="sk-SK" altLang="sk-SK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úlohou reprodukčných orgánov je tvorba pohlavných buniek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E4A4481E-2E28-2B47-D71A-15C32D04B072}"/>
              </a:ext>
            </a:extLst>
          </p:cNvPr>
          <p:cNvSpPr txBox="1"/>
          <p:nvPr/>
        </p:nvSpPr>
        <p:spPr>
          <a:xfrm>
            <a:off x="1370434" y="2361654"/>
            <a:ext cx="5184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sk-SK" altLang="sk-SK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základné rozmnožovacie častice sú výtrusy a semená</a:t>
            </a:r>
          </a:p>
          <a:p>
            <a:endParaRPr lang="sk-SK" dirty="0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4643245B-CE95-AD17-CD00-25710FCB1776}"/>
              </a:ext>
            </a:extLst>
          </p:cNvPr>
          <p:cNvSpPr txBox="1"/>
          <p:nvPr/>
        </p:nvSpPr>
        <p:spPr>
          <a:xfrm>
            <a:off x="1370434" y="3140968"/>
            <a:ext cx="6403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sk-SK" altLang="sk-SK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základné rozmnožovacie častice sú výtrusy a semená</a:t>
            </a:r>
          </a:p>
          <a:p>
            <a:endParaRPr lang="sk-SK" dirty="0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4D2A5836-5A0E-838B-F093-F001784261D4}"/>
              </a:ext>
            </a:extLst>
          </p:cNvPr>
          <p:cNvSpPr txBox="1"/>
          <p:nvPr/>
        </p:nvSpPr>
        <p:spPr>
          <a:xfrm>
            <a:off x="1370434" y="3772491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1" hangingPunct="1">
              <a:spcAft>
                <a:spcPct val="0"/>
              </a:spcAft>
              <a:buFont typeface="+mj-lt"/>
              <a:buAutoNum type="arabicPeriod" startAt="4"/>
            </a:pPr>
            <a:r>
              <a:rPr lang="sk-SK" altLang="sk-SK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sú listového pôvodu</a:t>
            </a: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1FDB7BD4-3F3B-FD7E-A317-753E493A892A}"/>
              </a:ext>
            </a:extLst>
          </p:cNvPr>
          <p:cNvSpPr txBox="1"/>
          <p:nvPr/>
        </p:nvSpPr>
        <p:spPr>
          <a:xfrm>
            <a:off x="1370434" y="4418822"/>
            <a:ext cx="6120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sk-SK" altLang="sk-SK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nahosemenných rastlín sú uložené v samčích a samičích šištičkách, u krytosemenných v kvetoch 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130300" y="32019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sk-SK" altLang="sk-SK" sz="1600" b="1" i="1">
              <a:solidFill>
                <a:srgbClr val="000099"/>
              </a:solidFill>
              <a:latin typeface="Georgia" panose="02040502050405020303" pitchFamily="18" charset="0"/>
            </a:endParaRPr>
          </a:p>
        </p:txBody>
      </p:sp>
      <p:sp>
        <p:nvSpPr>
          <p:cNvPr id="9219" name="Rectangle 28"/>
          <p:cNvSpPr>
            <a:spLocks noChangeArrowheads="1"/>
          </p:cNvSpPr>
          <p:nvPr/>
        </p:nvSpPr>
        <p:spPr bwMode="auto">
          <a:xfrm>
            <a:off x="0" y="2266950"/>
            <a:ext cx="9144000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9220" name="Rectangle 6"/>
          <p:cNvSpPr>
            <a:spLocks noGrp="1"/>
          </p:cNvSpPr>
          <p:nvPr>
            <p:ph type="title"/>
          </p:nvPr>
        </p:nvSpPr>
        <p:spPr>
          <a:xfrm>
            <a:off x="1028700" y="518523"/>
            <a:ext cx="7200900" cy="1485900"/>
          </a:xfrm>
        </p:spPr>
        <p:txBody>
          <a:bodyPr/>
          <a:lstStyle/>
          <a:p>
            <a:r>
              <a:rPr lang="sk-SK" altLang="sk-SK" sz="4000" dirty="0">
                <a:solidFill>
                  <a:schemeClr val="tx1"/>
                </a:solidFill>
                <a:latin typeface="Arial" panose="020B0604020202020204" pitchFamily="34" charset="0"/>
              </a:rPr>
              <a:t>Stavba kvetu</a:t>
            </a:r>
            <a:br>
              <a:rPr lang="sk-SK" altLang="sk-SK" sz="40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sk-SK" altLang="sk-SK" sz="4000" dirty="0">
                <a:solidFill>
                  <a:schemeClr val="tx1"/>
                </a:solidFill>
                <a:latin typeface="Arial" panose="020B0604020202020204" pitchFamily="34" charset="0"/>
              </a:rPr>
              <a:t>                 </a:t>
            </a:r>
            <a:r>
              <a:rPr lang="sk-SK" altLang="sk-SK" sz="2400" dirty="0">
                <a:solidFill>
                  <a:schemeClr val="tx1"/>
                </a:solidFill>
                <a:latin typeface="Arial" panose="020B0604020202020204" pitchFamily="34" charset="0"/>
              </a:rPr>
              <a:t>(nahosemenné rastliny)</a:t>
            </a:r>
          </a:p>
        </p:txBody>
      </p:sp>
      <p:sp>
        <p:nvSpPr>
          <p:cNvPr id="9221" name="Rectangle 7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338" cy="358140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sk-SK" altLang="sk-SK"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sk-SK" altLang="sk-SK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9222" name="Rectangle 13"/>
          <p:cNvSpPr>
            <a:spLocks noGrp="1"/>
          </p:cNvSpPr>
          <p:nvPr>
            <p:ph sz="half" idx="2"/>
          </p:nvPr>
        </p:nvSpPr>
        <p:spPr>
          <a:xfrm>
            <a:off x="855663" y="1944688"/>
            <a:ext cx="7561262" cy="4525962"/>
          </a:xfrm>
        </p:spPr>
        <p:txBody>
          <a:bodyPr/>
          <a:lstStyle/>
          <a:p>
            <a:r>
              <a:rPr lang="sk-SK" altLang="sk-SK" dirty="0">
                <a:latin typeface="Arial" panose="020B0604020202020204" pitchFamily="34" charset="0"/>
              </a:rPr>
              <a:t>Kvetom sú jednopohlavné </a:t>
            </a:r>
            <a:r>
              <a:rPr lang="sk-SK" altLang="sk-SK" dirty="0">
                <a:solidFill>
                  <a:srgbClr val="C00000"/>
                </a:solidFill>
                <a:latin typeface="Arial" panose="020B0604020202020204" pitchFamily="34" charset="0"/>
              </a:rPr>
              <a:t>samčie </a:t>
            </a:r>
            <a:r>
              <a:rPr lang="sk-SK" altLang="sk-SK" dirty="0">
                <a:solidFill>
                  <a:schemeClr val="tx1"/>
                </a:solidFill>
                <a:latin typeface="Arial" panose="020B0604020202020204" pitchFamily="34" charset="0"/>
              </a:rPr>
              <a:t>a</a:t>
            </a:r>
            <a:r>
              <a:rPr lang="sk-SK" altLang="sk-SK" dirty="0">
                <a:solidFill>
                  <a:srgbClr val="C00000"/>
                </a:solidFill>
                <a:latin typeface="Arial" panose="020B0604020202020204" pitchFamily="34" charset="0"/>
              </a:rPr>
              <a:t> samičie šištičky.</a:t>
            </a:r>
          </a:p>
          <a:p>
            <a:pPr>
              <a:buFont typeface="Arial" panose="020B0604020202020204" pitchFamily="34" charset="0"/>
              <a:buNone/>
            </a:pPr>
            <a:endParaRPr lang="sk-SK" altLang="sk-SK" dirty="0">
              <a:solidFill>
                <a:srgbClr val="00CC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sk-SK" altLang="sk-SK" sz="4400" dirty="0">
                <a:solidFill>
                  <a:schemeClr val="tx1"/>
                </a:solidFill>
                <a:latin typeface="Arial" panose="020B0604020202020204" pitchFamily="34" charset="0"/>
              </a:rPr>
              <a:t>Samčie šištičky</a:t>
            </a:r>
            <a:r>
              <a:rPr lang="sk-SK" altLang="sk-SK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sk-SK" altLang="sk-SK" dirty="0">
                <a:latin typeface="Arial" panose="020B0604020202020204" pitchFamily="34" charset="0"/>
              </a:rPr>
              <a:t>– tvorí krátke vreteno, na ktorom vyrastajú v závitnici usporiadané výtrusné listy = </a:t>
            </a:r>
            <a:r>
              <a:rPr lang="sk-SK" altLang="sk-SK" dirty="0">
                <a:solidFill>
                  <a:srgbClr val="C00000"/>
                </a:solidFill>
                <a:latin typeface="Arial" panose="020B0604020202020204" pitchFamily="34" charset="0"/>
              </a:rPr>
              <a:t>tyčinky.</a:t>
            </a:r>
            <a:r>
              <a:rPr lang="sk-SK" altLang="sk-SK" dirty="0">
                <a:latin typeface="Arial" panose="020B0604020202020204" pitchFamily="34" charset="0"/>
              </a:rPr>
              <a:t> Majú dve voľné alebo zrastené </a:t>
            </a:r>
            <a:r>
              <a:rPr lang="sk-SK" altLang="sk-SK" dirty="0" err="1">
                <a:latin typeface="Arial" panose="020B0604020202020204" pitchFamily="34" charset="0"/>
              </a:rPr>
              <a:t>výtrusnice</a:t>
            </a:r>
            <a:r>
              <a:rPr lang="sk-SK" altLang="sk-SK" dirty="0">
                <a:latin typeface="Arial" panose="020B0604020202020204" pitchFamily="34" charset="0"/>
              </a:rPr>
              <a:t> = </a:t>
            </a:r>
            <a:r>
              <a:rPr lang="sk-SK" altLang="sk-SK" dirty="0">
                <a:solidFill>
                  <a:srgbClr val="C00000"/>
                </a:solidFill>
                <a:latin typeface="Arial" panose="020B0604020202020204" pitchFamily="34" charset="0"/>
              </a:rPr>
              <a:t>peľové komôrky (</a:t>
            </a:r>
            <a:r>
              <a:rPr lang="sk-SK" altLang="sk-SK" dirty="0" err="1">
                <a:solidFill>
                  <a:srgbClr val="C00000"/>
                </a:solidFill>
                <a:latin typeface="Arial" panose="020B0604020202020204" pitchFamily="34" charset="0"/>
              </a:rPr>
              <a:t>mikrosporangiá</a:t>
            </a:r>
            <a:r>
              <a:rPr lang="sk-SK" altLang="sk-SK" dirty="0">
                <a:solidFill>
                  <a:srgbClr val="C00000"/>
                </a:solidFill>
                <a:latin typeface="Arial" panose="020B0604020202020204" pitchFamily="34" charset="0"/>
              </a:rPr>
              <a:t>). </a:t>
            </a:r>
            <a:r>
              <a:rPr lang="sk-SK" altLang="sk-SK" dirty="0">
                <a:latin typeface="Arial" panose="020B0604020202020204" pitchFamily="34" charset="0"/>
              </a:rPr>
              <a:t>V nich vznikajú jednobunkové </a:t>
            </a:r>
            <a:r>
              <a:rPr lang="sk-SK" altLang="sk-SK" dirty="0">
                <a:solidFill>
                  <a:srgbClr val="C00000"/>
                </a:solidFill>
                <a:latin typeface="Arial" panose="020B0604020202020204" pitchFamily="34" charset="0"/>
              </a:rPr>
              <a:t>peľové zrnká (</a:t>
            </a:r>
            <a:r>
              <a:rPr lang="sk-SK" altLang="sk-SK" dirty="0" err="1">
                <a:solidFill>
                  <a:srgbClr val="C00000"/>
                </a:solidFill>
                <a:latin typeface="Arial" panose="020B0604020202020204" pitchFamily="34" charset="0"/>
              </a:rPr>
              <a:t>mikrospóry</a:t>
            </a:r>
            <a:r>
              <a:rPr lang="sk-SK" altLang="sk-SK" dirty="0">
                <a:solidFill>
                  <a:srgbClr val="C00000"/>
                </a:solidFill>
                <a:latin typeface="Arial" panose="020B0604020202020204" pitchFamily="34" charset="0"/>
              </a:rPr>
              <a:t>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altLang="sk-SK"/>
          </a:p>
        </p:txBody>
      </p:sp>
      <p:sp>
        <p:nvSpPr>
          <p:cNvPr id="1024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altLang="sk-SK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675" y="879475"/>
            <a:ext cx="6977063" cy="474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130300" y="32019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sk-SK" altLang="sk-SK" sz="1600" b="1" i="1">
              <a:solidFill>
                <a:srgbClr val="000099"/>
              </a:solidFill>
              <a:latin typeface="Georgia" panose="02040502050405020303" pitchFamily="18" charset="0"/>
            </a:endParaRPr>
          </a:p>
        </p:txBody>
      </p:sp>
      <p:sp>
        <p:nvSpPr>
          <p:cNvPr id="11267" name="Rectangle 28"/>
          <p:cNvSpPr>
            <a:spLocks noChangeArrowheads="1"/>
          </p:cNvSpPr>
          <p:nvPr/>
        </p:nvSpPr>
        <p:spPr bwMode="auto">
          <a:xfrm>
            <a:off x="0" y="2266950"/>
            <a:ext cx="9144000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11268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dirty="0">
                <a:solidFill>
                  <a:schemeClr val="tx1"/>
                </a:solidFill>
                <a:latin typeface="Arial" panose="020B0604020202020204" pitchFamily="34" charset="0"/>
              </a:rPr>
              <a:t>Samičie šištičky</a:t>
            </a:r>
          </a:p>
        </p:txBody>
      </p:sp>
      <p:sp>
        <p:nvSpPr>
          <p:cNvPr id="11269" name="Rectangle 7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338" cy="358140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sk-SK" altLang="sk-SK"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sk-SK" altLang="sk-SK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1270" name="Rectangle 8"/>
          <p:cNvSpPr>
            <a:spLocks noGrp="1"/>
          </p:cNvSpPr>
          <p:nvPr>
            <p:ph sz="half" idx="2"/>
          </p:nvPr>
        </p:nvSpPr>
        <p:spPr>
          <a:xfrm>
            <a:off x="827088" y="1557338"/>
            <a:ext cx="7561262" cy="4525962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sk-SK" altLang="sk-SK">
                <a:latin typeface="Arial" panose="020B0604020202020204" pitchFamily="34" charset="0"/>
              </a:rPr>
              <a:t> – tvorí vreteno, na ktorom sú v závitnici usporiadané podporné listene a v ich pazuchách vyrastajú semenné šupiny. Na nich sa vytvoria dve nahé vajíčka (makrosporangiá).</a:t>
            </a:r>
          </a:p>
        </p:txBody>
      </p:sp>
      <p:graphicFrame>
        <p:nvGraphicFramePr>
          <p:cNvPr id="86025" name="Object 9"/>
          <p:cNvGraphicFramePr>
            <a:graphicFrameLocks noChangeAspect="1"/>
          </p:cNvGraphicFramePr>
          <p:nvPr/>
        </p:nvGraphicFramePr>
        <p:xfrm>
          <a:off x="4170363" y="3560763"/>
          <a:ext cx="1871662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ová mapa" r:id="rId2" imgW="1933333" imgH="1914286" progId="Paint.Picture">
                  <p:embed/>
                </p:oleObj>
              </mc:Choice>
              <mc:Fallback>
                <p:oleObj name="Bitová mapa" r:id="rId2" imgW="1933333" imgH="1914286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0363" y="3560763"/>
                        <a:ext cx="1871662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6" name="Line 10"/>
          <p:cNvSpPr>
            <a:spLocks noChangeShapeType="1"/>
          </p:cNvSpPr>
          <p:nvPr/>
        </p:nvSpPr>
        <p:spPr bwMode="auto">
          <a:xfrm flipH="1">
            <a:off x="4375150" y="5084763"/>
            <a:ext cx="215900" cy="129540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86027" name="Line 11"/>
          <p:cNvSpPr>
            <a:spLocks noChangeShapeType="1"/>
          </p:cNvSpPr>
          <p:nvPr/>
        </p:nvSpPr>
        <p:spPr bwMode="auto">
          <a:xfrm>
            <a:off x="5451475" y="5084763"/>
            <a:ext cx="144463" cy="129540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86028" name="Text Box 12"/>
          <p:cNvSpPr txBox="1">
            <a:spLocks noChangeArrowheads="1"/>
          </p:cNvSpPr>
          <p:nvPr/>
        </p:nvSpPr>
        <p:spPr bwMode="auto">
          <a:xfrm>
            <a:off x="4375150" y="6308725"/>
            <a:ext cx="2879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sk-SK" altLang="sk-SK" sz="2400" b="1">
                <a:solidFill>
                  <a:srgbClr val="800000"/>
                </a:solidFill>
              </a:rPr>
              <a:t>vajíčka sú nahé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rop">
    <a:dk1>
      <a:sysClr val="windowText" lastClr="000000"/>
    </a:dk1>
    <a:lt1>
      <a:sysClr val="window" lastClr="FFFFFF"/>
    </a:lt1>
    <a:dk2>
      <a:srgbClr val="191B0E"/>
    </a:dk2>
    <a:lt2>
      <a:srgbClr val="EFEDE3"/>
    </a:lt2>
    <a:accent1>
      <a:srgbClr val="8C8D86"/>
    </a:accent1>
    <a:accent2>
      <a:srgbClr val="E6C069"/>
    </a:accent2>
    <a:accent3>
      <a:srgbClr val="897B61"/>
    </a:accent3>
    <a:accent4>
      <a:srgbClr val="8DAB8E"/>
    </a:accent4>
    <a:accent5>
      <a:srgbClr val="77A2BB"/>
    </a:accent5>
    <a:accent6>
      <a:srgbClr val="E28394"/>
    </a:accent6>
    <a:hlink>
      <a:srgbClr val="77A2BB"/>
    </a:hlink>
    <a:folHlink>
      <a:srgbClr val="957A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Orezanie</Template>
  <TotalTime>492</TotalTime>
  <Words>1216</Words>
  <Application>Microsoft Office PowerPoint</Application>
  <PresentationFormat>Prezentácia na obrazovke (4:3)</PresentationFormat>
  <Paragraphs>124</Paragraphs>
  <Slides>29</Slides>
  <Notes>0</Notes>
  <HiddenSlides>0</HiddenSlides>
  <MMClips>0</MMClips>
  <ScaleCrop>false</ScaleCrop>
  <HeadingPairs>
    <vt:vector size="8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29</vt:i4>
      </vt:variant>
    </vt:vector>
  </HeadingPairs>
  <TitlesOfParts>
    <vt:vector size="37" baseType="lpstr">
      <vt:lpstr>Arial</vt:lpstr>
      <vt:lpstr>Calibri</vt:lpstr>
      <vt:lpstr>Franklin Gothic Book</vt:lpstr>
      <vt:lpstr>Georgia</vt:lpstr>
      <vt:lpstr>Rockwell</vt:lpstr>
      <vt:lpstr>Times New Roman</vt:lpstr>
      <vt:lpstr>Crop</vt:lpstr>
      <vt:lpstr>Bitová mapa</vt:lpstr>
      <vt:lpstr>Hádaj kto som? </vt:lpstr>
      <vt:lpstr>Prezentácia programu PowerPoint</vt:lpstr>
      <vt:lpstr>Prezentácia programu PowerPoint</vt:lpstr>
      <vt:lpstr>Kvet (flos)</vt:lpstr>
      <vt:lpstr>Funkcie</vt:lpstr>
      <vt:lpstr>Prezentácia programu PowerPoint</vt:lpstr>
      <vt:lpstr>Stavba kvetu                  (nahosemenné rastliny)</vt:lpstr>
      <vt:lpstr>Prezentácia programu PowerPoint</vt:lpstr>
      <vt:lpstr>Samičie šištičky</vt:lpstr>
      <vt:lpstr>Prezentácia programu PowerPoint</vt:lpstr>
      <vt:lpstr>KVET (flos) magnóliorastov</vt:lpstr>
      <vt:lpstr>Prezentácia programu PowerPoint</vt:lpstr>
      <vt:lpstr>KVET (flos) magnóliorastov</vt:lpstr>
      <vt:lpstr>KVET (flos)</vt:lpstr>
      <vt:lpstr>KVET (flos)</vt:lpstr>
      <vt:lpstr>KVET (flos)</vt:lpstr>
      <vt:lpstr>KVET (flos) - piestik</vt:lpstr>
      <vt:lpstr>KVET (flos) - piestik</vt:lpstr>
      <vt:lpstr>KVET (flos) – dozrievanie vajíčka</vt:lpstr>
      <vt:lpstr> A) borovicorastov na semennej šupine B) magnóliorastov v semenníku piestika</vt:lpstr>
      <vt:lpstr>Prezentácia programu PowerPoint</vt:lpstr>
      <vt:lpstr>KVET (flos) – dozrievanie vajíčka</vt:lpstr>
      <vt:lpstr>KVET (flos) – dozrievanie vajíčka</vt:lpstr>
      <vt:lpstr>KVET (flos) – kvetný vzorec</vt:lpstr>
      <vt:lpstr>KVET (flos) – kvetný vzorec</vt:lpstr>
      <vt:lpstr>KVET (flos) – kvetný diagram</vt:lpstr>
      <vt:lpstr>KVET (flos) – súkvetia</vt:lpstr>
      <vt:lpstr>KVET (flos) – súkvetia</vt:lpstr>
      <vt:lpstr>Prezentácia programu PowerPoint</vt:lpstr>
    </vt:vector>
  </TitlesOfParts>
  <Company>ta3k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</dc:title>
  <dc:creator>petco</dc:creator>
  <cp:lastModifiedBy>Uzivatel</cp:lastModifiedBy>
  <cp:revision>22</cp:revision>
  <dcterms:created xsi:type="dcterms:W3CDTF">2010-02-15T18:25:44Z</dcterms:created>
  <dcterms:modified xsi:type="dcterms:W3CDTF">2022-11-09T23:20:12Z</dcterms:modified>
</cp:coreProperties>
</file>