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67" r:id="rId3"/>
    <p:sldId id="268" r:id="rId4"/>
    <p:sldId id="269" r:id="rId5"/>
    <p:sldId id="256" r:id="rId6"/>
    <p:sldId id="257" r:id="rId7"/>
    <p:sldId id="258" r:id="rId8"/>
    <p:sldId id="259" r:id="rId9"/>
    <p:sldId id="260" r:id="rId10"/>
    <p:sldId id="263" r:id="rId11"/>
    <p:sldId id="261" r:id="rId12"/>
    <p:sldId id="264" r:id="rId13"/>
    <p:sldId id="26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740FD9-A642-F1B9-FB5F-3D73AF3C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3536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/>
              <a:t>TAJNIČKA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9D0E4C89-11DC-8E3F-CAFA-C3C8D654ADAA}"/>
              </a:ext>
            </a:extLst>
          </p:cNvPr>
          <p:cNvSpPr txBox="1">
            <a:spLocks/>
          </p:cNvSpPr>
          <p:nvPr/>
        </p:nvSpPr>
        <p:spPr>
          <a:xfrm>
            <a:off x="511078" y="5201662"/>
            <a:ext cx="10600267" cy="104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900" b="1" dirty="0"/>
              <a:t>Časť koreňa, ktorá sa nachádza pod pokožkou a je tvorená prevažne z parenchymatického pletiva  </a:t>
            </a:r>
          </a:p>
          <a:p>
            <a:endParaRPr lang="sk-SK" dirty="0"/>
          </a:p>
        </p:txBody>
      </p:sp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4553249A-3BB0-A01C-DC48-79775B3E1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96962"/>
            <a:ext cx="2567536" cy="4333645"/>
          </a:xfr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74B2BEB0-B8CD-EBDF-23EA-1C65B129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022" y="1546337"/>
            <a:ext cx="1994189" cy="3184270"/>
          </a:xfrm>
          <a:prstGeom prst="rect">
            <a:avLst/>
          </a:prstGeom>
        </p:spPr>
      </p:pic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80966E96-B105-C1B6-A970-D6B952848CE4}"/>
              </a:ext>
            </a:extLst>
          </p:cNvPr>
          <p:cNvCxnSpPr/>
          <p:nvPr/>
        </p:nvCxnSpPr>
        <p:spPr>
          <a:xfrm flipH="1">
            <a:off x="4975668" y="2401455"/>
            <a:ext cx="1258877" cy="52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ástupný objekt pre obsah 2">
            <a:extLst>
              <a:ext uri="{FF2B5EF4-FFF2-40B4-BE49-F238E27FC236}">
                <a16:creationId xmlns:a16="http://schemas.microsoft.com/office/drawing/2014/main" id="{2DD62ED4-D257-EC6B-D064-32C10C98FED2}"/>
              </a:ext>
            </a:extLst>
          </p:cNvPr>
          <p:cNvSpPr txBox="1">
            <a:spLocks/>
          </p:cNvSpPr>
          <p:nvPr/>
        </p:nvSpPr>
        <p:spPr>
          <a:xfrm>
            <a:off x="6096000" y="3868597"/>
            <a:ext cx="5275242" cy="1320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900" b="1" dirty="0"/>
              <a:t>Časti, ktorými sa stonka predlžuje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40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77C665-DEE8-2733-79C3-5ABB5AB4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570527" cy="874643"/>
          </a:xfrm>
        </p:spPr>
        <p:txBody>
          <a:bodyPr>
            <a:normAutofit/>
          </a:bodyPr>
          <a:lstStyle/>
          <a:p>
            <a:r>
              <a:rPr lang="sk-SK" sz="4400" b="1" dirty="0"/>
              <a:t>TYPY ŽILNATÍN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CFC3A13-D006-A596-EEA1-C4885058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3097"/>
            <a:ext cx="5935524" cy="3251805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27FE0863-6770-3E8C-3936-BF2A7C3C369D}"/>
              </a:ext>
            </a:extLst>
          </p:cNvPr>
          <p:cNvSpPr txBox="1"/>
          <p:nvPr/>
        </p:nvSpPr>
        <p:spPr>
          <a:xfrm>
            <a:off x="7010400" y="1803097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92D050"/>
                </a:solidFill>
              </a:rPr>
              <a:t>1. rovnobežná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58A565D2-A9D0-EA2D-A884-B409D9963DB9}"/>
              </a:ext>
            </a:extLst>
          </p:cNvPr>
          <p:cNvSpPr txBox="1"/>
          <p:nvPr/>
        </p:nvSpPr>
        <p:spPr>
          <a:xfrm>
            <a:off x="7010400" y="2203207"/>
            <a:ext cx="274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92D050"/>
                </a:solidFill>
              </a:rPr>
              <a:t>2. vrcholovo súbežná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E69FD4EB-F283-5FF1-FAA3-95AF1CF68047}"/>
              </a:ext>
            </a:extLst>
          </p:cNvPr>
          <p:cNvSpPr txBox="1"/>
          <p:nvPr/>
        </p:nvSpPr>
        <p:spPr>
          <a:xfrm>
            <a:off x="7010400" y="2635910"/>
            <a:ext cx="23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92D050"/>
                </a:solidFill>
              </a:rPr>
              <a:t>3. perovitá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E1A8351-A82B-B016-FBD6-9421B2B336E8}"/>
              </a:ext>
            </a:extLst>
          </p:cNvPr>
          <p:cNvSpPr txBox="1"/>
          <p:nvPr/>
        </p:nvSpPr>
        <p:spPr>
          <a:xfrm>
            <a:off x="7010400" y="3059211"/>
            <a:ext cx="221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92D050"/>
                </a:solidFill>
              </a:rPr>
              <a:t>4. dlaňovitá</a:t>
            </a:r>
          </a:p>
        </p:txBody>
      </p:sp>
    </p:spTree>
    <p:extLst>
      <p:ext uri="{BB962C8B-B14F-4D97-AF65-F5344CB8AC3E}">
        <p14:creationId xmlns:p14="http://schemas.microsoft.com/office/powerpoint/2010/main" val="183628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F20CB9-68F6-3A3D-E325-C76E5F9A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sk-SK" sz="4400" b="1" dirty="0"/>
              <a:t>POSTAVENIE LISTOV NA STONKE </a:t>
            </a:r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1C96D114-AEC7-75A3-08AC-14E0E0F50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-146" b="21270"/>
          <a:stretch/>
        </p:blipFill>
        <p:spPr>
          <a:xfrm>
            <a:off x="1088152" y="1577008"/>
            <a:ext cx="8069100" cy="3286540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56275390-56FA-A74B-4C33-2EF6C428C7E8}"/>
              </a:ext>
            </a:extLst>
          </p:cNvPr>
          <p:cNvSpPr txBox="1"/>
          <p:nvPr/>
        </p:nvSpPr>
        <p:spPr>
          <a:xfrm>
            <a:off x="1419456" y="4956313"/>
            <a:ext cx="157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92D050"/>
                </a:solidFill>
              </a:rPr>
              <a:t>Striedavé</a:t>
            </a:r>
            <a:r>
              <a:rPr lang="sk-SK" dirty="0"/>
              <a:t>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2EE31C1-6D11-97CE-F34C-6C492FEA5607}"/>
              </a:ext>
            </a:extLst>
          </p:cNvPr>
          <p:cNvSpPr txBox="1"/>
          <p:nvPr/>
        </p:nvSpPr>
        <p:spPr>
          <a:xfrm>
            <a:off x="3644348" y="4956312"/>
            <a:ext cx="2451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>
                <a:solidFill>
                  <a:srgbClr val="92D050"/>
                </a:solidFill>
              </a:rPr>
              <a:t>Protistojné</a:t>
            </a:r>
            <a:r>
              <a:rPr lang="sk-SK" dirty="0"/>
              <a:t> 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BCA6A971-B56A-5D73-1BA1-E30F2CC6AF75}"/>
              </a:ext>
            </a:extLst>
          </p:cNvPr>
          <p:cNvSpPr txBox="1"/>
          <p:nvPr/>
        </p:nvSpPr>
        <p:spPr>
          <a:xfrm>
            <a:off x="5652052" y="4956311"/>
            <a:ext cx="218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>
                <a:solidFill>
                  <a:srgbClr val="92D050"/>
                </a:solidFill>
              </a:rPr>
              <a:t>Praslenové</a:t>
            </a:r>
            <a:r>
              <a:rPr lang="sk-SK" sz="2400" b="1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1BF19CC-708A-3F22-EBB7-D69988D14B1E}"/>
              </a:ext>
            </a:extLst>
          </p:cNvPr>
          <p:cNvSpPr txBox="1"/>
          <p:nvPr/>
        </p:nvSpPr>
        <p:spPr>
          <a:xfrm>
            <a:off x="7838660" y="4956310"/>
            <a:ext cx="2186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92D050"/>
                </a:solidFill>
              </a:rPr>
              <a:t>Prízemná ružica </a:t>
            </a:r>
          </a:p>
        </p:txBody>
      </p:sp>
    </p:spTree>
    <p:extLst>
      <p:ext uri="{BB962C8B-B14F-4D97-AF65-F5344CB8AC3E}">
        <p14:creationId xmlns:p14="http://schemas.microsoft.com/office/powerpoint/2010/main" val="77224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26CA51-EBC1-84DB-5041-489BB45A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94736" cy="715617"/>
          </a:xfrm>
        </p:spPr>
        <p:txBody>
          <a:bodyPr/>
          <a:lstStyle/>
          <a:p>
            <a:r>
              <a:rPr lang="sk-SK" dirty="0"/>
              <a:t>OPAKOVANIE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B5C4EF4-3621-98A8-A3BB-126791A6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5354"/>
            <a:ext cx="6187292" cy="618729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8E590D8E-6AD4-C9B9-F1CF-D13293662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219" y="92765"/>
            <a:ext cx="3717235" cy="4956313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0BBE83A5-E05C-B775-B3A6-CFFF8CA95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511" y="609600"/>
            <a:ext cx="3936857" cy="5247861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F34E5455-4D3E-52FA-4010-76AB2CC21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286" y="1325217"/>
            <a:ext cx="58102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9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79223C-F818-ED95-D2F2-8A3266C5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METAMORFÓZY LISTOV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2A0CC83-7C81-1301-57CA-B5A14A5EF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26" y="1270000"/>
            <a:ext cx="2701994" cy="2701994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42E189F-3880-32BA-2687-D274B924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06" y="1146313"/>
            <a:ext cx="2909297" cy="3326296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1F48C4AF-F26C-9ABD-F834-9FE72F00B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335" y="3265903"/>
            <a:ext cx="2436590" cy="3251959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2815DC1C-79CC-49A9-4A2B-BD93725A9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303" y="3637722"/>
            <a:ext cx="2816570" cy="3220278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21E33665-6E55-A332-4D57-FC37096EE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274" y="1383642"/>
            <a:ext cx="3753700" cy="2800838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5B9242FD-AF8C-29BD-FA77-E0F69C1DF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9289" y="4337881"/>
            <a:ext cx="3415641" cy="22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6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C7FC7B-4570-B674-35C4-08B07FC9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570527" cy="821635"/>
          </a:xfrm>
        </p:spPr>
        <p:txBody>
          <a:bodyPr>
            <a:normAutofit/>
          </a:bodyPr>
          <a:lstStyle/>
          <a:p>
            <a:r>
              <a:rPr lang="sk-SK" sz="4400" b="1" dirty="0"/>
              <a:t>VÝZNAM LISTOV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28F5F7C-5174-E7EB-3A85-4F3C9F5BF5CA}"/>
              </a:ext>
            </a:extLst>
          </p:cNvPr>
          <p:cNvSpPr txBox="1"/>
          <p:nvPr/>
        </p:nvSpPr>
        <p:spPr>
          <a:xfrm>
            <a:off x="1512221" y="1550025"/>
            <a:ext cx="457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92D050"/>
                </a:solidFill>
              </a:rPr>
              <a:t> HOSPODÁRSKY VÝZNAM</a:t>
            </a:r>
          </a:p>
        </p:txBody>
      </p:sp>
    </p:spTree>
    <p:extLst>
      <p:ext uri="{BB962C8B-B14F-4D97-AF65-F5344CB8AC3E}">
        <p14:creationId xmlns:p14="http://schemas.microsoft.com/office/powerpoint/2010/main" val="34579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5CF803-A70A-F9CD-F61E-995EF248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Hádaj kto som?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8172F0-6552-892C-F384-7F7E74036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25511"/>
          </a:xfrm>
        </p:spPr>
        <p:txBody>
          <a:bodyPr>
            <a:normAutofit fontScale="92500" lnSpcReduction="10000"/>
          </a:bodyPr>
          <a:lstStyle/>
          <a:p>
            <a:r>
              <a:rPr lang="sk-SK" sz="1800" b="1" dirty="0"/>
              <a:t>Mám olejnaté jedlé semená, mojím plodom je tobolka, z hláv sa vyrábajú lieky a ópium. Kto som ? </a:t>
            </a:r>
          </a:p>
          <a:p>
            <a:pPr marL="0" indent="0">
              <a:buNone/>
            </a:pPr>
            <a:r>
              <a:rPr lang="sk-SK" sz="1800" dirty="0"/>
              <a:t> 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Picture 2" descr="Obnovte tradície našich starých rodičov: Viete, ako pestovať mak? -  Záhrada.sk">
            <a:extLst>
              <a:ext uri="{FF2B5EF4-FFF2-40B4-BE49-F238E27FC236}">
                <a16:creationId xmlns:a16="http://schemas.microsoft.com/office/drawing/2014/main" id="{82A394A4-43C3-66E2-B227-44A93D52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3888432" cy="290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38FEC5D9-FCAE-FDBC-C7AA-98B98F088549}"/>
              </a:ext>
            </a:extLst>
          </p:cNvPr>
          <p:cNvSpPr txBox="1"/>
          <p:nvPr/>
        </p:nvSpPr>
        <p:spPr>
          <a:xfrm>
            <a:off x="7063409" y="3587235"/>
            <a:ext cx="209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MAK SIATY </a:t>
            </a:r>
          </a:p>
        </p:txBody>
      </p:sp>
    </p:spTree>
    <p:extLst>
      <p:ext uri="{BB962C8B-B14F-4D97-AF65-F5344CB8AC3E}">
        <p14:creationId xmlns:p14="http://schemas.microsoft.com/office/powerpoint/2010/main" val="228395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59375F-CF40-18BA-3C0F-6EFFB40C7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08" y="719337"/>
            <a:ext cx="8596668" cy="648872"/>
          </a:xfrm>
        </p:spPr>
        <p:txBody>
          <a:bodyPr/>
          <a:lstStyle/>
          <a:p>
            <a:r>
              <a:rPr lang="sk-SK" sz="1800" b="1" dirty="0"/>
              <a:t>Mám veľké, žlté kvety. V mliečniciach mám žltooranžovú šťavu, ktorá sa v ľudovom liečiteľstve používa na liečbu bradavíc. Kto som?</a:t>
            </a:r>
          </a:p>
          <a:p>
            <a:endParaRPr lang="sk-SK" dirty="0"/>
          </a:p>
        </p:txBody>
      </p:sp>
      <p:pic>
        <p:nvPicPr>
          <p:cNvPr id="4" name="Picture 2" descr="Lastovičník väčší ( Chelidonium majus ) - článok | Dedík a dcéry">
            <a:extLst>
              <a:ext uri="{FF2B5EF4-FFF2-40B4-BE49-F238E27FC236}">
                <a16:creationId xmlns:a16="http://schemas.microsoft.com/office/drawing/2014/main" id="{A8F8EA1B-AD62-B477-DE7D-995C18751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04" y="1955353"/>
            <a:ext cx="3971595" cy="29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BAFF4E53-337A-EDD2-4A7B-2C7CD9A673AE}"/>
              </a:ext>
            </a:extLst>
          </p:cNvPr>
          <p:cNvSpPr txBox="1"/>
          <p:nvPr/>
        </p:nvSpPr>
        <p:spPr>
          <a:xfrm>
            <a:off x="6427304" y="2875721"/>
            <a:ext cx="27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LASTOVIČNÍK </a:t>
            </a:r>
            <a:r>
              <a:rPr lang="sk-SK" b="1" dirty="0" err="1"/>
              <a:t>VäČŠÍ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4965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09C53D-A701-BDA2-0AEE-3D29D7216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30" y="1140172"/>
            <a:ext cx="8596668" cy="1099446"/>
          </a:xfrm>
        </p:spPr>
        <p:txBody>
          <a:bodyPr/>
          <a:lstStyle/>
          <a:p>
            <a:r>
              <a:rPr lang="sk-SK" sz="1800" b="1" dirty="0"/>
              <a:t>Nachádzam sa v záhradách mnohých ľudí. Kvitnem na jar, moje plody červenej farby dozrievajú v júli, mám sladkú chuť. Je zo mňa výborný lekvár. Kto som ? </a:t>
            </a:r>
          </a:p>
          <a:p>
            <a:endParaRPr lang="sk-SK" dirty="0"/>
          </a:p>
        </p:txBody>
      </p:sp>
      <p:pic>
        <p:nvPicPr>
          <p:cNvPr id="4" name="Picture 2" descr="Nahuby.sk - Fotografia - čerešňa vtáčia Cerasus avium (L.) Moench">
            <a:extLst>
              <a:ext uri="{FF2B5EF4-FFF2-40B4-BE49-F238E27FC236}">
                <a16:creationId xmlns:a16="http://schemas.microsoft.com/office/drawing/2014/main" id="{A311CD33-0753-C440-6EB2-EBEFD4DF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000" y="2384078"/>
            <a:ext cx="5905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4E5CD08A-575E-F94C-706C-90479F53468C}"/>
              </a:ext>
            </a:extLst>
          </p:cNvPr>
          <p:cNvSpPr txBox="1"/>
          <p:nvPr/>
        </p:nvSpPr>
        <p:spPr>
          <a:xfrm>
            <a:off x="8202672" y="3244334"/>
            <a:ext cx="208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ČEREŠŇA VTÁČIA</a:t>
            </a:r>
          </a:p>
        </p:txBody>
      </p:sp>
    </p:spTree>
    <p:extLst>
      <p:ext uri="{BB962C8B-B14F-4D97-AF65-F5344CB8AC3E}">
        <p14:creationId xmlns:p14="http://schemas.microsoft.com/office/powerpoint/2010/main" val="39508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38AD39-A512-B3E1-CB95-CBC675D7A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sz="19900" b="1" dirty="0"/>
              <a:t>LIST</a:t>
            </a:r>
            <a:endParaRPr lang="sk-SK" sz="199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8E0E4B-3EFB-B415-C10F-7346A54C8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525" y="4050836"/>
            <a:ext cx="7766936" cy="1096899"/>
          </a:xfrm>
        </p:spPr>
        <p:txBody>
          <a:bodyPr>
            <a:normAutofit/>
          </a:bodyPr>
          <a:lstStyle/>
          <a:p>
            <a:r>
              <a:rPr lang="cs-CZ" sz="4400" b="1" dirty="0"/>
              <a:t>FYLOM</a:t>
            </a:r>
            <a:endParaRPr lang="sk-SK" sz="4400" b="1" dirty="0"/>
          </a:p>
        </p:txBody>
      </p:sp>
    </p:spTree>
    <p:extLst>
      <p:ext uri="{BB962C8B-B14F-4D97-AF65-F5344CB8AC3E}">
        <p14:creationId xmlns:p14="http://schemas.microsoft.com/office/powerpoint/2010/main" val="323942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95A869-5C8C-BFC6-F8F0-DB1B8FD3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Obsah</a:t>
            </a:r>
            <a:endParaRPr lang="sk-SK" sz="4000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71F690FD-A4B1-EDF4-B5E3-C6E970E40002}"/>
              </a:ext>
            </a:extLst>
          </p:cNvPr>
          <p:cNvSpPr txBox="1"/>
          <p:nvPr/>
        </p:nvSpPr>
        <p:spPr>
          <a:xfrm>
            <a:off x="582922" y="1525898"/>
            <a:ext cx="318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sz="2400" dirty="0" err="1"/>
              <a:t>Funkcia</a:t>
            </a:r>
            <a:r>
              <a:rPr lang="cs-CZ" sz="2400" dirty="0"/>
              <a:t> listu </a:t>
            </a:r>
            <a:endParaRPr lang="sk-SK" sz="2400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1DD9F3A-E246-1ED2-CEB8-14C81E8F31D1}"/>
              </a:ext>
            </a:extLst>
          </p:cNvPr>
          <p:cNvSpPr txBox="1"/>
          <p:nvPr/>
        </p:nvSpPr>
        <p:spPr>
          <a:xfrm>
            <a:off x="582922" y="2124623"/>
            <a:ext cx="355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dirty="0"/>
              <a:t>Vonkajšia stavba listu 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859879C3-7D4F-76E8-C4C8-59D062886BB8}"/>
              </a:ext>
            </a:extLst>
          </p:cNvPr>
          <p:cNvSpPr txBox="1"/>
          <p:nvPr/>
        </p:nvSpPr>
        <p:spPr>
          <a:xfrm>
            <a:off x="582922" y="2846698"/>
            <a:ext cx="401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dirty="0"/>
              <a:t>Vnútorná stavba listu 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67D04A5C-B29E-6300-829A-B5EAA33E6347}"/>
              </a:ext>
            </a:extLst>
          </p:cNvPr>
          <p:cNvSpPr txBox="1"/>
          <p:nvPr/>
        </p:nvSpPr>
        <p:spPr>
          <a:xfrm>
            <a:off x="582922" y="3541141"/>
            <a:ext cx="453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dirty="0"/>
              <a:t>Postavenie listov na stonke 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E9CC4453-49E8-4D8C-6027-5BA271DD2B24}"/>
              </a:ext>
            </a:extLst>
          </p:cNvPr>
          <p:cNvSpPr txBox="1"/>
          <p:nvPr/>
        </p:nvSpPr>
        <p:spPr>
          <a:xfrm>
            <a:off x="582922" y="4197029"/>
            <a:ext cx="357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dirty="0"/>
              <a:t>Typy žilnatín 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ED02C920-BC9A-5596-BDE6-B22C9B50EF8C}"/>
              </a:ext>
            </a:extLst>
          </p:cNvPr>
          <p:cNvSpPr txBox="1"/>
          <p:nvPr/>
        </p:nvSpPr>
        <p:spPr>
          <a:xfrm>
            <a:off x="582922" y="4919104"/>
            <a:ext cx="2994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dirty="0"/>
              <a:t>Význam listov </a:t>
            </a:r>
          </a:p>
        </p:txBody>
      </p:sp>
    </p:spTree>
    <p:extLst>
      <p:ext uri="{BB962C8B-B14F-4D97-AF65-F5344CB8AC3E}">
        <p14:creationId xmlns:p14="http://schemas.microsoft.com/office/powerpoint/2010/main" val="405747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50E6CD-E3B4-4E18-B02D-4CAC9632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91" y="290249"/>
            <a:ext cx="5657642" cy="728870"/>
          </a:xfrm>
        </p:spPr>
        <p:txBody>
          <a:bodyPr>
            <a:noAutofit/>
          </a:bodyPr>
          <a:lstStyle/>
          <a:p>
            <a:r>
              <a:rPr lang="sk-SK" sz="4400" b="1" dirty="0"/>
              <a:t>FUNKCIE LISTOV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0F3292A-485C-D6F4-4D99-57D355263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60" y="1774891"/>
            <a:ext cx="4331988" cy="3308218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639A21D7-716D-1661-1BD4-1FF66A0A7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48" y="1179444"/>
            <a:ext cx="5657642" cy="306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5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89E0DC-D17D-B6B1-0B6D-7FB9E678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5" y="410817"/>
            <a:ext cx="7048683" cy="874643"/>
          </a:xfrm>
        </p:spPr>
        <p:txBody>
          <a:bodyPr/>
          <a:lstStyle/>
          <a:p>
            <a:r>
              <a:rPr lang="sk-SK" sz="4400" b="1" dirty="0"/>
              <a:t>VONKAJŠIA</a:t>
            </a:r>
            <a:r>
              <a:rPr lang="sk-SK" b="1" dirty="0"/>
              <a:t> </a:t>
            </a:r>
            <a:r>
              <a:rPr lang="sk-SK" sz="4400" b="1" dirty="0"/>
              <a:t>STAVBA LISTU </a:t>
            </a:r>
            <a:endParaRPr lang="sk-SK" b="1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3C52862-7AA9-CE1A-D62E-BBD2FD4C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61082">
            <a:off x="1607192" y="2253915"/>
            <a:ext cx="4711885" cy="3400410"/>
          </a:xfrm>
          <a:prstGeom prst="rect">
            <a:avLst/>
          </a:prstGeom>
        </p:spPr>
      </p:pic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4D45FA42-8E76-9243-955A-08522B6A62EA}"/>
              </a:ext>
            </a:extLst>
          </p:cNvPr>
          <p:cNvCxnSpPr/>
          <p:nvPr/>
        </p:nvCxnSpPr>
        <p:spPr>
          <a:xfrm flipH="1" flipV="1">
            <a:off x="3963134" y="1497496"/>
            <a:ext cx="3524344" cy="111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B10EFD83-5BBE-614B-47C1-E9236E75A779}"/>
              </a:ext>
            </a:extLst>
          </p:cNvPr>
          <p:cNvCxnSpPr/>
          <p:nvPr/>
        </p:nvCxnSpPr>
        <p:spPr>
          <a:xfrm flipH="1">
            <a:off x="4068417" y="2676939"/>
            <a:ext cx="3419057" cy="261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BlokTextu 13">
            <a:extLst>
              <a:ext uri="{FF2B5EF4-FFF2-40B4-BE49-F238E27FC236}">
                <a16:creationId xmlns:a16="http://schemas.microsoft.com/office/drawing/2014/main" id="{C260C4A1-3BD8-DB99-911C-0B0A8CE203F8}"/>
              </a:ext>
            </a:extLst>
          </p:cNvPr>
          <p:cNvSpPr txBox="1"/>
          <p:nvPr/>
        </p:nvSpPr>
        <p:spPr>
          <a:xfrm>
            <a:off x="7620001" y="2384551"/>
            <a:ext cx="1677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92D050"/>
                </a:solidFill>
              </a:rPr>
              <a:t>ČEPEĽ</a:t>
            </a:r>
          </a:p>
        </p:txBody>
      </p: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EA565B06-E978-B7FD-8D56-BEA6676A31F0}"/>
              </a:ext>
            </a:extLst>
          </p:cNvPr>
          <p:cNvCxnSpPr/>
          <p:nvPr/>
        </p:nvCxnSpPr>
        <p:spPr>
          <a:xfrm flipV="1">
            <a:off x="1761234" y="5804452"/>
            <a:ext cx="2042140" cy="25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BlokTextu 18">
            <a:extLst>
              <a:ext uri="{FF2B5EF4-FFF2-40B4-BE49-F238E27FC236}">
                <a16:creationId xmlns:a16="http://schemas.microsoft.com/office/drawing/2014/main" id="{C8A0B694-AC91-7DE7-6A67-CFCCF1F4BD31}"/>
              </a:ext>
            </a:extLst>
          </p:cNvPr>
          <p:cNvSpPr txBox="1"/>
          <p:nvPr/>
        </p:nvSpPr>
        <p:spPr>
          <a:xfrm>
            <a:off x="963540" y="6015646"/>
            <a:ext cx="181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92D050"/>
                </a:solidFill>
              </a:rPr>
              <a:t>STOPKA</a:t>
            </a:r>
            <a:r>
              <a:rPr lang="sk-SK" dirty="0"/>
              <a:t> </a:t>
            </a:r>
          </a:p>
        </p:txBody>
      </p:sp>
      <p:cxnSp>
        <p:nvCxnSpPr>
          <p:cNvPr id="23" name="Rovná spojovacia šípka 22">
            <a:extLst>
              <a:ext uri="{FF2B5EF4-FFF2-40B4-BE49-F238E27FC236}">
                <a16:creationId xmlns:a16="http://schemas.microsoft.com/office/drawing/2014/main" id="{11C0F214-573B-3687-9F0B-9A3EB414FCB0}"/>
              </a:ext>
            </a:extLst>
          </p:cNvPr>
          <p:cNvCxnSpPr/>
          <p:nvPr/>
        </p:nvCxnSpPr>
        <p:spPr>
          <a:xfrm>
            <a:off x="1457739" y="2054087"/>
            <a:ext cx="1908313" cy="210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5C37F55E-FAB0-B1D3-327A-2B118A8B7A9E}"/>
              </a:ext>
            </a:extLst>
          </p:cNvPr>
          <p:cNvCxnSpPr/>
          <p:nvPr/>
        </p:nvCxnSpPr>
        <p:spPr>
          <a:xfrm>
            <a:off x="1457739" y="2054087"/>
            <a:ext cx="2505395" cy="105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BlokTextu 25">
            <a:extLst>
              <a:ext uri="{FF2B5EF4-FFF2-40B4-BE49-F238E27FC236}">
                <a16:creationId xmlns:a16="http://schemas.microsoft.com/office/drawing/2014/main" id="{6E73FF98-5D18-274D-C526-5784BBBA2651}"/>
              </a:ext>
            </a:extLst>
          </p:cNvPr>
          <p:cNvSpPr txBox="1"/>
          <p:nvPr/>
        </p:nvSpPr>
        <p:spPr>
          <a:xfrm>
            <a:off x="859556" y="1549663"/>
            <a:ext cx="217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92D050"/>
                </a:solidFill>
              </a:rPr>
              <a:t>ŽILKY</a:t>
            </a:r>
            <a:r>
              <a:rPr lang="sk-SK" b="1" dirty="0">
                <a:solidFill>
                  <a:srgbClr val="92D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9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81B081-A80D-1380-DCD6-7C87B788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995675" cy="927652"/>
          </a:xfrm>
        </p:spPr>
        <p:txBody>
          <a:bodyPr>
            <a:normAutofit/>
          </a:bodyPr>
          <a:lstStyle/>
          <a:p>
            <a:r>
              <a:rPr lang="sk-SK" sz="4400" b="1" dirty="0"/>
              <a:t>VNÚTORNÁ STAVBA LISTU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2DFAEADD-4209-BCA3-F5D6-90D5D22EDC16}"/>
              </a:ext>
            </a:extLst>
          </p:cNvPr>
          <p:cNvSpPr txBox="1"/>
          <p:nvPr/>
        </p:nvSpPr>
        <p:spPr>
          <a:xfrm>
            <a:off x="808383" y="1881809"/>
            <a:ext cx="3485321" cy="50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263DF19-31DB-10EC-053A-255AAA40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3" y="1760261"/>
            <a:ext cx="4982196" cy="3526723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3E428B80-9766-B69D-BE59-C8E23A814BA9}"/>
              </a:ext>
            </a:extLst>
          </p:cNvPr>
          <p:cNvSpPr txBox="1"/>
          <p:nvPr/>
        </p:nvSpPr>
        <p:spPr>
          <a:xfrm>
            <a:off x="6321287" y="1881809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a- </a:t>
            </a:r>
            <a:r>
              <a:rPr lang="sk-SK" dirty="0" err="1"/>
              <a:t>kutikula</a:t>
            </a:r>
            <a:r>
              <a:rPr lang="sk-SK" dirty="0"/>
              <a:t> 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50EDAF58-7550-5AC8-170E-C5E58AC49524}"/>
              </a:ext>
            </a:extLst>
          </p:cNvPr>
          <p:cNvSpPr txBox="1"/>
          <p:nvPr/>
        </p:nvSpPr>
        <p:spPr>
          <a:xfrm>
            <a:off x="6321287" y="238539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b- vrchná pokožka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6D144B0A-F9FA-4421-918E-8F7EBDF32FB4}"/>
              </a:ext>
            </a:extLst>
          </p:cNvPr>
          <p:cNvSpPr txBox="1"/>
          <p:nvPr/>
        </p:nvSpPr>
        <p:spPr>
          <a:xfrm>
            <a:off x="6321287" y="2888973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c- palisádový parenchým 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ECC4B95F-BD09-6AE6-5B4C-C7A8C1E3C6B6}"/>
              </a:ext>
            </a:extLst>
          </p:cNvPr>
          <p:cNvSpPr txBox="1"/>
          <p:nvPr/>
        </p:nvSpPr>
        <p:spPr>
          <a:xfrm>
            <a:off x="6321287" y="3392555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d- hubovitý parenchým  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12FE0DE0-A39B-1516-DFFA-C5B1D45C9BFE}"/>
              </a:ext>
            </a:extLst>
          </p:cNvPr>
          <p:cNvSpPr txBox="1"/>
          <p:nvPr/>
        </p:nvSpPr>
        <p:spPr>
          <a:xfrm>
            <a:off x="6321287" y="3896137"/>
            <a:ext cx="208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f- prieduchy 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4756AF23-99FB-FD0B-2790-3B2986A7E312}"/>
              </a:ext>
            </a:extLst>
          </p:cNvPr>
          <p:cNvSpPr txBox="1"/>
          <p:nvPr/>
        </p:nvSpPr>
        <p:spPr>
          <a:xfrm>
            <a:off x="6308034" y="4265469"/>
            <a:ext cx="245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cz</a:t>
            </a:r>
            <a:r>
              <a:rPr lang="sk-SK" dirty="0"/>
              <a:t>- cievne zväzky </a:t>
            </a:r>
          </a:p>
        </p:txBody>
      </p:sp>
    </p:spTree>
    <p:extLst>
      <p:ext uri="{BB962C8B-B14F-4D97-AF65-F5344CB8AC3E}">
        <p14:creationId xmlns:p14="http://schemas.microsoft.com/office/powerpoint/2010/main" val="352485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507</TotalTime>
  <Words>189</Words>
  <Application>Microsoft Office PowerPoint</Application>
  <PresentationFormat>Širokouhlá</PresentationFormat>
  <Paragraphs>46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Fazeta</vt:lpstr>
      <vt:lpstr>TAJNIČKA</vt:lpstr>
      <vt:lpstr>Hádaj kto som?</vt:lpstr>
      <vt:lpstr>Prezentácia programu PowerPoint</vt:lpstr>
      <vt:lpstr>Prezentácia programu PowerPoint</vt:lpstr>
      <vt:lpstr>LIST</vt:lpstr>
      <vt:lpstr>Obsah</vt:lpstr>
      <vt:lpstr>FUNKCIE LISTOV </vt:lpstr>
      <vt:lpstr>VONKAJŠIA STAVBA LISTU </vt:lpstr>
      <vt:lpstr>VNÚTORNÁ STAVBA LISTU </vt:lpstr>
      <vt:lpstr>TYPY ŽILNATÍN </vt:lpstr>
      <vt:lpstr>POSTAVENIE LISTOV NA STONKE </vt:lpstr>
      <vt:lpstr>OPAKOVANIE </vt:lpstr>
      <vt:lpstr>METAMORFÓZY LISTOV</vt:lpstr>
      <vt:lpstr>VÝZNAM LISTOV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Uzivatel</dc:creator>
  <cp:lastModifiedBy>Uzivatel</cp:lastModifiedBy>
  <cp:revision>20</cp:revision>
  <dcterms:created xsi:type="dcterms:W3CDTF">2022-11-07T14:53:37Z</dcterms:created>
  <dcterms:modified xsi:type="dcterms:W3CDTF">2022-11-10T06:56:29Z</dcterms:modified>
</cp:coreProperties>
</file>