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593E58-C1FA-419E-9133-D62B8247A0CD}" type="datetime1">
              <a:rPr lang="sk-SK" smtClean="0"/>
              <a:t>7. 11. 2022</a:t>
            </a:fld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79F80C-C490-43B3-8D19-0042F9BDBBAA}" type="datetime1">
              <a:rPr lang="sk-SK" smtClean="0"/>
              <a:t>7. 11. 2022</a:t>
            </a:fld>
            <a:endParaRPr lang="en-US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"/>
              <a:t>Kliknutím upravíte štýly predlohy textu</a:t>
            </a:r>
            <a:endParaRPr lang="en-US"/>
          </a:p>
          <a:p>
            <a:pPr lvl="1" rtl="0"/>
            <a:r>
              <a:rPr lang="sk"/>
              <a:t>Druhá úroveň</a:t>
            </a:r>
          </a:p>
          <a:p>
            <a:pPr lvl="2" rtl="0"/>
            <a:r>
              <a:rPr lang="sk"/>
              <a:t>Tretia úroveň</a:t>
            </a:r>
          </a:p>
          <a:p>
            <a:pPr lvl="3" rtl="0"/>
            <a:r>
              <a:rPr lang="sk"/>
              <a:t>Štvrtá úroveň</a:t>
            </a:r>
          </a:p>
          <a:p>
            <a:pPr lvl="4" rtl="0"/>
            <a:r>
              <a:rPr lang="sk"/>
              <a:t>Piata úroveň</a:t>
            </a:r>
            <a:endParaRPr lang="en-US"/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Obdĺžni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Obdĺžni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Obdĺžni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riama spojnica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20" name="Zástupný symbol dátumu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8C1DB6-B6E9-4F7B-96DD-7072F04BAEFD}" type="datetime1">
              <a:rPr lang="sk-SK" smtClean="0"/>
              <a:t>7. 11. 2022</a:t>
            </a:fld>
            <a:endParaRPr lang="en-US" dirty="0"/>
          </a:p>
        </p:txBody>
      </p:sp>
      <p:sp>
        <p:nvSpPr>
          <p:cNvPr id="21" name="Zástupná pät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Zástupné číslo snímky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272DE5-AEA9-4ACC-9E05-04042A87619E}" type="datetime1">
              <a:rPr lang="sk-SK" smtClean="0"/>
              <a:t>7. 11. 2022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50202-251D-45E2-822C-75B2F36DD8BE}" type="datetime1">
              <a:rPr lang="sk-SK" smtClean="0"/>
              <a:t>7. 11. 2022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A691F6-4A63-42E4-90E9-69A6FC45C189}" type="datetime1">
              <a:rPr lang="sk-SK" smtClean="0"/>
              <a:t>7. 11. 2022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ĺžni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Obdĺžni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Obdĺžni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Obdĺžni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riama spojnica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01C29537-B49C-4F04-A12F-20D399F5C2C6}" type="datetime1">
              <a:rPr lang="sk-SK" smtClean="0"/>
              <a:t>7. 11. 2022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9FE2D-4279-4261-936D-FBEDD6AA9195}" type="datetime1">
              <a:rPr lang="sk-SK" smtClean="0"/>
              <a:t>7. 11. 2022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obsah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B6C318-EFB0-4C8B-87EC-51C6A37DA4C1}" type="datetime1">
              <a:rPr lang="sk-SK" smtClean="0"/>
              <a:t>7. 11. 2022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E41EE-338C-4BCD-86E5-B220F9FCBFB8}" type="datetime1">
              <a:rPr lang="sk-SK" smtClean="0"/>
              <a:t>7. 11. 2022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16BBF-A37A-4518-8384-E1C9C5369A78}" type="datetime1">
              <a:rPr lang="sk-SK" smtClean="0"/>
              <a:t>7. 11. 2022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D32B4DC7-C6D0-443A-9AC1-706F94010F92}" type="datetime1">
              <a:rPr lang="sk-SK" smtClean="0"/>
              <a:t>7. 11. 2022</a:t>
            </a:fld>
            <a:endParaRPr lang="en-US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B2CB11CC-D6F4-4228-B450-2134BFF6C99A}" type="datetime1">
              <a:rPr lang="sk-SK" smtClean="0"/>
              <a:t>7. 11. 2022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Obdĺžni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Obdĺžni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Obdĺžni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Zástupný objekt nadpisu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"/>
              <a:t>Kliknite sem a upravte štýl predlohy nadpisov</a:t>
            </a:r>
            <a:endParaRPr lang="en-US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"/>
              <a:t>Kliknutím upravíte štýly predlohy textu</a:t>
            </a:r>
          </a:p>
          <a:p>
            <a:pPr lvl="1" rtl="0"/>
            <a:r>
              <a:rPr lang="sk"/>
              <a:t>Druhá úroveň</a:t>
            </a:r>
          </a:p>
          <a:p>
            <a:pPr lvl="2" rtl="0"/>
            <a:r>
              <a:rPr lang="sk"/>
              <a:t>Tretia úroveň</a:t>
            </a:r>
          </a:p>
          <a:p>
            <a:pPr lvl="3" rtl="0"/>
            <a:r>
              <a:rPr lang="sk"/>
              <a:t>Štvrtá úroveň</a:t>
            </a:r>
          </a:p>
          <a:p>
            <a:pPr lvl="4" rtl="0"/>
            <a:r>
              <a:rPr lang="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0CA74D9-753D-452E-9D17-5DEDD13B9F67}" type="datetime1">
              <a:rPr lang="sk-SK" smtClean="0"/>
              <a:t>7. 11. 2022</a:t>
            </a:fld>
            <a:endParaRPr lang="en-US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ebp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Detailný záber loga&#10;&#10;Automaticky generovaný popi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Obdĺžni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Obdĺžni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sk-SK" sz="4400" dirty="0">
                <a:solidFill>
                  <a:schemeClr val="tx1"/>
                </a:solidFill>
              </a:rPr>
              <a:t>T</a:t>
            </a:r>
            <a:r>
              <a:rPr lang="sk" sz="4400" dirty="0">
                <a:solidFill>
                  <a:schemeClr val="tx1"/>
                </a:solidFill>
              </a:rPr>
              <a:t>ráviaca sústava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sk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C751330-71AF-6218-2AC4-C1B7CEDE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316BBF-A37A-4518-8384-E1C9C5369A78}" type="datetime1">
              <a:rPr lang="sk-SK" smtClean="0"/>
              <a:t>7. 11. 2022</a:t>
            </a:fld>
            <a:endParaRPr lang="en-US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03F93232-3301-E995-9354-14A972924832}"/>
              </a:ext>
            </a:extLst>
          </p:cNvPr>
          <p:cNvSpPr txBox="1"/>
          <p:nvPr/>
        </p:nvSpPr>
        <p:spPr>
          <a:xfrm>
            <a:off x="332509" y="508393"/>
            <a:ext cx="5929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400" b="1" dirty="0">
                <a:solidFill>
                  <a:srgbClr val="FF0000"/>
                </a:solidFill>
              </a:rPr>
              <a:t>TRÁVIACA SÚSTAVA</a:t>
            </a:r>
            <a:endParaRPr lang="sk-SK" sz="4400" b="1" dirty="0">
              <a:solidFill>
                <a:srgbClr val="FF0000"/>
              </a:solidFill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92424E6E-1FA6-9B27-5E90-972729F73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943" y="511318"/>
            <a:ext cx="4034746" cy="5706602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55742015-F1F7-ADCF-DA1E-93A78484F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16070">
            <a:off x="6934556" y="1141725"/>
            <a:ext cx="1202748" cy="1202748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3206C3B1-DF3E-EADD-8406-9AFF0AD6A2DB}"/>
              </a:ext>
            </a:extLst>
          </p:cNvPr>
          <p:cNvSpPr txBox="1"/>
          <p:nvPr/>
        </p:nvSpPr>
        <p:spPr>
          <a:xfrm>
            <a:off x="5637133" y="1659628"/>
            <a:ext cx="169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/>
              <a:t>Ústna</a:t>
            </a:r>
            <a:r>
              <a:rPr lang="cs-CZ" b="1" dirty="0"/>
              <a:t> dutina</a:t>
            </a:r>
            <a:endParaRPr lang="sk-SK" b="1" dirty="0"/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9915A978-9F47-30FD-2997-1FF93A5A6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32411">
            <a:off x="8441345" y="1038236"/>
            <a:ext cx="1086265" cy="1086265"/>
          </a:xfrm>
          <a:prstGeom prst="rect">
            <a:avLst/>
          </a:prstGeom>
        </p:spPr>
      </p:pic>
      <p:sp>
        <p:nvSpPr>
          <p:cNvPr id="13" name="BlokTextu 12">
            <a:extLst>
              <a:ext uri="{FF2B5EF4-FFF2-40B4-BE49-F238E27FC236}">
                <a16:creationId xmlns:a16="http://schemas.microsoft.com/office/drawing/2014/main" id="{CDAB9CBA-FCFD-939F-60A7-0D049D910E16}"/>
              </a:ext>
            </a:extLst>
          </p:cNvPr>
          <p:cNvSpPr txBox="1"/>
          <p:nvPr/>
        </p:nvSpPr>
        <p:spPr>
          <a:xfrm>
            <a:off x="9343478" y="1341192"/>
            <a:ext cx="80607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Hltan</a:t>
            </a:r>
            <a:r>
              <a:rPr lang="sk-SK" dirty="0"/>
              <a:t> </a:t>
            </a:r>
          </a:p>
        </p:txBody>
      </p:sp>
      <p:pic>
        <p:nvPicPr>
          <p:cNvPr id="15" name="Obrázok 14">
            <a:extLst>
              <a:ext uri="{FF2B5EF4-FFF2-40B4-BE49-F238E27FC236}">
                <a16:creationId xmlns:a16="http://schemas.microsoft.com/office/drawing/2014/main" id="{BF1308AF-4A86-9164-4D1C-A82FD5CD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61723">
            <a:off x="7898228" y="2318503"/>
            <a:ext cx="975380" cy="975380"/>
          </a:xfrm>
          <a:prstGeom prst="rect">
            <a:avLst/>
          </a:prstGeom>
        </p:spPr>
      </p:pic>
      <p:sp>
        <p:nvSpPr>
          <p:cNvPr id="16" name="BlokTextu 15">
            <a:extLst>
              <a:ext uri="{FF2B5EF4-FFF2-40B4-BE49-F238E27FC236}">
                <a16:creationId xmlns:a16="http://schemas.microsoft.com/office/drawing/2014/main" id="{BA03BB67-E6E2-14A3-C82D-8142559D1536}"/>
              </a:ext>
            </a:extLst>
          </p:cNvPr>
          <p:cNvSpPr txBox="1"/>
          <p:nvPr/>
        </p:nvSpPr>
        <p:spPr>
          <a:xfrm>
            <a:off x="7077822" y="2696712"/>
            <a:ext cx="1179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Pažerák</a:t>
            </a:r>
          </a:p>
          <a:p>
            <a:endParaRPr lang="sk-SK" dirty="0"/>
          </a:p>
        </p:txBody>
      </p:sp>
      <p:pic>
        <p:nvPicPr>
          <p:cNvPr id="18" name="Obrázok 17">
            <a:extLst>
              <a:ext uri="{FF2B5EF4-FFF2-40B4-BE49-F238E27FC236}">
                <a16:creationId xmlns:a16="http://schemas.microsoft.com/office/drawing/2014/main" id="{B7A282F2-A954-87E6-4411-AFC6FDE25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39153">
            <a:off x="9225948" y="2931455"/>
            <a:ext cx="1041134" cy="1041134"/>
          </a:xfrm>
          <a:prstGeom prst="rect">
            <a:avLst/>
          </a:prstGeom>
        </p:spPr>
      </p:pic>
      <p:sp>
        <p:nvSpPr>
          <p:cNvPr id="19" name="BlokTextu 18">
            <a:extLst>
              <a:ext uri="{FF2B5EF4-FFF2-40B4-BE49-F238E27FC236}">
                <a16:creationId xmlns:a16="http://schemas.microsoft.com/office/drawing/2014/main" id="{52BC330E-9747-01D2-06F1-DD09AA80FB6B}"/>
              </a:ext>
            </a:extLst>
          </p:cNvPr>
          <p:cNvSpPr txBox="1"/>
          <p:nvPr/>
        </p:nvSpPr>
        <p:spPr>
          <a:xfrm>
            <a:off x="9922414" y="2974880"/>
            <a:ext cx="131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Žalúdok</a:t>
            </a:r>
          </a:p>
        </p:txBody>
      </p:sp>
      <p:pic>
        <p:nvPicPr>
          <p:cNvPr id="21" name="Obrázok 20">
            <a:extLst>
              <a:ext uri="{FF2B5EF4-FFF2-40B4-BE49-F238E27FC236}">
                <a16:creationId xmlns:a16="http://schemas.microsoft.com/office/drawing/2014/main" id="{3D7662BD-63DF-F5FF-87C0-6615169F1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43959">
            <a:off x="7255270" y="4210015"/>
            <a:ext cx="954503" cy="954503"/>
          </a:xfrm>
          <a:prstGeom prst="rect">
            <a:avLst/>
          </a:prstGeom>
        </p:spPr>
      </p:pic>
      <p:sp>
        <p:nvSpPr>
          <p:cNvPr id="22" name="BlokTextu 21">
            <a:extLst>
              <a:ext uri="{FF2B5EF4-FFF2-40B4-BE49-F238E27FC236}">
                <a16:creationId xmlns:a16="http://schemas.microsoft.com/office/drawing/2014/main" id="{17F2F011-3A3F-29C3-9FBD-E1F862BB8DCC}"/>
              </a:ext>
            </a:extLst>
          </p:cNvPr>
          <p:cNvSpPr txBox="1"/>
          <p:nvPr/>
        </p:nvSpPr>
        <p:spPr>
          <a:xfrm>
            <a:off x="6797705" y="4719274"/>
            <a:ext cx="1078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Hrubé črevo </a:t>
            </a:r>
          </a:p>
        </p:txBody>
      </p:sp>
      <p:pic>
        <p:nvPicPr>
          <p:cNvPr id="24" name="Obrázok 23">
            <a:extLst>
              <a:ext uri="{FF2B5EF4-FFF2-40B4-BE49-F238E27FC236}">
                <a16:creationId xmlns:a16="http://schemas.microsoft.com/office/drawing/2014/main" id="{C706E79F-1995-E467-6B9B-B1C93FC07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18788">
            <a:off x="8894871" y="4406314"/>
            <a:ext cx="1366711" cy="1366711"/>
          </a:xfrm>
          <a:prstGeom prst="rect">
            <a:avLst/>
          </a:prstGeom>
        </p:spPr>
      </p:pic>
      <p:sp>
        <p:nvSpPr>
          <p:cNvPr id="25" name="BlokTextu 24">
            <a:extLst>
              <a:ext uri="{FF2B5EF4-FFF2-40B4-BE49-F238E27FC236}">
                <a16:creationId xmlns:a16="http://schemas.microsoft.com/office/drawing/2014/main" id="{2936CFAA-6562-4F2D-E4CC-E3839F887EC9}"/>
              </a:ext>
            </a:extLst>
          </p:cNvPr>
          <p:cNvSpPr txBox="1"/>
          <p:nvPr/>
        </p:nvSpPr>
        <p:spPr>
          <a:xfrm>
            <a:off x="9978589" y="4832327"/>
            <a:ext cx="96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Tenké črevo</a:t>
            </a:r>
          </a:p>
        </p:txBody>
      </p:sp>
      <p:pic>
        <p:nvPicPr>
          <p:cNvPr id="27" name="Obrázok 26">
            <a:extLst>
              <a:ext uri="{FF2B5EF4-FFF2-40B4-BE49-F238E27FC236}">
                <a16:creationId xmlns:a16="http://schemas.microsoft.com/office/drawing/2014/main" id="{AF9CF1DB-D8AB-33AC-BE65-288AF5387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7858">
            <a:off x="8599756" y="5731217"/>
            <a:ext cx="769441" cy="769441"/>
          </a:xfrm>
          <a:prstGeom prst="rect">
            <a:avLst/>
          </a:prstGeom>
        </p:spPr>
      </p:pic>
      <p:sp>
        <p:nvSpPr>
          <p:cNvPr id="28" name="BlokTextu 27">
            <a:extLst>
              <a:ext uri="{FF2B5EF4-FFF2-40B4-BE49-F238E27FC236}">
                <a16:creationId xmlns:a16="http://schemas.microsoft.com/office/drawing/2014/main" id="{AF1AEB64-A106-F3AB-9A4F-DEF752A1B6CF}"/>
              </a:ext>
            </a:extLst>
          </p:cNvPr>
          <p:cNvSpPr txBox="1"/>
          <p:nvPr/>
        </p:nvSpPr>
        <p:spPr>
          <a:xfrm>
            <a:off x="9171526" y="5830342"/>
            <a:ext cx="158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Konečník</a:t>
            </a:r>
            <a:r>
              <a:rPr lang="sk-SK" dirty="0"/>
              <a:t> </a:t>
            </a:r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D89A3FAA-63D8-3F01-1529-2EABFFDF8B4E}"/>
              </a:ext>
            </a:extLst>
          </p:cNvPr>
          <p:cNvSpPr txBox="1"/>
          <p:nvPr/>
        </p:nvSpPr>
        <p:spPr>
          <a:xfrm>
            <a:off x="789709" y="1581368"/>
            <a:ext cx="34801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b="1" dirty="0">
                <a:solidFill>
                  <a:srgbClr val="FF0000"/>
                </a:solidFill>
              </a:rPr>
              <a:t>Význam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b="1" dirty="0">
                <a:solidFill>
                  <a:srgbClr val="FF0000"/>
                </a:solidFill>
              </a:rPr>
              <a:t>Riadenie </a:t>
            </a:r>
          </a:p>
          <a:p>
            <a:endParaRPr lang="sk-SK" dirty="0"/>
          </a:p>
        </p:txBody>
      </p:sp>
      <p:pic>
        <p:nvPicPr>
          <p:cNvPr id="31" name="Obrázok 30">
            <a:extLst>
              <a:ext uri="{FF2B5EF4-FFF2-40B4-BE49-F238E27FC236}">
                <a16:creationId xmlns:a16="http://schemas.microsoft.com/office/drawing/2014/main" id="{5A6BA12A-E94B-24BF-1125-8733E962B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175" y="2223385"/>
            <a:ext cx="2152655" cy="3172871"/>
          </a:xfrm>
          <a:prstGeom prst="rect">
            <a:avLst/>
          </a:prstGeom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745686B3-231D-2A5C-8140-BB4A9A52DEFF}"/>
              </a:ext>
            </a:extLst>
          </p:cNvPr>
          <p:cNvSpPr txBox="1"/>
          <p:nvPr/>
        </p:nvSpPr>
        <p:spPr>
          <a:xfrm>
            <a:off x="789709" y="5774406"/>
            <a:ext cx="512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https://www.youtube.com/watch?v=kVjeNZA5pi4</a:t>
            </a:r>
          </a:p>
        </p:txBody>
      </p:sp>
    </p:spTree>
    <p:extLst>
      <p:ext uri="{BB962C8B-B14F-4D97-AF65-F5344CB8AC3E}">
        <p14:creationId xmlns:p14="http://schemas.microsoft.com/office/powerpoint/2010/main" val="29587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25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7C4BCCE5-1A28-CCC6-D4F1-EFD4A297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316BBF-A37A-4518-8384-E1C9C5369A78}" type="datetime1">
              <a:rPr lang="sk-SK" smtClean="0"/>
              <a:t>7. 11. 2022</a:t>
            </a:fld>
            <a:endParaRPr lang="en-US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D006DEDB-4B5E-69BD-B5CD-940FF3D14FA9}"/>
              </a:ext>
            </a:extLst>
          </p:cNvPr>
          <p:cNvSpPr txBox="1"/>
          <p:nvPr/>
        </p:nvSpPr>
        <p:spPr>
          <a:xfrm>
            <a:off x="988045" y="689928"/>
            <a:ext cx="2703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b="1" dirty="0">
                <a:solidFill>
                  <a:srgbClr val="FF0000"/>
                </a:solidFill>
              </a:rPr>
              <a:t>ŽALÚDOK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8D1087F-5CB7-B9F7-6ABF-03D478759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49" y="577699"/>
            <a:ext cx="5401019" cy="540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9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FAFD4EA-A482-3C8F-A8EE-EE870433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316BBF-A37A-4518-8384-E1C9C5369A78}" type="datetime1">
              <a:rPr lang="sk-SK" smtClean="0"/>
              <a:t>7. 11. 2022</a:t>
            </a:fld>
            <a:endParaRPr lang="en-US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2F65D4F4-C94E-164E-6CA6-9D4048BDA3CD}"/>
              </a:ext>
            </a:extLst>
          </p:cNvPr>
          <p:cNvSpPr txBox="1"/>
          <p:nvPr/>
        </p:nvSpPr>
        <p:spPr>
          <a:xfrm>
            <a:off x="1020417" y="702365"/>
            <a:ext cx="6387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b="1" dirty="0">
                <a:solidFill>
                  <a:srgbClr val="FF0000"/>
                </a:solidFill>
              </a:rPr>
              <a:t>TENKÉ ČREVO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183423E-F372-0A1A-F643-711EBDE94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40" y="1087085"/>
            <a:ext cx="4974562" cy="275997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4D14E6E-AFA7-1AC6-1FB1-9A2DDB68A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18" y="2537666"/>
            <a:ext cx="4974562" cy="361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B370A46-1AAF-B715-AE49-AF3FFB9C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316BBF-A37A-4518-8384-E1C9C5369A78}" type="datetime1">
              <a:rPr lang="sk-SK" smtClean="0"/>
              <a:t>7. 11. 2022</a:t>
            </a:fld>
            <a:endParaRPr lang="en-US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1BA92287-CC3E-5760-DD72-3734C6283B66}"/>
              </a:ext>
            </a:extLst>
          </p:cNvPr>
          <p:cNvSpPr txBox="1"/>
          <p:nvPr/>
        </p:nvSpPr>
        <p:spPr>
          <a:xfrm>
            <a:off x="516835" y="689113"/>
            <a:ext cx="6639339" cy="795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b="1" dirty="0">
                <a:solidFill>
                  <a:srgbClr val="FF0000"/>
                </a:solidFill>
              </a:rPr>
              <a:t>HRUBÉ ČREVO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FE517FB-A9DF-7A63-D149-D322DC803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1484243"/>
            <a:ext cx="6930887" cy="3898624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C5B51E03-6AC0-1961-7F9C-944292796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09" y="1696277"/>
            <a:ext cx="5330640" cy="40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1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E2A837A7-C2C3-E524-3952-3C804C5A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316BBF-A37A-4518-8384-E1C9C5369A78}" type="datetime1">
              <a:rPr lang="sk-SK" smtClean="0"/>
              <a:t>7. 11. 2022</a:t>
            </a:fld>
            <a:endParaRPr lang="en-US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10942547-F846-BD77-51C2-AAD60CB50C7E}"/>
              </a:ext>
            </a:extLst>
          </p:cNvPr>
          <p:cNvSpPr txBox="1"/>
          <p:nvPr/>
        </p:nvSpPr>
        <p:spPr>
          <a:xfrm>
            <a:off x="1033670" y="1033670"/>
            <a:ext cx="101909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/>
              <a:t>Nachádzam sa medzi ústnou dutinou a pažerákom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/>
              <a:t>Som valcovitý svalový orgán umiestnený pod bránicou s objemom 1-2l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/>
              <a:t>Obsahujem enzýmy ako sú – pepsín, </a:t>
            </a:r>
            <a:r>
              <a:rPr lang="sk-SK" b="1" dirty="0" err="1"/>
              <a:t>lipáza</a:t>
            </a:r>
            <a:r>
              <a:rPr lang="sk-SK" b="1" dirty="0"/>
              <a:t>, </a:t>
            </a:r>
            <a:r>
              <a:rPr lang="sk-SK" b="1" dirty="0" err="1"/>
              <a:t>chymozín</a:t>
            </a:r>
            <a:r>
              <a:rPr lang="sk-SK" b="1" dirty="0"/>
              <a:t> a </a:t>
            </a:r>
            <a:r>
              <a:rPr lang="sk-SK" b="1" dirty="0" err="1"/>
              <a:t>gastrín</a:t>
            </a:r>
            <a:r>
              <a:rPr lang="sk-SK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/>
              <a:t>Moje časti sú – sliznica, väzivo, 3 vrstvy hladkých svalov  a povrch tvorí pobrušnica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/>
              <a:t>Spôsobujem zodvihnutie podnebia a uzatvorenie príchlopy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/>
              <a:t>Mojím zložením je H2O, </a:t>
            </a:r>
            <a:r>
              <a:rPr lang="sk-SK" b="1" dirty="0" err="1"/>
              <a:t>ptyalín</a:t>
            </a:r>
            <a:r>
              <a:rPr lang="sk-SK" b="1" dirty="0"/>
              <a:t> a </a:t>
            </a:r>
            <a:r>
              <a:rPr lang="sk-SK" b="1" dirty="0" err="1"/>
              <a:t>lyzozím</a:t>
            </a:r>
            <a:r>
              <a:rPr lang="sk-SK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/>
              <a:t>Chránim stenu žalúdka pred pepsínom a </a:t>
            </a:r>
            <a:r>
              <a:rPr lang="sk-SK" b="1" dirty="0" err="1"/>
              <a:t>HCl</a:t>
            </a:r>
            <a:endParaRPr lang="sk-SK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/>
              <a:t>Som 4-5m dlhá svalová rúra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/>
              <a:t>Predstavujem najväčšiu žľazu v ľudskom tele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/>
              <a:t>U mŕtvol som prázdny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/>
              <a:t>Začínam v pravej bedrovej jame a končím konečníkom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/>
              <a:t>Vylučujem pankreatickú šťavu s obsahom soli na neutralizáciu kyslej </a:t>
            </a:r>
            <a:r>
              <a:rPr lang="sk-SK" b="1" dirty="0" err="1"/>
              <a:t>tráveniny</a:t>
            </a:r>
            <a:r>
              <a:rPr lang="sk-SK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/>
              <a:t>Produkujeme sliny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/>
              <a:t>Aktivujem pepsín a ničím choroboplodné zárodky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/>
              <a:t>Spôsobujem zvracanie a tým sa zbavujem dráždivých látok a nadmerného obsahu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/>
              <a:t>Zrážam mlieko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/>
              <a:t>17. pomáham pri trávení tukov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/>
              <a:t>Produkujeme hlien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/>
              <a:t>Mojou úlohou je mechanické spracovanie potravy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1AE592B-BC18-F0A7-A856-A7B92CF18CB1}"/>
              </a:ext>
            </a:extLst>
          </p:cNvPr>
          <p:cNvSpPr txBox="1"/>
          <p:nvPr/>
        </p:nvSpPr>
        <p:spPr>
          <a:xfrm>
            <a:off x="3101009" y="543339"/>
            <a:ext cx="4678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/>
              <a:t>POJMY</a:t>
            </a: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5637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19_TF78438558" id="{03D3C7D7-7294-4361-A24E-058731A8E82E}" vid="{E6517E62-9974-45F6-9388-3E4B9F20DFDE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{F6738988-802A-414D-BEEF-11D017EA28A5}tf78438558_win32</Template>
  <TotalTime>390</TotalTime>
  <Words>178</Words>
  <Application>Microsoft Office PowerPoint</Application>
  <PresentationFormat>Širokouhlá</PresentationFormat>
  <Paragraphs>41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Garamond</vt:lpstr>
      <vt:lpstr>Wingdings</vt:lpstr>
      <vt:lpstr>SavonVTI</vt:lpstr>
      <vt:lpstr>Tráviaca sústava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Tráviaca sústava</dc:title>
  <dc:creator>Uzivatel</dc:creator>
  <cp:lastModifiedBy>Uzivatel</cp:lastModifiedBy>
  <cp:revision>17</cp:revision>
  <dcterms:created xsi:type="dcterms:W3CDTF">2022-11-05T10:20:51Z</dcterms:created>
  <dcterms:modified xsi:type="dcterms:W3CDTF">2022-11-07T05:54:00Z</dcterms:modified>
</cp:coreProperties>
</file>