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6C00E5-2EBC-4CF3-9B9F-84B8152B1ED5}" type="datetimeFigureOut">
              <a:rPr lang="sk-SK" smtClean="0"/>
              <a:t>09.05.2021</a:t>
            </a:fld>
            <a:endParaRPr lang="sk-SK"/>
          </a:p>
        </p:txBody>
      </p:sp>
      <p:sp>
        <p:nvSpPr>
          <p:cNvPr id="20" name="Zástupný symbol päty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BDCE9-7A4F-47FD-B419-8D969402E452}" type="slidenum">
              <a:rPr lang="sk-SK" smtClean="0"/>
              <a:t>‹#›</a:t>
            </a:fld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6C00E5-2EBC-4CF3-9B9F-84B8152B1ED5}" type="datetimeFigureOut">
              <a:rPr lang="sk-SK" smtClean="0"/>
              <a:t>09.05.2021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BDCE9-7A4F-47FD-B419-8D969402E45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6C00E5-2EBC-4CF3-9B9F-84B8152B1ED5}" type="datetimeFigureOut">
              <a:rPr lang="sk-SK" smtClean="0"/>
              <a:t>09.05.2021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BDCE9-7A4F-47FD-B419-8D969402E45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6C00E5-2EBC-4CF3-9B9F-84B8152B1ED5}" type="datetimeFigureOut">
              <a:rPr lang="sk-SK" smtClean="0"/>
              <a:t>09.05.2021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BDCE9-7A4F-47FD-B419-8D969402E45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6C00E5-2EBC-4CF3-9B9F-84B8152B1ED5}" type="datetimeFigureOut">
              <a:rPr lang="sk-SK" smtClean="0"/>
              <a:t>09.05.2021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BDCE9-7A4F-47FD-B419-8D969402E452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6C00E5-2EBC-4CF3-9B9F-84B8152B1ED5}" type="datetimeFigureOut">
              <a:rPr lang="sk-SK" smtClean="0"/>
              <a:t>09.05.2021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BDCE9-7A4F-47FD-B419-8D969402E45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6C00E5-2EBC-4CF3-9B9F-84B8152B1ED5}" type="datetimeFigureOut">
              <a:rPr lang="sk-SK" smtClean="0"/>
              <a:t>09.05.2021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BDCE9-7A4F-47FD-B419-8D969402E45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6C00E5-2EBC-4CF3-9B9F-84B8152B1ED5}" type="datetimeFigureOut">
              <a:rPr lang="sk-SK" smtClean="0"/>
              <a:t>09.05.2021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BDCE9-7A4F-47FD-B419-8D969402E45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6C00E5-2EBC-4CF3-9B9F-84B8152B1ED5}" type="datetimeFigureOut">
              <a:rPr lang="sk-SK" smtClean="0"/>
              <a:t>09.05.2021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BDCE9-7A4F-47FD-B419-8D969402E452}" type="slidenum">
              <a:rPr lang="sk-SK" smtClean="0"/>
              <a:t>‹#›</a:t>
            </a:fld>
            <a:endParaRPr lang="sk-SK"/>
          </a:p>
        </p:txBody>
      </p:sp>
      <p:sp>
        <p:nvSpPr>
          <p:cNvPr id="6" name="Obdĺžni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6C00E5-2EBC-4CF3-9B9F-84B8152B1ED5}" type="datetimeFigureOut">
              <a:rPr lang="sk-SK" smtClean="0"/>
              <a:t>09.05.2021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BDCE9-7A4F-47FD-B419-8D969402E45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6C00E5-2EBC-4CF3-9B9F-84B8152B1ED5}" type="datetimeFigureOut">
              <a:rPr lang="sk-SK" smtClean="0"/>
              <a:t>09.05.2021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BDCE9-7A4F-47FD-B419-8D969402E452}" type="slidenum">
              <a:rPr lang="sk-SK" smtClean="0"/>
              <a:t>‹#›</a:t>
            </a:fld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9" name="Vývojový diagram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Vývojový diagram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láč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26C00E5-2EBC-4CF3-9B9F-84B8152B1ED5}" type="datetimeFigureOut">
              <a:rPr lang="sk-SK" smtClean="0"/>
              <a:t>09.05.2021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A8BDCE9-7A4F-47FD-B419-8D969402E452}" type="slidenum">
              <a:rPr lang="sk-SK" smtClean="0"/>
              <a:t>‹#›</a:t>
            </a:fld>
            <a:endParaRPr lang="sk-SK"/>
          </a:p>
        </p:txBody>
      </p:sp>
      <p:sp>
        <p:nvSpPr>
          <p:cNvPr id="15" name="Obdĺžni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/>
          <a:lstStyle/>
          <a:p>
            <a:r>
              <a:rPr lang="sk-SK" dirty="0" smtClean="0"/>
              <a:t>Osvietenstvo</a:t>
            </a:r>
            <a:endParaRPr lang="sk-SK" dirty="0"/>
          </a:p>
        </p:txBody>
      </p:sp>
      <p:pic>
        <p:nvPicPr>
          <p:cNvPr id="6146" name="Picture 2" descr="C:\Users\ucitel\Downloads\osvietenstvo\400px-ENC_1-NA5_600px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7229400" cy="42619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435608" y="404664"/>
            <a:ext cx="7456872" cy="6192688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Myšlienkami osvietenstva sa nadchli aj niektorí európski panovníci (pruský kráľ Fridrich II., Katarína II., Mária Terézia, nemecký cisár, uhorský a český kráľ Jozef II</a:t>
            </a:r>
          </a:p>
          <a:p>
            <a:r>
              <a:rPr lang="sk-SK" dirty="0" smtClean="0"/>
              <a:t>vládnuť „</a:t>
            </a:r>
            <a:r>
              <a:rPr lang="sk-SK" i="1" dirty="0" smtClean="0"/>
              <a:t>rozumne a prostredníctvom reforiem zlepšovať hospodárske, sociálne, náboženské a kultúrne pomery vo svojich krajinách</a:t>
            </a:r>
            <a:r>
              <a:rPr lang="sk-SK" dirty="0" smtClean="0"/>
              <a:t>“ - (</a:t>
            </a:r>
            <a:r>
              <a:rPr lang="sk-SK" b="1" dirty="0" smtClean="0"/>
              <a:t>osvietenský absolutizmus</a:t>
            </a:r>
            <a:r>
              <a:rPr lang="sk-SK" dirty="0" smtClean="0"/>
              <a:t>).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rozvoj školstva, zavedená povinná školská dochádzka.</a:t>
            </a:r>
          </a:p>
          <a:p>
            <a:endParaRPr lang="sk-SK" dirty="0"/>
          </a:p>
        </p:txBody>
      </p:sp>
      <p:pic>
        <p:nvPicPr>
          <p:cNvPr id="5122" name="Picture 2" descr="C:\Users\ucitel\Downloads\osvietenstvo\230px-Friedrich_Zweite_A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648" y="3212976"/>
            <a:ext cx="1768168" cy="2160240"/>
          </a:xfrm>
          <a:prstGeom prst="rect">
            <a:avLst/>
          </a:prstGeom>
          <a:noFill/>
        </p:spPr>
      </p:pic>
      <p:pic>
        <p:nvPicPr>
          <p:cNvPr id="5123" name="Picture 3" descr="C:\Users\ucitel\Downloads\osvietenstvo\436px-Katharina-II-von-Russl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3212976"/>
            <a:ext cx="1580458" cy="2171317"/>
          </a:xfrm>
          <a:prstGeom prst="rect">
            <a:avLst/>
          </a:prstGeom>
          <a:noFill/>
        </p:spPr>
      </p:pic>
      <p:pic>
        <p:nvPicPr>
          <p:cNvPr id="5124" name="Picture 4" descr="C:\Users\ucitel\Downloads\osvietenstvo\MTerezi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3212976"/>
            <a:ext cx="1834166" cy="2160240"/>
          </a:xfrm>
          <a:prstGeom prst="rect">
            <a:avLst/>
          </a:prstGeom>
          <a:noFill/>
        </p:spPr>
      </p:pic>
      <p:pic>
        <p:nvPicPr>
          <p:cNvPr id="5125" name="Picture 5" descr="C:\Users\ucitel\Downloads\osvietenstvo\jozef II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6197" y="3212976"/>
            <a:ext cx="1628007" cy="2160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332656"/>
            <a:ext cx="8250120" cy="6264696"/>
          </a:xfrm>
        </p:spPr>
        <p:txBody>
          <a:bodyPr>
            <a:normAutofit lnSpcReduction="10000"/>
          </a:bodyPr>
          <a:lstStyle/>
          <a:p>
            <a:r>
              <a:rPr lang="sk-SK" sz="2400" dirty="0" smtClean="0"/>
              <a:t>„</a:t>
            </a:r>
            <a:r>
              <a:rPr lang="sk-SK" sz="2400" i="1" dirty="0" smtClean="0"/>
              <a:t>Myslím, teda som.“</a:t>
            </a:r>
            <a:r>
              <a:rPr lang="sk-SK" sz="2400" dirty="0" smtClean="0"/>
              <a:t> – René </a:t>
            </a:r>
            <a:r>
              <a:rPr lang="sk-SK" sz="2400" dirty="0" err="1" smtClean="0"/>
              <a:t>Descartes</a:t>
            </a:r>
            <a:r>
              <a:rPr lang="sk-SK" sz="2400" dirty="0" smtClean="0"/>
              <a:t> (1596 – 1650), 				francúzsky filozof a matematik</a:t>
            </a:r>
          </a:p>
          <a:p>
            <a:endParaRPr lang="sk-SK" sz="2400" dirty="0" smtClean="0"/>
          </a:p>
          <a:p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	„</a:t>
            </a:r>
            <a:r>
              <a:rPr lang="sk-SK" sz="2400" i="1" dirty="0" smtClean="0"/>
              <a:t>Rozum učí všetkých ľudí, že sme všetci rovní a nezávislí</a:t>
            </a:r>
            <a:r>
              <a:rPr lang="sk-SK" sz="2400" dirty="0" smtClean="0"/>
              <a:t>.“ – </a:t>
            </a:r>
            <a:r>
              <a:rPr lang="sk-SK" sz="2400" dirty="0" err="1" smtClean="0"/>
              <a:t>John</a:t>
            </a:r>
            <a:r>
              <a:rPr lang="sk-SK" sz="2400" dirty="0" smtClean="0"/>
              <a:t> </a:t>
            </a:r>
            <a:r>
              <a:rPr lang="sk-SK" sz="2400" dirty="0" err="1" smtClean="0"/>
              <a:t>Locke</a:t>
            </a:r>
            <a:r>
              <a:rPr lang="sk-SK" sz="2400" dirty="0" smtClean="0"/>
              <a:t> (1632 – 1704),  anglický filozof a pedagóg</a:t>
            </a:r>
          </a:p>
          <a:p>
            <a:endParaRPr lang="sk-SK" sz="2400" dirty="0" smtClean="0"/>
          </a:p>
          <a:p>
            <a:endParaRPr lang="sk-SK" sz="2400" dirty="0" smtClean="0"/>
          </a:p>
          <a:p>
            <a:endParaRPr lang="sk-SK" sz="2400" dirty="0" smtClean="0"/>
          </a:p>
          <a:p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	„</a:t>
            </a:r>
            <a:r>
              <a:rPr lang="sk-SK" sz="2400" i="1" dirty="0" smtClean="0"/>
              <a:t>Maj odvahu používať vlastný rozum</a:t>
            </a:r>
            <a:r>
              <a:rPr lang="sk-SK" sz="2400" dirty="0" smtClean="0"/>
              <a:t>!“ – </a:t>
            </a:r>
            <a:r>
              <a:rPr lang="sk-SK" sz="2400" dirty="0" err="1" smtClean="0"/>
              <a:t>Immanuel</a:t>
            </a:r>
            <a:r>
              <a:rPr lang="sk-SK" sz="2400" dirty="0" smtClean="0"/>
              <a:t> Kant (1724 – 1804), nemecký filozof</a:t>
            </a:r>
          </a:p>
          <a:p>
            <a:endParaRPr lang="sk-SK" dirty="0"/>
          </a:p>
        </p:txBody>
      </p:sp>
      <p:pic>
        <p:nvPicPr>
          <p:cNvPr id="1026" name="Picture 2" descr="C:\Users\ucitel\Downloads\osvietenstvo\osvietenstv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692696"/>
            <a:ext cx="1507736" cy="1489998"/>
          </a:xfrm>
          <a:prstGeom prst="rect">
            <a:avLst/>
          </a:prstGeom>
          <a:noFill/>
        </p:spPr>
      </p:pic>
      <p:pic>
        <p:nvPicPr>
          <p:cNvPr id="1027" name="Picture 3" descr="C:\Users\ucitel\Downloads\osvietenstvo\john-locke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3363978"/>
            <a:ext cx="1719997" cy="1977008"/>
          </a:xfrm>
          <a:prstGeom prst="rect">
            <a:avLst/>
          </a:prstGeom>
          <a:noFill/>
        </p:spPr>
      </p:pic>
      <p:pic>
        <p:nvPicPr>
          <p:cNvPr id="1028" name="Picture 4" descr="C:\Users\ucitel\Downloads\osvietenstvo\immanuel-kan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3356992"/>
            <a:ext cx="2855979" cy="21419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u="sng" cap="all" dirty="0" smtClean="0"/>
              <a:t>Osvietenstvo</a:t>
            </a:r>
            <a:r>
              <a:rPr lang="sk-SK" cap="all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17. a 18. storočie</a:t>
            </a:r>
          </a:p>
          <a:p>
            <a:r>
              <a:rPr lang="sk-SK" dirty="0" smtClean="0"/>
              <a:t>rozum a sloboda človeka</a:t>
            </a:r>
          </a:p>
          <a:p>
            <a:r>
              <a:rPr lang="sk-SK" dirty="0" smtClean="0"/>
              <a:t>vyviesť človeka i ľudstvo z temnôt; osvietiť ho.</a:t>
            </a:r>
          </a:p>
          <a:p>
            <a:r>
              <a:rPr lang="sk-SK" dirty="0" err="1" smtClean="0"/>
              <a:t>kultúrno</a:t>
            </a:r>
            <a:r>
              <a:rPr lang="sk-SK" dirty="0" smtClean="0"/>
              <a:t> – historická epocha - proti feudalizmu a prežitkom stredovekého myslenia.</a:t>
            </a:r>
          </a:p>
          <a:p>
            <a:r>
              <a:rPr lang="sk-SK" dirty="0" smtClean="0"/>
              <a:t>posun od viery k rozumu, od cirkevných dogiem k vedeckému poznaniu, od fanatizmu k tolerancii.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87624" y="260648"/>
            <a:ext cx="7746064" cy="6336704"/>
          </a:xfrm>
        </p:spPr>
        <p:txBody>
          <a:bodyPr>
            <a:normAutofit/>
          </a:bodyPr>
          <a:lstStyle/>
          <a:p>
            <a:r>
              <a:rPr lang="sk-SK" dirty="0" smtClean="0"/>
              <a:t>rozum opierajúci sa o zmyslovú skúsenosť, o vedu</a:t>
            </a:r>
          </a:p>
          <a:p>
            <a:r>
              <a:rPr lang="sk-SK" dirty="0" smtClean="0"/>
              <a:t> rozum mal riešiť spory a problémy a neprijímať nič </a:t>
            </a:r>
            <a:r>
              <a:rPr lang="sk-SK" dirty="0" err="1" smtClean="0"/>
              <a:t>protirozumové</a:t>
            </a:r>
            <a:r>
              <a:rPr lang="sk-SK" dirty="0" smtClean="0"/>
              <a:t> alebo </a:t>
            </a:r>
            <a:r>
              <a:rPr lang="sk-SK" dirty="0" err="1" smtClean="0"/>
              <a:t>nadrozumové</a:t>
            </a:r>
            <a:r>
              <a:rPr lang="sk-SK" dirty="0" smtClean="0"/>
              <a:t>, tajomné a zázračné. </a:t>
            </a:r>
          </a:p>
          <a:p>
            <a:r>
              <a:rPr lang="sk-SK" dirty="0" smtClean="0"/>
              <a:t>dobro, spravodlivosť a vedecké poznatky </a:t>
            </a:r>
          </a:p>
          <a:p>
            <a:r>
              <a:rPr lang="sk-SK" dirty="0" smtClean="0"/>
              <a:t>pokus zmeniť politiku a mravy spoločnosti, a tak odstrániť jej nedostatky. </a:t>
            </a:r>
          </a:p>
          <a:p>
            <a:r>
              <a:rPr lang="sk-SK" dirty="0" smtClean="0"/>
              <a:t>predpoklady -  Anglicko a Holandsko, rozkvet - Francúzsko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35608" y="188640"/>
            <a:ext cx="7498080" cy="648072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sk-SK" b="1" i="1" u="sng" dirty="0" smtClean="0"/>
              <a:t>Nový pohľad na spoločnosť</a:t>
            </a:r>
            <a:endParaRPr lang="sk-SK" sz="4400" dirty="0" smtClean="0"/>
          </a:p>
          <a:p>
            <a:pPr>
              <a:buNone/>
            </a:pPr>
            <a:r>
              <a:rPr lang="sk-SK" dirty="0" smtClean="0"/>
              <a:t> </a:t>
            </a:r>
            <a:endParaRPr lang="sk-SK" sz="4400" dirty="0" smtClean="0"/>
          </a:p>
          <a:p>
            <a:r>
              <a:rPr lang="sk-SK" dirty="0" smtClean="0"/>
              <a:t>„</a:t>
            </a:r>
            <a:r>
              <a:rPr lang="sk-SK" sz="4500" dirty="0" smtClean="0"/>
              <a:t>storočie osvietenstva“ - 2. polovica 18. storočia, </a:t>
            </a:r>
          </a:p>
          <a:p>
            <a:r>
              <a:rPr lang="sk-SK" sz="4500" dirty="0" smtClean="0"/>
              <a:t>rozmach kritického myslenia</a:t>
            </a:r>
          </a:p>
          <a:p>
            <a:r>
              <a:rPr lang="sk-SK" sz="4500" dirty="0" smtClean="0"/>
              <a:t>vláda sa má predovšetkým starať o blaho ľudu, čo najmenej obmedzovať osobné slobody a rešpektovať slobodu vierovyznania</a:t>
            </a:r>
          </a:p>
          <a:p>
            <a:r>
              <a:rPr lang="sk-SK" sz="4500" dirty="0" smtClean="0"/>
              <a:t>Cirkev - stelesnenie netolerantnosti;  ostrá kritika </a:t>
            </a:r>
          </a:p>
          <a:p>
            <a:endParaRPr lang="sk-SK" sz="2800" i="1" dirty="0" smtClean="0"/>
          </a:p>
          <a:p>
            <a:r>
              <a:rPr lang="sk-SK" sz="4400" i="1" dirty="0" smtClean="0"/>
              <a:t>Spisovatelia ako </a:t>
            </a:r>
            <a:r>
              <a:rPr lang="sk-SK" sz="4400" i="1" dirty="0" err="1" smtClean="0"/>
              <a:t>Voltaire</a:t>
            </a:r>
            <a:r>
              <a:rPr lang="sk-SK" sz="4400" i="1" dirty="0" smtClean="0"/>
              <a:t> ju pokladali za prekážku pokroku a preto boli čoraz väčšmi </a:t>
            </a:r>
            <a:r>
              <a:rPr lang="sk-SK" sz="4400" i="1" dirty="0" err="1" smtClean="0"/>
              <a:t>protiklerikálni</a:t>
            </a:r>
            <a:r>
              <a:rPr lang="sk-SK" sz="4400" i="1" dirty="0" smtClean="0"/>
              <a:t>. </a:t>
            </a:r>
          </a:p>
          <a:p>
            <a:pPr lvl="1"/>
            <a:r>
              <a:rPr lang="sk-SK" sz="4400" dirty="0" smtClean="0"/>
              <a:t> </a:t>
            </a:r>
            <a:r>
              <a:rPr lang="sk-SK" sz="4400" i="1" dirty="0" smtClean="0"/>
              <a:t>významným predstaviteľov politického myslenia bol </a:t>
            </a:r>
            <a:r>
              <a:rPr lang="sk-SK" sz="4400" b="1" i="1" dirty="0" err="1" smtClean="0"/>
              <a:t>John</a:t>
            </a:r>
            <a:r>
              <a:rPr lang="sk-SK" sz="4400" b="1" i="1" dirty="0" smtClean="0"/>
              <a:t> </a:t>
            </a:r>
            <a:r>
              <a:rPr lang="sk-SK" sz="4400" b="1" i="1" dirty="0" err="1" smtClean="0"/>
              <a:t>Locke</a:t>
            </a:r>
            <a:r>
              <a:rPr lang="sk-SK" sz="4400" b="1" i="1" dirty="0" smtClean="0"/>
              <a:t> </a:t>
            </a:r>
            <a:r>
              <a:rPr lang="sk-SK" sz="4400" i="1" dirty="0" smtClean="0"/>
              <a:t>(1632 – 1704), ktorý vo svojich spisoch hlásal, že bez súhlasu ľudu nemožno vládnuť.</a:t>
            </a:r>
            <a:endParaRPr lang="sk-SK" sz="4400" dirty="0" smtClean="0"/>
          </a:p>
          <a:p>
            <a:pPr lvl="1"/>
            <a:r>
              <a:rPr lang="sk-SK" sz="4400" b="1" i="1" dirty="0" err="1" smtClean="0"/>
              <a:t>Thomasa</a:t>
            </a:r>
            <a:r>
              <a:rPr lang="sk-SK" sz="4400" b="1" i="1" dirty="0" smtClean="0"/>
              <a:t> </a:t>
            </a:r>
            <a:r>
              <a:rPr lang="sk-SK" sz="4400" b="1" i="1" dirty="0" err="1" smtClean="0"/>
              <a:t>Paina</a:t>
            </a:r>
            <a:r>
              <a:rPr lang="sk-SK" sz="4400" b="1" i="1" dirty="0" smtClean="0"/>
              <a:t> </a:t>
            </a:r>
            <a:r>
              <a:rPr lang="sk-SK" sz="4400" i="1" dirty="0" smtClean="0"/>
              <a:t>(1737 – 1809) výrazne ovplyvnili americké politické vedomie</a:t>
            </a:r>
            <a:endParaRPr lang="sk-SK" sz="4400" dirty="0" smtClean="0"/>
          </a:p>
          <a:p>
            <a:pPr>
              <a:buNone/>
            </a:pPr>
            <a:r>
              <a:rPr lang="sk-SK" i="1" dirty="0" smtClean="0"/>
              <a:t> </a:t>
            </a:r>
            <a:endParaRPr lang="sk-SK" sz="4400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59632" y="0"/>
            <a:ext cx="7674056" cy="6669360"/>
          </a:xfrm>
        </p:spPr>
        <p:txBody>
          <a:bodyPr>
            <a:normAutofit lnSpcReduction="10000"/>
          </a:bodyPr>
          <a:lstStyle/>
          <a:p>
            <a:pPr lvl="0"/>
            <a:r>
              <a:rPr lang="sk-SK" b="1" i="1" u="sng" dirty="0" smtClean="0"/>
              <a:t>Príroda ako príklad</a:t>
            </a:r>
          </a:p>
          <a:p>
            <a:pPr lvl="0">
              <a:buNone/>
            </a:pPr>
            <a:endParaRPr lang="sk-SK" dirty="0" smtClean="0"/>
          </a:p>
          <a:p>
            <a:r>
              <a:rPr lang="sk-SK" sz="2200" dirty="0" smtClean="0"/>
              <a:t>veda je lepším radcom v oblasti vládnutia ako náboženstvo. </a:t>
            </a:r>
          </a:p>
          <a:p>
            <a:r>
              <a:rPr lang="sk-SK" sz="2200" dirty="0" err="1" smtClean="0"/>
              <a:t>Francis</a:t>
            </a:r>
            <a:r>
              <a:rPr lang="sk-SK" sz="2200" dirty="0" smtClean="0"/>
              <a:t> </a:t>
            </a:r>
            <a:r>
              <a:rPr lang="sk-SK" sz="2200" dirty="0" err="1" smtClean="0"/>
              <a:t>Bacon</a:t>
            </a:r>
            <a:r>
              <a:rPr lang="sk-SK" sz="2200" dirty="0" smtClean="0"/>
              <a:t>, </a:t>
            </a:r>
            <a:r>
              <a:rPr lang="sk-SK" sz="2200" dirty="0" err="1" smtClean="0"/>
              <a:t>Isaac</a:t>
            </a:r>
            <a:r>
              <a:rPr lang="sk-SK" sz="2200" dirty="0" smtClean="0"/>
              <a:t> Newton...veda napredovala od 17. storočia míľovými krokmi, odhaľovala zákony sveta. </a:t>
            </a:r>
          </a:p>
          <a:p>
            <a:r>
              <a:rPr lang="sk-SK" sz="2200" dirty="0" smtClean="0"/>
              <a:t>ak bude príroda postupovať podľa vlastných pravidiel, vytvorí dokonalý svet</a:t>
            </a:r>
          </a:p>
          <a:p>
            <a:r>
              <a:rPr lang="sk-SK" sz="2200" dirty="0" smtClean="0"/>
              <a:t>politický a náboženský vplyv vo svete má byť čo najmenší</a:t>
            </a:r>
          </a:p>
          <a:p>
            <a:r>
              <a:rPr lang="sk-SK" sz="2200" dirty="0" smtClean="0"/>
              <a:t>Ľudská bytosť je iba jednoduchou súčasťou prírody a Rozum prikazuje človeku rozvíjať sa slobodne ako „dobrý divoch“, </a:t>
            </a:r>
          </a:p>
          <a:p>
            <a:pPr>
              <a:buNone/>
            </a:pPr>
            <a:r>
              <a:rPr lang="sk-SK" sz="2200" dirty="0" smtClean="0"/>
              <a:t>mýtická bytosť ďalekých </a:t>
            </a:r>
          </a:p>
          <a:p>
            <a:pPr>
              <a:buNone/>
            </a:pPr>
            <a:r>
              <a:rPr lang="sk-SK" sz="2200" dirty="0" smtClean="0"/>
              <a:t>a práve objavených krajín: </a:t>
            </a:r>
          </a:p>
          <a:p>
            <a:pPr>
              <a:buNone/>
            </a:pPr>
            <a:r>
              <a:rPr lang="sk-SK" sz="2200" dirty="0" err="1" smtClean="0"/>
              <a:t>Robinson</a:t>
            </a:r>
            <a:r>
              <a:rPr lang="sk-SK" sz="2200" dirty="0" smtClean="0"/>
              <a:t> </a:t>
            </a:r>
            <a:r>
              <a:rPr lang="sk-SK" sz="2200" dirty="0" err="1" smtClean="0"/>
              <a:t>Crusoe</a:t>
            </a:r>
            <a:r>
              <a:rPr lang="sk-SK" sz="2200" dirty="0" smtClean="0"/>
              <a:t> a Piatok </a:t>
            </a:r>
          </a:p>
          <a:p>
            <a:pPr>
              <a:buNone/>
            </a:pPr>
            <a:r>
              <a:rPr lang="sk-SK" sz="2200" dirty="0" smtClean="0"/>
              <a:t>zodpovedali tomuto ideálu.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</p:txBody>
      </p:sp>
      <p:pic>
        <p:nvPicPr>
          <p:cNvPr id="2050" name="Picture 2" descr="C:\Users\ucitel\Downloads\osvietenstvo\robinson_cruso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4293096"/>
            <a:ext cx="3492426" cy="23159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35608" y="260648"/>
            <a:ext cx="7498080" cy="6264696"/>
          </a:xfrm>
        </p:spPr>
        <p:txBody>
          <a:bodyPr>
            <a:normAutofit fontScale="85000" lnSpcReduction="10000"/>
          </a:bodyPr>
          <a:lstStyle/>
          <a:p>
            <a:r>
              <a:rPr lang="sk-SK" dirty="0" smtClean="0"/>
              <a:t>nové myšlienky - predmet diskusií </a:t>
            </a:r>
            <a:r>
              <a:rPr lang="sk-SK" sz="3000" dirty="0" smtClean="0"/>
              <a:t>/</a:t>
            </a:r>
            <a:r>
              <a:rPr lang="sk-SK" dirty="0" smtClean="0"/>
              <a:t> kaviarne a salóny vysokej spoločnosti/</a:t>
            </a:r>
          </a:p>
          <a:p>
            <a:r>
              <a:rPr lang="sk-SK" b="1" dirty="0" err="1" smtClean="0"/>
              <a:t>J.J.Rousseau</a:t>
            </a:r>
            <a:r>
              <a:rPr lang="sk-SK" dirty="0" smtClean="0"/>
              <a:t> podobne ako </a:t>
            </a:r>
            <a:r>
              <a:rPr lang="sk-SK" dirty="0" err="1" smtClean="0"/>
              <a:t>Locke</a:t>
            </a:r>
            <a:r>
              <a:rPr lang="sk-SK" dirty="0" smtClean="0"/>
              <a:t> </a:t>
            </a:r>
          </a:p>
          <a:p>
            <a:pPr>
              <a:buNone/>
            </a:pPr>
            <a:r>
              <a:rPr lang="sk-SK" dirty="0" smtClean="0"/>
              <a:t>bol presvedčený, že dobre </a:t>
            </a:r>
          </a:p>
          <a:p>
            <a:pPr>
              <a:buNone/>
            </a:pPr>
            <a:r>
              <a:rPr lang="sk-SK" dirty="0" smtClean="0"/>
              <a:t>vládnuť </a:t>
            </a:r>
            <a:r>
              <a:rPr lang="sk-SK" dirty="0" smtClean="0">
                <a:solidFill>
                  <a:srgbClr val="FF0000"/>
                </a:solidFill>
              </a:rPr>
              <a:t>nie je</a:t>
            </a:r>
            <a:r>
              <a:rPr lang="sk-SK" dirty="0" smtClean="0"/>
              <a:t> jedinou povinnosťou</a:t>
            </a:r>
          </a:p>
          <a:p>
            <a:pPr>
              <a:buNone/>
            </a:pPr>
            <a:r>
              <a:rPr lang="sk-SK" dirty="0" smtClean="0"/>
              <a:t>monarchu. </a:t>
            </a:r>
          </a:p>
          <a:p>
            <a:pPr>
              <a:buNone/>
            </a:pPr>
            <a:r>
              <a:rPr lang="sk-SK" dirty="0" smtClean="0"/>
              <a:t>Išiel ďalej a vyhlásil, že vládnucich a ovládaných </a:t>
            </a:r>
          </a:p>
          <a:p>
            <a:pPr>
              <a:buNone/>
            </a:pPr>
            <a:r>
              <a:rPr lang="sk-SK" dirty="0" smtClean="0"/>
              <a:t>spája dohoda, </a:t>
            </a:r>
            <a:r>
              <a:rPr lang="sk-SK" dirty="0" smtClean="0">
                <a:solidFill>
                  <a:srgbClr val="FF0000"/>
                </a:solidFill>
              </a:rPr>
              <a:t>„</a:t>
            </a:r>
            <a:r>
              <a:rPr lang="sk-SK" i="1" u="sng" dirty="0" smtClean="0">
                <a:solidFill>
                  <a:srgbClr val="FF0000"/>
                </a:solidFill>
              </a:rPr>
              <a:t>spoločenská zmluva</a:t>
            </a:r>
            <a:r>
              <a:rPr lang="sk-SK" dirty="0" smtClean="0">
                <a:solidFill>
                  <a:srgbClr val="FF0000"/>
                </a:solidFill>
              </a:rPr>
              <a:t>“</a:t>
            </a:r>
            <a:r>
              <a:rPr lang="sk-SK" dirty="0" smtClean="0"/>
              <a:t>.  </a:t>
            </a:r>
          </a:p>
          <a:p>
            <a:pPr>
              <a:buNone/>
            </a:pPr>
            <a:r>
              <a:rPr lang="sk-SK" dirty="0" smtClean="0"/>
              <a:t>Ak si tí, čo vládnu, neplnia svoje povinnosti, </a:t>
            </a:r>
          </a:p>
          <a:p>
            <a:pPr>
              <a:buNone/>
            </a:pPr>
            <a:r>
              <a:rPr lang="sk-SK" dirty="0" smtClean="0"/>
              <a:t>druhá strana  má právo pokladať to za </a:t>
            </a:r>
          </a:p>
          <a:p>
            <a:pPr>
              <a:buNone/>
            </a:pPr>
            <a:r>
              <a:rPr lang="sk-SK" dirty="0" smtClean="0"/>
              <a:t>porušenie zmluvy, </a:t>
            </a:r>
          </a:p>
          <a:p>
            <a:pPr>
              <a:buNone/>
            </a:pPr>
            <a:r>
              <a:rPr lang="sk-SK" dirty="0" smtClean="0"/>
              <a:t>a od tej chvíle nie je viazaná poslušnosťou.</a:t>
            </a:r>
            <a:endParaRPr lang="sk-SK" dirty="0"/>
          </a:p>
        </p:txBody>
      </p:sp>
      <p:pic>
        <p:nvPicPr>
          <p:cNvPr id="3074" name="Picture 2" descr="C:\Users\ucitel\Downloads\osvietenstvo\200px-Jean-Jacques_Roussea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692696"/>
            <a:ext cx="1828800" cy="2423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59632" y="260648"/>
            <a:ext cx="7674056" cy="6264696"/>
          </a:xfrm>
        </p:spPr>
        <p:txBody>
          <a:bodyPr>
            <a:normAutofit fontScale="92500" lnSpcReduction="20000"/>
          </a:bodyPr>
          <a:lstStyle/>
          <a:p>
            <a:r>
              <a:rPr lang="sk-SK" b="1" dirty="0" smtClean="0"/>
              <a:t>Veda, školstvo, vzdelanie</a:t>
            </a:r>
            <a:endParaRPr lang="sk-SK" dirty="0" smtClean="0"/>
          </a:p>
          <a:p>
            <a:r>
              <a:rPr lang="sk-SK" dirty="0" smtClean="0"/>
              <a:t>rozvoj prírodných vied</a:t>
            </a:r>
          </a:p>
          <a:p>
            <a:r>
              <a:rPr lang="sk-SK" dirty="0" smtClean="0"/>
              <a:t>v matematike sa oddelila algebra od geometrie a vznikla deskriptívna geometria. </a:t>
            </a:r>
          </a:p>
          <a:p>
            <a:r>
              <a:rPr lang="sk-SK" dirty="0" smtClean="0"/>
              <a:t>Začína sa skúmať elektrina. </a:t>
            </a:r>
          </a:p>
          <a:p>
            <a:r>
              <a:rPr lang="sk-SK" dirty="0" smtClean="0"/>
              <a:t>Vzniká moderná chémia. </a:t>
            </a:r>
          </a:p>
          <a:p>
            <a:r>
              <a:rPr lang="sk-SK" dirty="0" smtClean="0"/>
              <a:t>Bol zostrojený bleskozvod, teplomer, ľudia sa začínajú preventívne očkovať.</a:t>
            </a:r>
          </a:p>
          <a:p>
            <a:r>
              <a:rPr lang="sk-SK" b="1" i="1" dirty="0" smtClean="0"/>
              <a:t>Encyklopédia</a:t>
            </a:r>
            <a:r>
              <a:rPr lang="sk-SK" b="1" dirty="0" smtClean="0"/>
              <a:t> alebo </a:t>
            </a:r>
            <a:r>
              <a:rPr lang="sk-SK" b="1" i="1" dirty="0" smtClean="0"/>
              <a:t>Slovník umení, vied a remesiel</a:t>
            </a:r>
            <a:r>
              <a:rPr lang="sk-SK" dirty="0" smtClean="0"/>
              <a:t>. Bola dokončená r. 1772, mala 30 bohato ilustrovaných zväzkov; na jej tvorbe sa podieľalo vyše dvesto autorov a sumarizovala poznanie svojej doby.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Encyklopédia</a:t>
            </a:r>
            <a:endParaRPr lang="sk-SK" dirty="0"/>
          </a:p>
        </p:txBody>
      </p:sp>
      <p:pic>
        <p:nvPicPr>
          <p:cNvPr id="4098" name="Picture 2" descr="C:\Users\ucitel\Downloads\osvietenstvo\400px-ENC_1-NA5_600px.jpe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47663" y="1772816"/>
            <a:ext cx="2838595" cy="4250796"/>
          </a:xfrm>
          <a:prstGeom prst="rect">
            <a:avLst/>
          </a:prstGeom>
          <a:noFill/>
        </p:spPr>
      </p:pic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>
          <a:xfrm>
            <a:off x="4788024" y="404664"/>
            <a:ext cx="4017640" cy="6048672"/>
          </a:xfrm>
        </p:spPr>
        <p:txBody>
          <a:bodyPr/>
          <a:lstStyle/>
          <a:p>
            <a:endParaRPr lang="sk-SK" i="1" dirty="0" smtClean="0"/>
          </a:p>
          <a:p>
            <a:r>
              <a:rPr lang="sk-SK" i="1" dirty="0" smtClean="0"/>
              <a:t>za hlavných autorov Encyklopédie sa pokladajú Denis </a:t>
            </a:r>
            <a:r>
              <a:rPr lang="sk-SK" i="1" dirty="0" err="1" smtClean="0"/>
              <a:t>Diderot</a:t>
            </a:r>
            <a:r>
              <a:rPr lang="sk-SK" i="1" dirty="0" smtClean="0"/>
              <a:t> a </a:t>
            </a:r>
            <a:r>
              <a:rPr lang="sk-SK" i="1" dirty="0" err="1" smtClean="0"/>
              <a:t>Jean</a:t>
            </a:r>
            <a:r>
              <a:rPr lang="sk-SK" i="1" dirty="0" smtClean="0"/>
              <a:t> </a:t>
            </a:r>
            <a:r>
              <a:rPr lang="sk-SK" i="1" dirty="0" err="1" smtClean="0"/>
              <a:t>d´Alembert</a:t>
            </a:r>
            <a:endParaRPr lang="sk-SK" dirty="0"/>
          </a:p>
        </p:txBody>
      </p:sp>
      <p:pic>
        <p:nvPicPr>
          <p:cNvPr id="4099" name="Picture 3" descr="C:\Users\ucitel\Downloads\osvietenstvo\diderot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284984"/>
            <a:ext cx="1864854" cy="2448272"/>
          </a:xfrm>
          <a:prstGeom prst="rect">
            <a:avLst/>
          </a:prstGeom>
          <a:noFill/>
        </p:spPr>
      </p:pic>
      <p:pic>
        <p:nvPicPr>
          <p:cNvPr id="4100" name="Picture 4" descr="C:\Users\ucitel\Downloads\osvietenstvo\7121_dAlembert-Jean-Le-Ro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3284984"/>
            <a:ext cx="1760196" cy="2520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novrat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l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l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97</TotalTime>
  <Words>87</Words>
  <Application>Microsoft Office PowerPoint</Application>
  <PresentationFormat>Prezentácia na obrazovke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Slnovrat</vt:lpstr>
      <vt:lpstr>Osvietenstvo</vt:lpstr>
      <vt:lpstr>Prezentácia programu PowerPoint</vt:lpstr>
      <vt:lpstr>Osvietenstvo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Encyklopédia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Osvietenstvo</dc:title>
  <dc:creator>ucitel</dc:creator>
  <cp:lastModifiedBy>Raduz</cp:lastModifiedBy>
  <cp:revision>15</cp:revision>
  <dcterms:created xsi:type="dcterms:W3CDTF">2011-10-13T18:00:22Z</dcterms:created>
  <dcterms:modified xsi:type="dcterms:W3CDTF">2021-05-09T20:39:27Z</dcterms:modified>
</cp:coreProperties>
</file>