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embeddedFontLst>
    <p:embeddedFont>
      <p:font typeface="Nunito Sans" charset="-18"/>
      <p:regular r:id="rId9"/>
      <p:bold r:id="rId10"/>
      <p:italic r:id="rId11"/>
      <p:boldItalic r:id="rId12"/>
    </p:embeddedFont>
    <p:embeddedFont>
      <p:font typeface="Oswald" charset="-18"/>
      <p:regular r:id="rId13"/>
      <p:bold r:id="rId14"/>
    </p:embeddedFont>
    <p:embeddedFont>
      <p:font typeface="Staatliches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D9696DB-99CC-4EFD-AB0D-84DB2E8701E7}">
  <a:tblStyle styleId="{FD9696DB-99CC-4EFD-AB0D-84DB2E870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456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cf04e3d7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6cf04e3d7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d931ca1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d931ca1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93" name="Google Shape;93;p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95" name="Google Shape;95;p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 rot="9220574">
            <a:off x="2118108" y="2024596"/>
            <a:ext cx="2037589" cy="568228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2206833" y="4560366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 rot="-464757">
            <a:off x="2572601" y="134717"/>
            <a:ext cx="2037648" cy="568270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1629120" y="953843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-2151822" y="37044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10"/>
          <p:cNvGrpSpPr/>
          <p:nvPr/>
        </p:nvGrpSpPr>
        <p:grpSpPr>
          <a:xfrm>
            <a:off x="-1030844" y="432"/>
            <a:ext cx="6600387" cy="6511677"/>
            <a:chOff x="-1030844" y="432"/>
            <a:chExt cx="6600387" cy="6511677"/>
          </a:xfrm>
        </p:grpSpPr>
        <p:sp>
          <p:nvSpPr>
            <p:cNvPr id="217" name="Google Shape;217;p10"/>
            <p:cNvSpPr/>
            <p:nvPr/>
          </p:nvSpPr>
          <p:spPr>
            <a:xfrm>
              <a:off x="527597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-919048" y="1176034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408054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889658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9885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9885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9885" y="4950509"/>
              <a:ext cx="169435" cy="152440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9885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9885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9453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9885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-1030844" y="830249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85" y="3949017"/>
              <a:ext cx="1277660" cy="676216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6021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9885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9885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1259302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445045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1315776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9885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9885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855688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0"/>
          <p:cNvSpPr txBox="1">
            <a:spLocks noGrp="1"/>
          </p:cNvSpPr>
          <p:nvPr>
            <p:ph type="subTitle" idx="1"/>
          </p:nvPr>
        </p:nvSpPr>
        <p:spPr>
          <a:xfrm>
            <a:off x="2343200" y="3605199"/>
            <a:ext cx="44577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2702475" y="2143399"/>
            <a:ext cx="37392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0"/>
          <p:cNvSpPr/>
          <p:nvPr/>
        </p:nvSpPr>
        <p:spPr>
          <a:xfrm rot="-464757">
            <a:off x="2805893" y="910690"/>
            <a:ext cx="2037648" cy="290446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"/>
          <p:cNvSpPr/>
          <p:nvPr/>
        </p:nvSpPr>
        <p:spPr>
          <a:xfrm rot="-464757">
            <a:off x="1756326" y="-366183"/>
            <a:ext cx="2037648" cy="568270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2692796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/>
          </p:nvPr>
        </p:nvSpPr>
        <p:spPr>
          <a:xfrm>
            <a:off x="456872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281" name="Google Shape;281;p1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AND_BODY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title"/>
          </p:nvPr>
        </p:nvSpPr>
        <p:spPr>
          <a:xfrm>
            <a:off x="1000607" y="3131561"/>
            <a:ext cx="327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1"/>
          </p:nvPr>
        </p:nvSpPr>
        <p:spPr>
          <a:xfrm>
            <a:off x="1000607" y="3451110"/>
            <a:ext cx="3275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title" idx="2"/>
          </p:nvPr>
        </p:nvSpPr>
        <p:spPr>
          <a:xfrm>
            <a:off x="4862238" y="3131561"/>
            <a:ext cx="327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subTitle" idx="3"/>
          </p:nvPr>
        </p:nvSpPr>
        <p:spPr>
          <a:xfrm>
            <a:off x="4862238" y="3451010"/>
            <a:ext cx="3275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 idx="4"/>
          </p:nvPr>
        </p:nvSpPr>
        <p:spPr>
          <a:xfrm>
            <a:off x="3023388" y="1549087"/>
            <a:ext cx="309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8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397" name="Google Shape;397;p18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4846112" y="2427926"/>
            <a:ext cx="15264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24"/>
          <p:cNvSpPr txBox="1">
            <a:spLocks noGrp="1"/>
          </p:cNvSpPr>
          <p:nvPr>
            <p:ph type="subTitle" idx="1"/>
          </p:nvPr>
        </p:nvSpPr>
        <p:spPr>
          <a:xfrm>
            <a:off x="4846102" y="2302373"/>
            <a:ext cx="152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title" idx="2"/>
          </p:nvPr>
        </p:nvSpPr>
        <p:spPr>
          <a:xfrm>
            <a:off x="6638452" y="2427926"/>
            <a:ext cx="15264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subTitle" idx="3"/>
          </p:nvPr>
        </p:nvSpPr>
        <p:spPr>
          <a:xfrm>
            <a:off x="6638451" y="2302373"/>
            <a:ext cx="152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24"/>
          <p:cNvSpPr txBox="1">
            <a:spLocks noGrp="1"/>
          </p:cNvSpPr>
          <p:nvPr>
            <p:ph type="title" idx="4"/>
          </p:nvPr>
        </p:nvSpPr>
        <p:spPr>
          <a:xfrm>
            <a:off x="4846112" y="3719475"/>
            <a:ext cx="15264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24"/>
          <p:cNvSpPr txBox="1">
            <a:spLocks noGrp="1"/>
          </p:cNvSpPr>
          <p:nvPr>
            <p:ph type="subTitle" idx="5"/>
          </p:nvPr>
        </p:nvSpPr>
        <p:spPr>
          <a:xfrm>
            <a:off x="4846100" y="3965300"/>
            <a:ext cx="152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24"/>
          <p:cNvSpPr txBox="1">
            <a:spLocks noGrp="1"/>
          </p:cNvSpPr>
          <p:nvPr>
            <p:ph type="title" idx="6"/>
          </p:nvPr>
        </p:nvSpPr>
        <p:spPr>
          <a:xfrm>
            <a:off x="6638449" y="3719475"/>
            <a:ext cx="15264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24"/>
          <p:cNvSpPr txBox="1">
            <a:spLocks noGrp="1"/>
          </p:cNvSpPr>
          <p:nvPr>
            <p:ph type="subTitle" idx="7"/>
          </p:nvPr>
        </p:nvSpPr>
        <p:spPr>
          <a:xfrm>
            <a:off x="6638449" y="3965300"/>
            <a:ext cx="152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4"/>
          <p:cNvSpPr txBox="1">
            <a:spLocks noGrp="1"/>
          </p:cNvSpPr>
          <p:nvPr>
            <p:ph type="title" idx="8"/>
          </p:nvPr>
        </p:nvSpPr>
        <p:spPr>
          <a:xfrm>
            <a:off x="5557900" y="1317400"/>
            <a:ext cx="191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24"/>
          <p:cNvGrpSpPr/>
          <p:nvPr/>
        </p:nvGrpSpPr>
        <p:grpSpPr>
          <a:xfrm rot="10800000">
            <a:off x="-924294" y="-1251918"/>
            <a:ext cx="10978491" cy="2680152"/>
            <a:chOff x="-1136294" y="3937582"/>
            <a:chExt cx="10978491" cy="2680152"/>
          </a:xfrm>
        </p:grpSpPr>
        <p:sp>
          <p:nvSpPr>
            <p:cNvPr id="544" name="Google Shape;544;p2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46" name="Google Shape;546;p2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4" r:id="rId8"/>
    <p:sldLayoutId id="2147483670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 smtClean="0"/>
              <a:t>Sociálne a politické konflikty </a:t>
            </a:r>
            <a:endParaRPr lang="sk-SK"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k-SK" dirty="0" smtClean="0"/>
              <a:t>vojny, terorizmus</a:t>
            </a:r>
            <a:endParaRPr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k-SK" sz="3200" dirty="0" smtClean="0"/>
              <a:t>-konflikt medzi štátmi, organizáciami, alebo väčšími skupinami ľudí, použitie násilia </a:t>
            </a:r>
          </a:p>
          <a:p>
            <a:pPr marL="0" lvl="0" indent="0">
              <a:buNone/>
            </a:pPr>
            <a:endParaRPr lang="sk-SK" sz="3200" dirty="0" smtClean="0"/>
          </a:p>
          <a:p>
            <a:pPr marL="0" lvl="0" indent="0">
              <a:buNone/>
            </a:pPr>
            <a:r>
              <a:rPr lang="sk-SK" sz="3200" dirty="0" smtClean="0"/>
              <a:t>-je uplatňovanie sily pri prekonávaní odporu</a:t>
            </a:r>
            <a:endParaRPr sz="3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762" name="Google Shape;762;p36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763" name="Google Shape;763;p3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Vojna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37"/>
          <p:cNvGrpSpPr/>
          <p:nvPr/>
        </p:nvGrpSpPr>
        <p:grpSpPr>
          <a:xfrm>
            <a:off x="3936132" y="874063"/>
            <a:ext cx="1271746" cy="1269340"/>
            <a:chOff x="8043427" y="1972408"/>
            <a:chExt cx="387397" cy="386581"/>
          </a:xfrm>
        </p:grpSpPr>
        <p:sp>
          <p:nvSpPr>
            <p:cNvPr id="775" name="Google Shape;775;p37"/>
            <p:cNvSpPr/>
            <p:nvPr/>
          </p:nvSpPr>
          <p:spPr>
            <a:xfrm>
              <a:off x="8155593" y="2084574"/>
              <a:ext cx="162253" cy="162253"/>
            </a:xfrm>
            <a:custGeom>
              <a:avLst/>
              <a:gdLst/>
              <a:ahLst/>
              <a:cxnLst/>
              <a:rect l="l" t="t" r="r" b="b"/>
              <a:pathLst>
                <a:path w="4788" h="4788" extrusionOk="0">
                  <a:moveTo>
                    <a:pt x="2406" y="2025"/>
                  </a:moveTo>
                  <a:cubicBezTo>
                    <a:pt x="2596" y="2025"/>
                    <a:pt x="2763" y="2191"/>
                    <a:pt x="2763" y="2382"/>
                  </a:cubicBezTo>
                  <a:cubicBezTo>
                    <a:pt x="2763" y="2596"/>
                    <a:pt x="2596" y="2739"/>
                    <a:pt x="2406" y="2739"/>
                  </a:cubicBezTo>
                  <a:cubicBezTo>
                    <a:pt x="2215" y="2739"/>
                    <a:pt x="2048" y="2596"/>
                    <a:pt x="2048" y="2382"/>
                  </a:cubicBezTo>
                  <a:cubicBezTo>
                    <a:pt x="2048" y="2191"/>
                    <a:pt x="2215" y="2025"/>
                    <a:pt x="2406" y="2025"/>
                  </a:cubicBezTo>
                  <a:close/>
                  <a:moveTo>
                    <a:pt x="2072" y="0"/>
                  </a:moveTo>
                  <a:cubicBezTo>
                    <a:pt x="1001" y="143"/>
                    <a:pt x="167" y="977"/>
                    <a:pt x="24" y="2048"/>
                  </a:cubicBezTo>
                  <a:lnTo>
                    <a:pt x="1334" y="2048"/>
                  </a:lnTo>
                  <a:lnTo>
                    <a:pt x="1334" y="2715"/>
                  </a:lnTo>
                  <a:lnTo>
                    <a:pt x="0" y="2715"/>
                  </a:lnTo>
                  <a:cubicBezTo>
                    <a:pt x="167" y="3787"/>
                    <a:pt x="1001" y="4620"/>
                    <a:pt x="2072" y="4763"/>
                  </a:cubicBezTo>
                  <a:lnTo>
                    <a:pt x="2072" y="3453"/>
                  </a:lnTo>
                  <a:lnTo>
                    <a:pt x="2739" y="3453"/>
                  </a:lnTo>
                  <a:lnTo>
                    <a:pt x="2739" y="4787"/>
                  </a:lnTo>
                  <a:cubicBezTo>
                    <a:pt x="3787" y="4644"/>
                    <a:pt x="4620" y="3787"/>
                    <a:pt x="4787" y="2715"/>
                  </a:cubicBezTo>
                  <a:lnTo>
                    <a:pt x="3477" y="2715"/>
                  </a:lnTo>
                  <a:lnTo>
                    <a:pt x="3477" y="2048"/>
                  </a:lnTo>
                  <a:lnTo>
                    <a:pt x="4787" y="2048"/>
                  </a:lnTo>
                  <a:cubicBezTo>
                    <a:pt x="4644" y="1001"/>
                    <a:pt x="3811" y="167"/>
                    <a:pt x="2739" y="24"/>
                  </a:cubicBezTo>
                  <a:lnTo>
                    <a:pt x="2739" y="1310"/>
                  </a:lnTo>
                  <a:lnTo>
                    <a:pt x="2072" y="1310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8091038" y="2019206"/>
              <a:ext cx="134804" cy="134804"/>
            </a:xfrm>
            <a:custGeom>
              <a:avLst/>
              <a:gdLst/>
              <a:ahLst/>
              <a:cxnLst/>
              <a:rect l="l" t="t" r="r" b="b"/>
              <a:pathLst>
                <a:path w="3978" h="3978" extrusionOk="0">
                  <a:moveTo>
                    <a:pt x="3977" y="0"/>
                  </a:moveTo>
                  <a:cubicBezTo>
                    <a:pt x="1858" y="167"/>
                    <a:pt x="167" y="1858"/>
                    <a:pt x="0" y="3977"/>
                  </a:cubicBezTo>
                  <a:lnTo>
                    <a:pt x="1239" y="3977"/>
                  </a:lnTo>
                  <a:cubicBezTo>
                    <a:pt x="1405" y="2549"/>
                    <a:pt x="2548" y="1405"/>
                    <a:pt x="3977" y="1239"/>
                  </a:cubicBezTo>
                  <a:lnTo>
                    <a:pt x="3977" y="667"/>
                  </a:lnTo>
                  <a:lnTo>
                    <a:pt x="3977" y="334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8248409" y="2019206"/>
              <a:ext cx="134804" cy="134804"/>
            </a:xfrm>
            <a:custGeom>
              <a:avLst/>
              <a:gdLst/>
              <a:ahLst/>
              <a:cxnLst/>
              <a:rect l="l" t="t" r="r" b="b"/>
              <a:pathLst>
                <a:path w="3978" h="3978" extrusionOk="0">
                  <a:moveTo>
                    <a:pt x="0" y="0"/>
                  </a:moveTo>
                  <a:lnTo>
                    <a:pt x="0" y="334"/>
                  </a:lnTo>
                  <a:lnTo>
                    <a:pt x="0" y="667"/>
                  </a:lnTo>
                  <a:lnTo>
                    <a:pt x="0" y="1239"/>
                  </a:lnTo>
                  <a:cubicBezTo>
                    <a:pt x="1429" y="1405"/>
                    <a:pt x="2572" y="2549"/>
                    <a:pt x="2739" y="3977"/>
                  </a:cubicBezTo>
                  <a:lnTo>
                    <a:pt x="3977" y="3977"/>
                  </a:lnTo>
                  <a:cubicBezTo>
                    <a:pt x="3810" y="1858"/>
                    <a:pt x="2120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8091038" y="2176576"/>
              <a:ext cx="134804" cy="134804"/>
            </a:xfrm>
            <a:custGeom>
              <a:avLst/>
              <a:gdLst/>
              <a:ahLst/>
              <a:cxnLst/>
              <a:rect l="l" t="t" r="r" b="b"/>
              <a:pathLst>
                <a:path w="3978" h="3978" extrusionOk="0">
                  <a:moveTo>
                    <a:pt x="0" y="0"/>
                  </a:moveTo>
                  <a:cubicBezTo>
                    <a:pt x="167" y="2120"/>
                    <a:pt x="1858" y="3811"/>
                    <a:pt x="3977" y="3977"/>
                  </a:cubicBezTo>
                  <a:lnTo>
                    <a:pt x="3977" y="3644"/>
                  </a:lnTo>
                  <a:lnTo>
                    <a:pt x="3977" y="3310"/>
                  </a:lnTo>
                  <a:lnTo>
                    <a:pt x="3977" y="2739"/>
                  </a:lnTo>
                  <a:cubicBezTo>
                    <a:pt x="2548" y="2596"/>
                    <a:pt x="1405" y="1453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8248409" y="2176576"/>
              <a:ext cx="134804" cy="134804"/>
            </a:xfrm>
            <a:custGeom>
              <a:avLst/>
              <a:gdLst/>
              <a:ahLst/>
              <a:cxnLst/>
              <a:rect l="l" t="t" r="r" b="b"/>
              <a:pathLst>
                <a:path w="3978" h="3978" extrusionOk="0">
                  <a:moveTo>
                    <a:pt x="2739" y="0"/>
                  </a:moveTo>
                  <a:cubicBezTo>
                    <a:pt x="2572" y="1429"/>
                    <a:pt x="1429" y="2572"/>
                    <a:pt x="0" y="2739"/>
                  </a:cubicBezTo>
                  <a:lnTo>
                    <a:pt x="0" y="3310"/>
                  </a:lnTo>
                  <a:lnTo>
                    <a:pt x="0" y="3644"/>
                  </a:lnTo>
                  <a:lnTo>
                    <a:pt x="0" y="3977"/>
                  </a:lnTo>
                  <a:cubicBezTo>
                    <a:pt x="2120" y="3811"/>
                    <a:pt x="3810" y="212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8225806" y="1972408"/>
              <a:ext cx="22637" cy="46833"/>
            </a:xfrm>
            <a:custGeom>
              <a:avLst/>
              <a:gdLst/>
              <a:ahLst/>
              <a:cxnLst/>
              <a:rect l="l" t="t" r="r" b="b"/>
              <a:pathLst>
                <a:path w="668" h="1382" extrusionOk="0">
                  <a:moveTo>
                    <a:pt x="0" y="0"/>
                  </a:moveTo>
                  <a:lnTo>
                    <a:pt x="0" y="1381"/>
                  </a:lnTo>
                  <a:lnTo>
                    <a:pt x="667" y="1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8225806" y="2311344"/>
              <a:ext cx="22637" cy="47646"/>
            </a:xfrm>
            <a:custGeom>
              <a:avLst/>
              <a:gdLst/>
              <a:ahLst/>
              <a:cxnLst/>
              <a:rect l="l" t="t" r="r" b="b"/>
              <a:pathLst>
                <a:path w="668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667" y="1405"/>
                  </a:lnTo>
                  <a:lnTo>
                    <a:pt x="667" y="0"/>
                  </a:lnTo>
                  <a:cubicBezTo>
                    <a:pt x="548" y="24"/>
                    <a:pt x="453" y="24"/>
                    <a:pt x="334" y="24"/>
                  </a:cubicBezTo>
                  <a:cubicBezTo>
                    <a:pt x="215" y="24"/>
                    <a:pt x="119" y="2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8383178" y="2153974"/>
              <a:ext cx="47646" cy="22637"/>
            </a:xfrm>
            <a:custGeom>
              <a:avLst/>
              <a:gdLst/>
              <a:ahLst/>
              <a:cxnLst/>
              <a:rect l="l" t="t" r="r" b="b"/>
              <a:pathLst>
                <a:path w="1406" h="668" extrusionOk="0">
                  <a:moveTo>
                    <a:pt x="0" y="0"/>
                  </a:moveTo>
                  <a:cubicBezTo>
                    <a:pt x="0" y="120"/>
                    <a:pt x="0" y="239"/>
                    <a:pt x="0" y="334"/>
                  </a:cubicBezTo>
                  <a:cubicBezTo>
                    <a:pt x="0" y="453"/>
                    <a:pt x="0" y="572"/>
                    <a:pt x="0" y="667"/>
                  </a:cubicBezTo>
                  <a:lnTo>
                    <a:pt x="1405" y="667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8043427" y="2153974"/>
              <a:ext cx="47646" cy="22637"/>
            </a:xfrm>
            <a:custGeom>
              <a:avLst/>
              <a:gdLst/>
              <a:ahLst/>
              <a:cxnLst/>
              <a:rect l="l" t="t" r="r" b="b"/>
              <a:pathLst>
                <a:path w="1406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05" y="667"/>
                  </a:lnTo>
                  <a:cubicBezTo>
                    <a:pt x="1405" y="572"/>
                    <a:pt x="1381" y="453"/>
                    <a:pt x="1381" y="334"/>
                  </a:cubicBezTo>
                  <a:cubicBezTo>
                    <a:pt x="1381" y="239"/>
                    <a:pt x="1405" y="12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37"/>
          <p:cNvSpPr txBox="1">
            <a:spLocks noGrp="1"/>
          </p:cNvSpPr>
          <p:nvPr>
            <p:ph type="subTitle" idx="1"/>
          </p:nvPr>
        </p:nvSpPr>
        <p:spPr>
          <a:xfrm>
            <a:off x="6572264" y="642924"/>
            <a:ext cx="2571736" cy="3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b="1" dirty="0" smtClean="0"/>
              <a:t>Aké dôvody podľa teba vedú ľudí k vojne?</a:t>
            </a:r>
            <a:endParaRPr sz="1600" b="1"/>
          </a:p>
        </p:txBody>
      </p:sp>
      <p:sp>
        <p:nvSpPr>
          <p:cNvPr id="785" name="Google Shape;785;p37"/>
          <p:cNvSpPr txBox="1">
            <a:spLocks noGrp="1"/>
          </p:cNvSpPr>
          <p:nvPr>
            <p:ph type="title"/>
          </p:nvPr>
        </p:nvSpPr>
        <p:spPr>
          <a:xfrm>
            <a:off x="2702475" y="2143399"/>
            <a:ext cx="37392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BANG!</a:t>
            </a:r>
            <a:endParaRPr/>
          </a:p>
        </p:txBody>
      </p:sp>
      <p:sp>
        <p:nvSpPr>
          <p:cNvPr id="15" name="Obdĺžnik 14"/>
          <p:cNvSpPr/>
          <p:nvPr/>
        </p:nvSpPr>
        <p:spPr>
          <a:xfrm>
            <a:off x="6357950" y="1428742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6357950" y="2000246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6357950" y="2571750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6357950" y="3143254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/>
          <p:cNvSpPr/>
          <p:nvPr/>
        </p:nvSpPr>
        <p:spPr>
          <a:xfrm>
            <a:off x="6357950" y="3714758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6357950" y="4286262"/>
            <a:ext cx="26431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Príčiny vojen</a:t>
            </a:r>
            <a:endParaRPr/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1"/>
          </p:nvPr>
        </p:nvSpPr>
        <p:spPr>
          <a:xfrm>
            <a:off x="642910" y="3286130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smtClean="0"/>
              <a:t>Rusko – Ukrajina, vojna na </a:t>
            </a:r>
            <a:r>
              <a:rPr lang="sk-SK" dirty="0" err="1" smtClean="0"/>
              <a:t>Dombase</a:t>
            </a:r>
            <a:endParaRPr/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dirty="0" smtClean="0"/>
              <a:t>Väčšie územie</a:t>
            </a:r>
            <a:endParaRPr/>
          </a:p>
        </p:txBody>
      </p:sp>
      <p:sp>
        <p:nvSpPr>
          <p:cNvPr id="793" name="Google Shape;793;p38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dirty="0" smtClean="0"/>
              <a:t>Prírodné zdroje</a:t>
            </a:r>
            <a:endParaRPr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3"/>
          </p:nvPr>
        </p:nvSpPr>
        <p:spPr>
          <a:xfrm>
            <a:off x="2643174" y="3143254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smtClean="0"/>
              <a:t>Napr. ložiská ropy. Vojna v Iraku, Iráne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4"/>
          </p:nvPr>
        </p:nvSpPr>
        <p:spPr>
          <a:xfrm>
            <a:off x="4572000" y="2643188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dirty="0" smtClean="0"/>
              <a:t>Vyhlásenie nezávislosti</a:t>
            </a:r>
            <a:endParaRPr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5"/>
          </p:nvPr>
        </p:nvSpPr>
        <p:spPr>
          <a:xfrm>
            <a:off x="4714876" y="3286130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smtClean="0"/>
              <a:t>Napr. vojna v USA, keď sa oddelili od Veľkej Británie, Severné Írsko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6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8" name="Google Shape;798;p38"/>
          <p:cNvSpPr txBox="1">
            <a:spLocks noGrp="1"/>
          </p:cNvSpPr>
          <p:nvPr>
            <p:ph type="title" idx="7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8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dirty="0" smtClean="0"/>
              <a:t>Náboženská vojna</a:t>
            </a:r>
            <a:endParaRPr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13"/>
          </p:nvPr>
        </p:nvSpPr>
        <p:spPr>
          <a:xfrm>
            <a:off x="6715140" y="3357568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smtClean="0"/>
              <a:t>Džihád – „svätá vojna „ za rozšírenie islamu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8"/>
          <p:cNvSpPr txBox="1">
            <a:spLocks noGrp="1"/>
          </p:cNvSpPr>
          <p:nvPr>
            <p:ph type="title" idx="14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804" name="Google Shape;804;p38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1"/>
          <p:cNvSpPr txBox="1">
            <a:spLocks noGrp="1"/>
          </p:cNvSpPr>
          <p:nvPr>
            <p:ph type="title" idx="4"/>
          </p:nvPr>
        </p:nvSpPr>
        <p:spPr>
          <a:xfrm>
            <a:off x="3071802" y="1571618"/>
            <a:ext cx="309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Vojna</a:t>
            </a:r>
            <a:endParaRPr/>
          </a:p>
        </p:txBody>
      </p:sp>
      <p:sp>
        <p:nvSpPr>
          <p:cNvPr id="875" name="Google Shape;875;p41"/>
          <p:cNvSpPr txBox="1">
            <a:spLocks noGrp="1"/>
          </p:cNvSpPr>
          <p:nvPr>
            <p:ph type="title"/>
          </p:nvPr>
        </p:nvSpPr>
        <p:spPr>
          <a:xfrm>
            <a:off x="-285784" y="2928940"/>
            <a:ext cx="327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 smtClean="0"/>
              <a:t>Lokálne = miestne</a:t>
            </a:r>
            <a:endParaRPr/>
          </a:p>
        </p:txBody>
      </p:sp>
      <p:sp>
        <p:nvSpPr>
          <p:cNvPr id="877" name="Google Shape;877;p41"/>
          <p:cNvSpPr txBox="1">
            <a:spLocks noGrp="1"/>
          </p:cNvSpPr>
          <p:nvPr>
            <p:ph type="title" idx="2"/>
          </p:nvPr>
        </p:nvSpPr>
        <p:spPr>
          <a:xfrm>
            <a:off x="3071802" y="2928940"/>
            <a:ext cx="327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 smtClean="0"/>
              <a:t>Občianske (v štáte)</a:t>
            </a:r>
            <a:endParaRPr lang="sk-SK" dirty="0"/>
          </a:p>
        </p:txBody>
      </p:sp>
      <p:grpSp>
        <p:nvGrpSpPr>
          <p:cNvPr id="879" name="Google Shape;879;p41"/>
          <p:cNvGrpSpPr/>
          <p:nvPr/>
        </p:nvGrpSpPr>
        <p:grpSpPr>
          <a:xfrm>
            <a:off x="2040799" y="1706871"/>
            <a:ext cx="967388" cy="365154"/>
            <a:chOff x="4023003" y="708300"/>
            <a:chExt cx="829806" cy="313222"/>
          </a:xfrm>
        </p:grpSpPr>
        <p:sp>
          <p:nvSpPr>
            <p:cNvPr id="880" name="Google Shape;880;p41"/>
            <p:cNvSpPr/>
            <p:nvPr/>
          </p:nvSpPr>
          <p:spPr>
            <a:xfrm>
              <a:off x="4023003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4222030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425832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1"/>
          <p:cNvGrpSpPr/>
          <p:nvPr/>
        </p:nvGrpSpPr>
        <p:grpSpPr>
          <a:xfrm flipH="1">
            <a:off x="6133099" y="1706871"/>
            <a:ext cx="967388" cy="365154"/>
            <a:chOff x="4023003" y="708300"/>
            <a:chExt cx="829806" cy="313222"/>
          </a:xfrm>
        </p:grpSpPr>
        <p:sp>
          <p:nvSpPr>
            <p:cNvPr id="884" name="Google Shape;884;p41"/>
            <p:cNvSpPr/>
            <p:nvPr/>
          </p:nvSpPr>
          <p:spPr>
            <a:xfrm>
              <a:off x="4023003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222030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425832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1"/>
          <p:cNvGrpSpPr/>
          <p:nvPr/>
        </p:nvGrpSpPr>
        <p:grpSpPr>
          <a:xfrm>
            <a:off x="1142976" y="2357436"/>
            <a:ext cx="227622" cy="405150"/>
            <a:chOff x="780387" y="3226072"/>
            <a:chExt cx="227622" cy="405150"/>
          </a:xfrm>
        </p:grpSpPr>
        <p:sp>
          <p:nvSpPr>
            <p:cNvPr id="891" name="Google Shape;891;p41"/>
            <p:cNvSpPr/>
            <p:nvPr/>
          </p:nvSpPr>
          <p:spPr>
            <a:xfrm>
              <a:off x="780387" y="3226072"/>
              <a:ext cx="227622" cy="387402"/>
            </a:xfrm>
            <a:custGeom>
              <a:avLst/>
              <a:gdLst/>
              <a:ahLst/>
              <a:cxnLst/>
              <a:rect l="l" t="t" r="r" b="b"/>
              <a:pathLst>
                <a:path w="6717" h="11432" extrusionOk="0">
                  <a:moveTo>
                    <a:pt x="5169" y="1453"/>
                  </a:moveTo>
                  <a:lnTo>
                    <a:pt x="5621" y="1953"/>
                  </a:lnTo>
                  <a:lnTo>
                    <a:pt x="3359" y="4025"/>
                  </a:lnTo>
                  <a:lnTo>
                    <a:pt x="1096" y="1953"/>
                  </a:lnTo>
                  <a:lnTo>
                    <a:pt x="1549" y="1453"/>
                  </a:lnTo>
                  <a:lnTo>
                    <a:pt x="3359" y="3120"/>
                  </a:lnTo>
                  <a:lnTo>
                    <a:pt x="5169" y="1453"/>
                  </a:lnTo>
                  <a:close/>
                  <a:moveTo>
                    <a:pt x="5169" y="3311"/>
                  </a:moveTo>
                  <a:lnTo>
                    <a:pt x="5621" y="3811"/>
                  </a:lnTo>
                  <a:lnTo>
                    <a:pt x="3359" y="5883"/>
                  </a:lnTo>
                  <a:lnTo>
                    <a:pt x="1096" y="3811"/>
                  </a:lnTo>
                  <a:lnTo>
                    <a:pt x="1549" y="3311"/>
                  </a:lnTo>
                  <a:lnTo>
                    <a:pt x="3359" y="4978"/>
                  </a:lnTo>
                  <a:lnTo>
                    <a:pt x="5169" y="3311"/>
                  </a:lnTo>
                  <a:close/>
                  <a:moveTo>
                    <a:pt x="5169" y="5192"/>
                  </a:moveTo>
                  <a:lnTo>
                    <a:pt x="5621" y="5692"/>
                  </a:lnTo>
                  <a:lnTo>
                    <a:pt x="3359" y="7764"/>
                  </a:lnTo>
                  <a:lnTo>
                    <a:pt x="1096" y="5692"/>
                  </a:lnTo>
                  <a:lnTo>
                    <a:pt x="1549" y="5192"/>
                  </a:lnTo>
                  <a:lnTo>
                    <a:pt x="3359" y="6859"/>
                  </a:lnTo>
                  <a:lnTo>
                    <a:pt x="5169" y="5192"/>
                  </a:lnTo>
                  <a:close/>
                  <a:moveTo>
                    <a:pt x="3359" y="8812"/>
                  </a:moveTo>
                  <a:cubicBezTo>
                    <a:pt x="3573" y="8812"/>
                    <a:pt x="3740" y="8979"/>
                    <a:pt x="3740" y="9193"/>
                  </a:cubicBezTo>
                  <a:cubicBezTo>
                    <a:pt x="3740" y="9383"/>
                    <a:pt x="3573" y="9574"/>
                    <a:pt x="3359" y="9574"/>
                  </a:cubicBezTo>
                  <a:cubicBezTo>
                    <a:pt x="3144" y="9574"/>
                    <a:pt x="2978" y="9383"/>
                    <a:pt x="2978" y="9193"/>
                  </a:cubicBezTo>
                  <a:cubicBezTo>
                    <a:pt x="2978" y="8979"/>
                    <a:pt x="3144" y="8812"/>
                    <a:pt x="3359" y="8812"/>
                  </a:cubicBezTo>
                  <a:close/>
                  <a:moveTo>
                    <a:pt x="1" y="1"/>
                  </a:moveTo>
                  <a:lnTo>
                    <a:pt x="1" y="8359"/>
                  </a:lnTo>
                  <a:lnTo>
                    <a:pt x="3359" y="11431"/>
                  </a:lnTo>
                  <a:lnTo>
                    <a:pt x="6717" y="8359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831252" y="3628748"/>
              <a:ext cx="847" cy="847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lnTo>
                    <a:pt x="0" y="2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829625" y="3628748"/>
              <a:ext cx="2474" cy="2474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1" y="1"/>
                  </a:moveTo>
                  <a:lnTo>
                    <a:pt x="24" y="25"/>
                  </a:lnTo>
                  <a:lnTo>
                    <a:pt x="48" y="25"/>
                  </a:lnTo>
                  <a:lnTo>
                    <a:pt x="24" y="1"/>
                  </a:lnTo>
                  <a:close/>
                  <a:moveTo>
                    <a:pt x="24" y="49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72" y="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91;p41"/>
          <p:cNvSpPr/>
          <p:nvPr/>
        </p:nvSpPr>
        <p:spPr>
          <a:xfrm>
            <a:off x="4572000" y="2357436"/>
            <a:ext cx="227622" cy="387402"/>
          </a:xfrm>
          <a:custGeom>
            <a:avLst/>
            <a:gdLst/>
            <a:ahLst/>
            <a:cxnLst/>
            <a:rect l="l" t="t" r="r" b="b"/>
            <a:pathLst>
              <a:path w="6717" h="11432" extrusionOk="0">
                <a:moveTo>
                  <a:pt x="5169" y="1453"/>
                </a:moveTo>
                <a:lnTo>
                  <a:pt x="5621" y="1953"/>
                </a:lnTo>
                <a:lnTo>
                  <a:pt x="3359" y="4025"/>
                </a:lnTo>
                <a:lnTo>
                  <a:pt x="1096" y="1953"/>
                </a:lnTo>
                <a:lnTo>
                  <a:pt x="1549" y="1453"/>
                </a:lnTo>
                <a:lnTo>
                  <a:pt x="3359" y="3120"/>
                </a:lnTo>
                <a:lnTo>
                  <a:pt x="5169" y="1453"/>
                </a:lnTo>
                <a:close/>
                <a:moveTo>
                  <a:pt x="5169" y="3311"/>
                </a:moveTo>
                <a:lnTo>
                  <a:pt x="5621" y="3811"/>
                </a:lnTo>
                <a:lnTo>
                  <a:pt x="3359" y="5883"/>
                </a:lnTo>
                <a:lnTo>
                  <a:pt x="1096" y="3811"/>
                </a:lnTo>
                <a:lnTo>
                  <a:pt x="1549" y="3311"/>
                </a:lnTo>
                <a:lnTo>
                  <a:pt x="3359" y="4978"/>
                </a:lnTo>
                <a:lnTo>
                  <a:pt x="5169" y="3311"/>
                </a:lnTo>
                <a:close/>
                <a:moveTo>
                  <a:pt x="5169" y="5192"/>
                </a:moveTo>
                <a:lnTo>
                  <a:pt x="5621" y="5692"/>
                </a:lnTo>
                <a:lnTo>
                  <a:pt x="3359" y="7764"/>
                </a:lnTo>
                <a:lnTo>
                  <a:pt x="1096" y="5692"/>
                </a:lnTo>
                <a:lnTo>
                  <a:pt x="1549" y="5192"/>
                </a:lnTo>
                <a:lnTo>
                  <a:pt x="3359" y="6859"/>
                </a:lnTo>
                <a:lnTo>
                  <a:pt x="5169" y="5192"/>
                </a:lnTo>
                <a:close/>
                <a:moveTo>
                  <a:pt x="3359" y="8812"/>
                </a:moveTo>
                <a:cubicBezTo>
                  <a:pt x="3573" y="8812"/>
                  <a:pt x="3740" y="8979"/>
                  <a:pt x="3740" y="9193"/>
                </a:cubicBezTo>
                <a:cubicBezTo>
                  <a:pt x="3740" y="9383"/>
                  <a:pt x="3573" y="9574"/>
                  <a:pt x="3359" y="9574"/>
                </a:cubicBezTo>
                <a:cubicBezTo>
                  <a:pt x="3144" y="9574"/>
                  <a:pt x="2978" y="9383"/>
                  <a:pt x="2978" y="9193"/>
                </a:cubicBezTo>
                <a:cubicBezTo>
                  <a:pt x="2978" y="8979"/>
                  <a:pt x="3144" y="8812"/>
                  <a:pt x="3359" y="8812"/>
                </a:cubicBezTo>
                <a:close/>
                <a:moveTo>
                  <a:pt x="1" y="1"/>
                </a:moveTo>
                <a:lnTo>
                  <a:pt x="1" y="8359"/>
                </a:lnTo>
                <a:lnTo>
                  <a:pt x="3359" y="11431"/>
                </a:lnTo>
                <a:lnTo>
                  <a:pt x="6717" y="8359"/>
                </a:lnTo>
                <a:lnTo>
                  <a:pt x="67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91;p41"/>
          <p:cNvSpPr/>
          <p:nvPr/>
        </p:nvSpPr>
        <p:spPr>
          <a:xfrm>
            <a:off x="7786710" y="2285998"/>
            <a:ext cx="227622" cy="387402"/>
          </a:xfrm>
          <a:custGeom>
            <a:avLst/>
            <a:gdLst/>
            <a:ahLst/>
            <a:cxnLst/>
            <a:rect l="l" t="t" r="r" b="b"/>
            <a:pathLst>
              <a:path w="6717" h="11432" extrusionOk="0">
                <a:moveTo>
                  <a:pt x="5169" y="1453"/>
                </a:moveTo>
                <a:lnTo>
                  <a:pt x="5621" y="1953"/>
                </a:lnTo>
                <a:lnTo>
                  <a:pt x="3359" y="4025"/>
                </a:lnTo>
                <a:lnTo>
                  <a:pt x="1096" y="1953"/>
                </a:lnTo>
                <a:lnTo>
                  <a:pt x="1549" y="1453"/>
                </a:lnTo>
                <a:lnTo>
                  <a:pt x="3359" y="3120"/>
                </a:lnTo>
                <a:lnTo>
                  <a:pt x="5169" y="1453"/>
                </a:lnTo>
                <a:close/>
                <a:moveTo>
                  <a:pt x="5169" y="3311"/>
                </a:moveTo>
                <a:lnTo>
                  <a:pt x="5621" y="3811"/>
                </a:lnTo>
                <a:lnTo>
                  <a:pt x="3359" y="5883"/>
                </a:lnTo>
                <a:lnTo>
                  <a:pt x="1096" y="3811"/>
                </a:lnTo>
                <a:lnTo>
                  <a:pt x="1549" y="3311"/>
                </a:lnTo>
                <a:lnTo>
                  <a:pt x="3359" y="4978"/>
                </a:lnTo>
                <a:lnTo>
                  <a:pt x="5169" y="3311"/>
                </a:lnTo>
                <a:close/>
                <a:moveTo>
                  <a:pt x="5169" y="5192"/>
                </a:moveTo>
                <a:lnTo>
                  <a:pt x="5621" y="5692"/>
                </a:lnTo>
                <a:lnTo>
                  <a:pt x="3359" y="7764"/>
                </a:lnTo>
                <a:lnTo>
                  <a:pt x="1096" y="5692"/>
                </a:lnTo>
                <a:lnTo>
                  <a:pt x="1549" y="5192"/>
                </a:lnTo>
                <a:lnTo>
                  <a:pt x="3359" y="6859"/>
                </a:lnTo>
                <a:lnTo>
                  <a:pt x="5169" y="5192"/>
                </a:lnTo>
                <a:close/>
                <a:moveTo>
                  <a:pt x="3359" y="8812"/>
                </a:moveTo>
                <a:cubicBezTo>
                  <a:pt x="3573" y="8812"/>
                  <a:pt x="3740" y="8979"/>
                  <a:pt x="3740" y="9193"/>
                </a:cubicBezTo>
                <a:cubicBezTo>
                  <a:pt x="3740" y="9383"/>
                  <a:pt x="3573" y="9574"/>
                  <a:pt x="3359" y="9574"/>
                </a:cubicBezTo>
                <a:cubicBezTo>
                  <a:pt x="3144" y="9574"/>
                  <a:pt x="2978" y="9383"/>
                  <a:pt x="2978" y="9193"/>
                </a:cubicBezTo>
                <a:cubicBezTo>
                  <a:pt x="2978" y="8979"/>
                  <a:pt x="3144" y="8812"/>
                  <a:pt x="3359" y="8812"/>
                </a:cubicBezTo>
                <a:close/>
                <a:moveTo>
                  <a:pt x="1" y="1"/>
                </a:moveTo>
                <a:lnTo>
                  <a:pt x="1" y="8359"/>
                </a:lnTo>
                <a:lnTo>
                  <a:pt x="3359" y="11431"/>
                </a:lnTo>
                <a:lnTo>
                  <a:pt x="6717" y="8359"/>
                </a:lnTo>
                <a:lnTo>
                  <a:pt x="67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77;p41"/>
          <p:cNvSpPr txBox="1">
            <a:spLocks/>
          </p:cNvSpPr>
          <p:nvPr/>
        </p:nvSpPr>
        <p:spPr>
          <a:xfrm>
            <a:off x="6143636" y="2857502"/>
            <a:ext cx="3275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sk-SK" sz="240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Svetové</a:t>
            </a:r>
          </a:p>
        </p:txBody>
      </p:sp>
      <p:sp>
        <p:nvSpPr>
          <p:cNvPr id="25" name="Google Shape;878;p41"/>
          <p:cNvSpPr txBox="1">
            <a:spLocks/>
          </p:cNvSpPr>
          <p:nvPr/>
        </p:nvSpPr>
        <p:spPr>
          <a:xfrm>
            <a:off x="6500826" y="3571882"/>
            <a:ext cx="3275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Google Shape;878;p41"/>
          <p:cNvSpPr txBox="1">
            <a:spLocks noGrp="1"/>
          </p:cNvSpPr>
          <p:nvPr>
            <p:ph type="subTitle" idx="3"/>
          </p:nvPr>
        </p:nvSpPr>
        <p:spPr>
          <a:xfrm>
            <a:off x="0" y="3571875"/>
            <a:ext cx="3275013" cy="8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642910" y="1428742"/>
            <a:ext cx="7320208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 smtClean="0"/>
              <a:t>Stabilita – </a:t>
            </a:r>
            <a:r>
              <a:rPr lang="sk-SK" sz="1800" dirty="0" smtClean="0"/>
              <a:t>stálosť, ustálenosť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 smtClean="0"/>
              <a:t>Terorizmus – </a:t>
            </a:r>
            <a:r>
              <a:rPr lang="sk-SK" sz="1800" dirty="0" smtClean="0"/>
              <a:t>zastrašovanie obyvateľstva násilnými akciami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 smtClean="0"/>
              <a:t>Revolúcia – </a:t>
            </a:r>
            <a:r>
              <a:rPr lang="sk-SK" sz="1800" dirty="0" smtClean="0"/>
              <a:t>prevrat, zmena v spoločensko-politických vzťahoch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 smtClean="0"/>
              <a:t>Konflikt – </a:t>
            </a:r>
            <a:r>
              <a:rPr lang="sk-SK" sz="1800" dirty="0" smtClean="0"/>
              <a:t>nezhoda, rozpor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 smtClean="0"/>
              <a:t>Extrémista – človek s krajnými názormi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Slová </a:t>
            </a:r>
            <a:endParaRPr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3614300" y="708309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134</Words>
  <Application>Microsoft Office PowerPoint</Application>
  <PresentationFormat>Prezentácia na obrazovke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Nunito Sans</vt:lpstr>
      <vt:lpstr>Karla</vt:lpstr>
      <vt:lpstr>Oswald</vt:lpstr>
      <vt:lpstr>Staatliches</vt:lpstr>
      <vt:lpstr>Military Background by Slidesgo</vt:lpstr>
      <vt:lpstr>Sociálne a politické konflikty </vt:lpstr>
      <vt:lpstr>Vojna</vt:lpstr>
      <vt:lpstr>BANG!</vt:lpstr>
      <vt:lpstr>Príčiny vojen</vt:lpstr>
      <vt:lpstr>Vojna</vt:lpstr>
      <vt:lpstr>Slová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a politické konflikty</dc:title>
  <dc:creator>Ucitel</dc:creator>
  <cp:lastModifiedBy>Raduz</cp:lastModifiedBy>
  <cp:revision>8</cp:revision>
  <dcterms:modified xsi:type="dcterms:W3CDTF">2023-04-26T20:56:32Z</dcterms:modified>
</cp:coreProperties>
</file>