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67753D-6CBE-E163-3F83-E5E863B8F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2E138A6-1E41-BE3B-6BB7-CCCB9BEB1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0F1819F-5EE0-3DF5-30E6-3E30147E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1A7D387-5F19-54C8-00D3-290D2814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D3A665-85BE-FED5-5023-DF90498F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44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A0A8-8180-395A-0893-A150BB3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6B30EDD-4F39-7F8B-BACB-248408D97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3C15293-3E6D-3A9A-94BE-BC9D5190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345709-8BC3-80D8-50C6-2B401CBF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A63BB05-FD9D-D6AD-87AF-10C0478B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30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32D5A72-2B39-D757-CDF3-50F9F322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7DB731E-A9F5-DB6A-BA0A-3F32B742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5F61572-079C-EBE3-FC2F-628373BC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D2A0600-700C-9B60-48DA-3F1BD65E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E7040D3-9610-E8CC-FD64-D93696F2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70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9F2409-6D5D-06B1-8FB1-BCB6DFF6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798AD3-AC6D-3F9F-1E23-4939A8C6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807907-65EE-C9C5-BA94-4EE417BD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22128B8-9D4C-9E3B-553E-3ECEF721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98EDCA0-5B64-EBDF-320F-5586A4AD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266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AA446-8B14-B42C-D16B-FB8BDD60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2AC980-FFBC-DFAF-BE72-3C86915E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4DC9D9-A038-C41A-7BB7-C97AB66E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82C225-171B-77AA-75DE-452E6072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9B1A15-5C0A-23C5-F0AB-75572B18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3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28ECB9-42DA-557B-B8DD-822C0F9E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89D86C-6EB6-8A63-F3FE-343481D0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CBA4085-D1C6-CB13-3496-4D5FC9C2A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F41124-2CD6-9FBB-9602-6C633A0A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071B8C5-C09B-2F5D-7CC2-55CC4B28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4705AAA-11A5-E42F-09B3-292BDA23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185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AEAE0A-9504-095E-101D-2AB35DB8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9F99D4-C602-E617-E783-B962753D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C753A7C-9DC1-4582-1C54-005054CE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4B1121-67D9-6A64-24DF-1F1CE1D97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6162770-BBE5-4AAD-4A77-139A4F4A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784EB5A-5888-99C2-CD09-856DDD47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825BD1D-0C29-3E5F-E192-552A7E53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85BF063-5F4B-8741-9324-3B08668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551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A0007-44AE-4A3C-2E7C-C9E4A6C5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80AE834-ACD4-FC8B-E38B-B5A38367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6985733-0BC2-3A4E-62EB-D4A4774A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89C1CE1-1114-FB46-FCCE-881746F6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38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EF1488-9615-8104-1011-7954A709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D0A5B37-12A5-9248-69C9-912AE087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1F6E324-CED6-EAD5-1DDC-C50A86D8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93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A4CD26-EB80-B13E-AAEE-001ABA0D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D6D2F7-1074-C55A-F7C8-C52F1D97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C764F6-843E-1713-9FB1-2BB848C1F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383D251-69E4-1B28-71E9-055B3A73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D09CC2-FF24-974C-5053-B85BA49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0C538-658F-3279-8312-EE8AE636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01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4B3DD9-B0E1-9D66-4781-BA62BE15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6C56C4D-4DA2-BAFB-3013-259CB0F2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A685E4-C5AA-45D4-96F5-6AFD63E4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BB9D3CE-FD91-F1E7-D2B9-5A7E4154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0F4F32A-71FF-A33F-1CB7-BD65889B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06CF5D7-1395-227B-6756-C7D9258E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377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4B03A50-95E8-D9EA-D5C9-237204BA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B236F2-895E-54A0-0795-5445473A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FF7155-EEED-697A-6891-C2993B23B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B0CA-76D8-423C-9D39-AD8BDED03294}" type="datetimeFigureOut">
              <a:rPr lang="sk-SK" smtClean="0"/>
              <a:t>30. 10. 2023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DA8D7D-5A24-BBA3-ACCD-C9E853C2B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DA2AE-F68B-7B0A-8A16-80DDB926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2A7-D455-4FD9-85F2-D370FA4319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46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D8A2135-F7B8-0A0D-24BE-EAC80B3B6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12" r="-1" b="564"/>
          <a:stretch/>
        </p:blipFill>
        <p:spPr>
          <a:xfrm>
            <a:off x="20" y="10"/>
            <a:ext cx="12188930" cy="6857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09BCDE5-4E8F-B20D-E0C7-C1A5407EE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9341"/>
            <a:ext cx="9144000" cy="1276262"/>
          </a:xfrm>
          <a:ln w="57150">
            <a:solidFill>
              <a:srgbClr val="92D050"/>
            </a:solidFill>
          </a:ln>
          <a:effectLst>
            <a:outerShdw blurRad="355600" dist="50800" dir="10800000" sx="105000" sy="105000" algn="ctr" rotWithShape="0">
              <a:srgbClr val="92D050"/>
            </a:outerShdw>
          </a:effectLst>
        </p:spPr>
        <p:txBody>
          <a:bodyPr>
            <a:noAutofit/>
          </a:bodyPr>
          <a:lstStyle/>
          <a:p>
            <a:r>
              <a:rPr lang="sk-SK" sz="66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Mýtus v dnešnom svete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BCE1B0-B1B5-AEFE-8A3A-9A5193AA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9362" y="4602942"/>
            <a:ext cx="3613275" cy="1263266"/>
          </a:xfrm>
          <a:ln w="50800">
            <a:solidFill>
              <a:srgbClr val="92D050"/>
            </a:solidFill>
          </a:ln>
          <a:effectLst>
            <a:outerShdw blurRad="406400" dist="50800" dir="5400000" sx="131000" sy="131000" algn="ctr" rotWithShape="0">
              <a:srgbClr val="92D050"/>
            </a:outerShdw>
          </a:effectLst>
        </p:spPr>
        <p:txBody>
          <a:bodyPr>
            <a:noAutofit/>
          </a:bodyPr>
          <a:lstStyle/>
          <a:p>
            <a:r>
              <a:rPr lang="sk-SK" sz="32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</a:rPr>
              <a:t>Diplomová práca</a:t>
            </a:r>
          </a:p>
          <a:p>
            <a:r>
              <a:rPr lang="sk-SK" sz="32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</a:rPr>
              <a:t>Bc. Dominik Valeš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0C2475B-2657-C921-DE09-BB51BE953757}"/>
              </a:ext>
            </a:extLst>
          </p:cNvPr>
          <p:cNvSpPr txBox="1">
            <a:spLocks/>
          </p:cNvSpPr>
          <p:nvPr/>
        </p:nvSpPr>
        <p:spPr>
          <a:xfrm>
            <a:off x="8570563" y="1580827"/>
            <a:ext cx="2768384" cy="31616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304800" dist="50800" dir="5400000" sx="103000" sy="103000" algn="ctr" rotWithShape="0">
              <a:schemeClr val="tx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Almanach záhad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Záhady ľudstva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Záhady okolo nás 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Mýty a legendy 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Stracené civilizace </a:t>
            </a:r>
          </a:p>
        </p:txBody>
      </p:sp>
    </p:spTree>
    <p:extLst>
      <p:ext uri="{BB962C8B-B14F-4D97-AF65-F5344CB8AC3E}">
        <p14:creationId xmlns:p14="http://schemas.microsoft.com/office/powerpoint/2010/main" val="95483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Základné pravidlá písania dokumentov (kúpna zmluva, návrh na vklad) -  REALITNÁ PORADŇA">
            <a:extLst>
              <a:ext uri="{FF2B5EF4-FFF2-40B4-BE49-F238E27FC236}">
                <a16:creationId xmlns:a16="http://schemas.microsoft.com/office/drawing/2014/main" id="{27BC3A4F-917F-D826-7246-722AC876D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2" b="459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21F651F7-B3E1-4FAF-D9CD-C971555E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063" y="4909964"/>
            <a:ext cx="6611319" cy="1504708"/>
          </a:xfrm>
          <a:solidFill>
            <a:schemeClr val="bg2">
              <a:alpha val="0"/>
            </a:schemeClr>
          </a:solidFill>
          <a:ln>
            <a:solidFill>
              <a:schemeClr val="tx1">
                <a:lumMod val="95000"/>
                <a:lumOff val="5000"/>
                <a:alpha val="90000"/>
              </a:schemeClr>
            </a:solidFill>
          </a:ln>
          <a:effectLst>
            <a:glow rad="127000">
              <a:schemeClr val="tx1"/>
            </a:glow>
          </a:effectLst>
        </p:spPr>
        <p:txBody>
          <a:bodyPr/>
          <a:lstStyle/>
          <a:p>
            <a:pPr algn="ctr"/>
            <a:r>
              <a:rPr lang="sk-SK" b="1" dirty="0">
                <a:latin typeface="Forte Forward" pitchFamily="2" charset="-18"/>
                <a:cs typeface="Forte Forward" pitchFamily="2" charset="-18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661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6C21B-4C53-5DEA-43AB-5FD53904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40" y="108490"/>
            <a:ext cx="6611319" cy="1504708"/>
          </a:xfrm>
          <a:solidFill>
            <a:schemeClr val="bg2">
              <a:alpha val="0"/>
            </a:schemeClr>
          </a:solidFill>
          <a:ln>
            <a:solidFill>
              <a:schemeClr val="tx1">
                <a:lumMod val="95000"/>
                <a:lumOff val="5000"/>
                <a:alpha val="90000"/>
              </a:schemeClr>
            </a:solidFill>
          </a:ln>
          <a:effectLst>
            <a:glow rad="127000">
              <a:schemeClr val="tx1"/>
            </a:glow>
          </a:effectLst>
        </p:spPr>
        <p:txBody>
          <a:bodyPr/>
          <a:lstStyle/>
          <a:p>
            <a:pPr algn="ctr"/>
            <a:r>
              <a:rPr lang="sk-SK" b="1" dirty="0"/>
              <a:t>Obsah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CF42CB-816E-6DF6-7804-70E69F6A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5487"/>
            <a:ext cx="10515600" cy="4351338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Úvod </a:t>
            </a:r>
          </a:p>
          <a:p>
            <a:pPr marL="0" indent="0">
              <a:buNone/>
            </a:pPr>
            <a:r>
              <a:rPr lang="sk-SK" dirty="0"/>
              <a:t>1. Terminologické uchopenie pojmu mýtus</a:t>
            </a:r>
          </a:p>
          <a:p>
            <a:pPr marL="0" indent="0">
              <a:buNone/>
            </a:pPr>
            <a:r>
              <a:rPr lang="sk-SK" dirty="0"/>
              <a:t>2.Mýtus ako forma argumentácie</a:t>
            </a:r>
          </a:p>
          <a:p>
            <a:pPr marL="0" indent="0">
              <a:buNone/>
            </a:pPr>
            <a:r>
              <a:rPr lang="sk-SK" dirty="0"/>
              <a:t>2.1. Moderný heroizmus</a:t>
            </a:r>
          </a:p>
          <a:p>
            <a:pPr marL="0" indent="0">
              <a:buNone/>
            </a:pPr>
            <a:r>
              <a:rPr lang="sk-SK" dirty="0"/>
              <a:t>2.2. Mýtus ako agitačná jednotka</a:t>
            </a:r>
          </a:p>
          <a:p>
            <a:pPr marL="0" indent="0">
              <a:buNone/>
            </a:pPr>
            <a:r>
              <a:rPr lang="sk-SK" dirty="0"/>
              <a:t>3. Mýtus ako perspektíva sveta</a:t>
            </a:r>
          </a:p>
          <a:p>
            <a:pPr marL="0" indent="0">
              <a:buNone/>
            </a:pPr>
            <a:r>
              <a:rPr lang="sk-SK" dirty="0"/>
              <a:t>3.1. Moderné formy mýtu a ich význam v modernom svete</a:t>
            </a:r>
          </a:p>
          <a:p>
            <a:pPr marL="0" indent="0">
              <a:buNone/>
            </a:pPr>
            <a:r>
              <a:rPr lang="sk-SK" dirty="0"/>
              <a:t>4. Mýtické rozprávanie a jeho dôležitosť v kontexte postmoderny</a:t>
            </a:r>
          </a:p>
          <a:p>
            <a:pPr marL="0" indent="0">
              <a:buNone/>
            </a:pPr>
            <a:r>
              <a:rPr lang="sk-SK" dirty="0"/>
              <a:t>Záver </a:t>
            </a:r>
          </a:p>
        </p:txBody>
      </p:sp>
    </p:spTree>
    <p:extLst>
      <p:ext uri="{BB962C8B-B14F-4D97-AF65-F5344CB8AC3E}">
        <p14:creationId xmlns:p14="http://schemas.microsoft.com/office/powerpoint/2010/main" val="310127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6C21B-4C53-5DEA-43AB-5FD53904A86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14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>
              <a:schemeClr val="tx1">
                <a:alpha val="0"/>
              </a:schemeClr>
            </a:glow>
            <a:outerShdw blurRad="50800" dist="50800" dir="5400000" algn="ctr" rotWithShape="0">
              <a:schemeClr val="tx1"/>
            </a:outerShdw>
            <a:softEdge rad="0"/>
          </a:effectLst>
        </p:spPr>
        <p:txBody>
          <a:bodyPr/>
          <a:lstStyle/>
          <a:p>
            <a:r>
              <a:rPr lang="sk-SK" dirty="0"/>
              <a:t>1. Terminologické uchopenie pojmu mýtus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33C20CB6-002D-3294-247C-8DDB85797CAC}"/>
              </a:ext>
            </a:extLst>
          </p:cNvPr>
          <p:cNvSpPr txBox="1">
            <a:spLocks/>
          </p:cNvSpPr>
          <p:nvPr/>
        </p:nvSpPr>
        <p:spPr>
          <a:xfrm>
            <a:off x="838199" y="2092271"/>
            <a:ext cx="10515599" cy="42945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k-SK" sz="3600" dirty="0"/>
              <a:t>Pluralita v interpretáciách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3600" dirty="0" err="1"/>
              <a:t>Perspektivizmus</a:t>
            </a:r>
            <a:r>
              <a:rPr lang="sk-SK" sz="3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3600" dirty="0"/>
              <a:t>Ujasnenie vymedzenia perspektívy nazerania na mýtus v tejto práci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3600" dirty="0"/>
              <a:t>Argumentačne podložené vybratie stanoviska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3600" dirty="0"/>
              <a:t>Mýtus a jeho znaky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762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655AA5D-CEAB-E47C-B2B8-201BE82791DF}"/>
              </a:ext>
            </a:extLst>
          </p:cNvPr>
          <p:cNvSpPr txBox="1">
            <a:spLocks/>
          </p:cNvSpPr>
          <p:nvPr/>
        </p:nvSpPr>
        <p:spPr>
          <a:xfrm>
            <a:off x="573437" y="1999281"/>
            <a:ext cx="10780361" cy="43875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k-SK" sz="4400" dirty="0"/>
              <a:t>Mýtus ako rozprávanie za účelom: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4400" dirty="0"/>
              <a:t>- strachu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4400" dirty="0"/>
              <a:t>- motivácie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4400" dirty="0"/>
              <a:t>- agitácie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4400" dirty="0"/>
              <a:t>- moderný heroizmus 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668694A-36FA-426E-EB3E-7066EA509848}"/>
              </a:ext>
            </a:extLst>
          </p:cNvPr>
          <p:cNvSpPr txBox="1">
            <a:spLocks/>
          </p:cNvSpPr>
          <p:nvPr/>
        </p:nvSpPr>
        <p:spPr>
          <a:xfrm>
            <a:off x="705817" y="471176"/>
            <a:ext cx="10515600" cy="1325563"/>
          </a:xfrm>
          <a:prstGeom prst="rect">
            <a:avLst/>
          </a:prstGeom>
          <a:solidFill>
            <a:schemeClr val="bg2">
              <a:alpha val="14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>
              <a:schemeClr val="tx1">
                <a:alpha val="0"/>
              </a:schemeClr>
            </a:glow>
            <a:outerShdw blurRad="50800" dist="50800" dir="5400000" algn="ctr" rotWithShape="0">
              <a:schemeClr val="tx1"/>
            </a:outerShdw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/>
              <a:t>2.Mýtus ako forma argumentácie</a:t>
            </a:r>
          </a:p>
        </p:txBody>
      </p:sp>
    </p:spTree>
    <p:extLst>
      <p:ext uri="{BB962C8B-B14F-4D97-AF65-F5344CB8AC3E}">
        <p14:creationId xmlns:p14="http://schemas.microsoft.com/office/powerpoint/2010/main" val="357408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F828B910-D6E7-61E8-1090-0026D60F1869}"/>
              </a:ext>
            </a:extLst>
          </p:cNvPr>
          <p:cNvSpPr txBox="1">
            <a:spLocks/>
          </p:cNvSpPr>
          <p:nvPr/>
        </p:nvSpPr>
        <p:spPr>
          <a:xfrm>
            <a:off x="659324" y="3146155"/>
            <a:ext cx="10873351" cy="32406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k-SK" sz="4400" dirty="0"/>
              <a:t>Mýtus ako rozprávanie o svete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4400" dirty="0"/>
              <a:t>Mýtus </a:t>
            </a:r>
            <a:r>
              <a:rPr lang="sk-SK" sz="4400" dirty="0" err="1"/>
              <a:t>vs</a:t>
            </a:r>
            <a:r>
              <a:rPr lang="sk-SK" sz="4400" dirty="0"/>
              <a:t>. Rozprávka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4400" dirty="0"/>
              <a:t>Moderné formy mýtu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4400" dirty="0"/>
              <a:t>Mýtus </a:t>
            </a:r>
            <a:r>
              <a:rPr lang="sk-SK" sz="4400" dirty="0" err="1"/>
              <a:t>vs</a:t>
            </a:r>
            <a:r>
              <a:rPr lang="sk-SK" sz="4400" dirty="0"/>
              <a:t>. Mestská legenda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CC27072-DB41-2D0F-B95B-59BB51607B57}"/>
              </a:ext>
            </a:extLst>
          </p:cNvPr>
          <p:cNvSpPr txBox="1">
            <a:spLocks/>
          </p:cNvSpPr>
          <p:nvPr/>
        </p:nvSpPr>
        <p:spPr>
          <a:xfrm>
            <a:off x="838200" y="999411"/>
            <a:ext cx="10515600" cy="1325563"/>
          </a:xfrm>
          <a:prstGeom prst="rect">
            <a:avLst/>
          </a:prstGeom>
          <a:solidFill>
            <a:schemeClr val="bg2">
              <a:alpha val="14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>
              <a:schemeClr val="tx1">
                <a:alpha val="0"/>
              </a:schemeClr>
            </a:glow>
            <a:outerShdw blurRad="50800" dist="50800" dir="5400000" algn="ctr" rotWithShape="0">
              <a:schemeClr val="tx1"/>
            </a:outerShdw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/>
              <a:t>3. Mýtus ako perspektíva sveta</a:t>
            </a:r>
          </a:p>
        </p:txBody>
      </p:sp>
    </p:spTree>
    <p:extLst>
      <p:ext uri="{BB962C8B-B14F-4D97-AF65-F5344CB8AC3E}">
        <p14:creationId xmlns:p14="http://schemas.microsoft.com/office/powerpoint/2010/main" val="207317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F2953B77-711F-0417-50EB-A66B7EB9E59A}"/>
              </a:ext>
            </a:extLst>
          </p:cNvPr>
          <p:cNvSpPr txBox="1">
            <a:spLocks/>
          </p:cNvSpPr>
          <p:nvPr/>
        </p:nvSpPr>
        <p:spPr>
          <a:xfrm>
            <a:off x="628328" y="2510726"/>
            <a:ext cx="10935344" cy="3860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k-SK" sz="4800" dirty="0"/>
              <a:t>Mýty ako súčasť postmoderného sveta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4800" dirty="0"/>
              <a:t>Udržateľnosť mýtov (hypotéza nekonečna)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0F7C6CA9-0128-07E2-CA3E-38D22714C9D8}"/>
              </a:ext>
            </a:extLst>
          </p:cNvPr>
          <p:cNvSpPr txBox="1">
            <a:spLocks/>
          </p:cNvSpPr>
          <p:nvPr/>
        </p:nvSpPr>
        <p:spPr>
          <a:xfrm>
            <a:off x="838200" y="681926"/>
            <a:ext cx="10515600" cy="1325563"/>
          </a:xfrm>
          <a:prstGeom prst="rect">
            <a:avLst/>
          </a:prstGeom>
          <a:solidFill>
            <a:schemeClr val="bg2">
              <a:alpha val="14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>
              <a:schemeClr val="tx1">
                <a:alpha val="0"/>
              </a:schemeClr>
            </a:glow>
            <a:outerShdw blurRad="50800" dist="50800" dir="5400000" algn="ctr" rotWithShape="0">
              <a:schemeClr val="tx1"/>
            </a:outerShdw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/>
              <a:t>4.Mýtické rozprávanie a jeho dôležitosť v kontexte postmoderny</a:t>
            </a:r>
          </a:p>
        </p:txBody>
      </p:sp>
    </p:spTree>
    <p:extLst>
      <p:ext uri="{BB962C8B-B14F-4D97-AF65-F5344CB8AC3E}">
        <p14:creationId xmlns:p14="http://schemas.microsoft.com/office/powerpoint/2010/main" val="232197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0C3379-C300-D45C-A37D-D8226F78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164"/>
            <a:ext cx="10515600" cy="4351338"/>
          </a:xfr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304800" dist="50800" dir="5400000" sx="103000" sy="103000" algn="ctr" rotWithShape="0">
              <a:schemeClr val="tx1"/>
            </a:outerShdw>
          </a:effectLst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Zoznam bibliografických odkazov 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Roland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Barthes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MYTOLOGIE, Vydavateľstvo: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Dokořán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s.r.o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Praha,2004, ISBN: 80-86569-73-X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Dominique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Lanni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Bestiář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Vydavateľstvo: Argo,2019,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Praha,ISBN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978-80-257-2835-2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Claude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Lévi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Srauss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Myšlení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přírodných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národú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Vydavateľstvo: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Libraire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Paríž, 1962 (1971 preklad)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SEGAL, Robert Alan. 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Stručný úvod do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mýtu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Přeložil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Lucie VALENTINOVÁ.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Religionistická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knihovna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Praha: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ExOriente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2017. ISBN 978-80-905211-3-1.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Joseph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Campbell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Proměny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mýtu v čase, Vývoj mýtu od ranných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kultur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až po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středoveké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legendy, Vydavateľstvo: Portál,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s.r.o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Praha, 2000, ISBN: 80-7178-397-8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Gerald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Gardner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Moderní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čarodějnictví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Vydavateľstvo: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Publishing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Praha, 2009, ISBN: 978-80-247-3218-3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Joseph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Campbell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Tvořivá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mytologia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Masky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Bohů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Vydavateľstvo: PRAGMA, Praha, 1968, ISBN: 978-80-7205-113-7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765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1CD47620-0338-9E02-4F6D-7BD2AEC0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63"/>
            <a:ext cx="10515600" cy="4351338"/>
          </a:xfr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304800" dist="50800" dir="5400000" sx="103000" sy="103000" algn="ctr" rotWithShape="0">
              <a:schemeClr val="tx1"/>
            </a:outerShdw>
          </a:effectLst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Tünde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Lengyelová, Bosorky, strigy, čarodejnice, Vydavateľstvo: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Kasico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Bratislava, 2013, ISBN: 978-80-89552-93-1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Anita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Príbehy hviezd, Mýty a legendy zo všetkých kútov sveta, Vydavateľstvo: LAZOUT,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s.r.o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Bratislava, ISBN: 978-80-556-4689-3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Claude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Lévi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Strauss, Mýtus a význam, Vydavateľstvo: Univerzita of Toronto press, Toronto, 1978, ISBN: 80-7115-052-5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HAHNOVÁ, Eva a HAHN,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Henning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Legendy, mýtus a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dějiny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pojem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vyhnání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německé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paměti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Přeložil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Šárka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STELLNER.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Historie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Praha: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2023. ISBN 978-80-200-3321-5.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VAVEROVÁ, Romana. 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Mýtus o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Atlantidě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Praha: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Powerprint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2022. ISBN 978-80-7568-538-4.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2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0C2475B-2657-C921-DE09-BB51BE953757}"/>
              </a:ext>
            </a:extLst>
          </p:cNvPr>
          <p:cNvSpPr txBox="1">
            <a:spLocks/>
          </p:cNvSpPr>
          <p:nvPr/>
        </p:nvSpPr>
        <p:spPr>
          <a:xfrm>
            <a:off x="216976" y="263472"/>
            <a:ext cx="10485895" cy="38900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304800" dist="50800" dir="5400000" sx="103000" sy="103000" algn="ctr" rotWithShape="0">
              <a:schemeClr val="tx1"/>
            </a:outerShdw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ASPRIN, Robert. 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Mýtus nebo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mystifikace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?,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aneb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neperfektními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Pervekty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Plzeň: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Perseus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 ISBN 80-86030-30-X.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PROUD, James. 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Městské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legendy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Přeložil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Radek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MUSIL. V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Brně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Lingea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2022. ISBN 978-80-7508-734-8.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MAZAL, Miloš. 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Městské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legendy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V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Praze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Albatros, 2019. ISBN 978-80-00-05556-5.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COX,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Svět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Browna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pravda skrytá za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fikcí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s ilustrovaným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průvodcem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místy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popisovanými v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příbězích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Roberta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Langdona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V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Praze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Knižní klub, 2007. ISBN 978-80-242-1857-1.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TAYLOR,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Greg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stopě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Šalomounovu</a:t>
            </a:r>
            <a:r>
              <a:rPr lang="sk-SK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klíči Dana </a:t>
            </a:r>
            <a:r>
              <a:rPr lang="sk-SK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Browna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Praha: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Argo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2006. ISBN 80-7203-817-6.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8CA7FF5C-4AE7-BF38-D082-389067FE84C2}"/>
              </a:ext>
            </a:extLst>
          </p:cNvPr>
          <p:cNvSpPr txBox="1">
            <a:spLocks/>
          </p:cNvSpPr>
          <p:nvPr/>
        </p:nvSpPr>
        <p:spPr>
          <a:xfrm>
            <a:off x="5998492" y="3843580"/>
            <a:ext cx="5656234" cy="28671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304800" dist="50800" dir="5400000" sx="103000" sy="103000" algn="ctr" rotWithShape="0">
              <a:schemeClr val="tx1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Almanach záhad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Záhady ľudstva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Záhady okolo nás 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Mýty a legendy </a:t>
            </a:r>
            <a:endParaRPr 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sk-SK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Stracené civilizace </a:t>
            </a:r>
          </a:p>
        </p:txBody>
      </p:sp>
    </p:spTree>
    <p:extLst>
      <p:ext uri="{BB962C8B-B14F-4D97-AF65-F5344CB8AC3E}">
        <p14:creationId xmlns:p14="http://schemas.microsoft.com/office/powerpoint/2010/main" val="8161532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601</Words>
  <Application>Microsoft Office PowerPoint</Application>
  <PresentationFormat>Širokouhlá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Forte Forward</vt:lpstr>
      <vt:lpstr>Times New Roman</vt:lpstr>
      <vt:lpstr>Wingdings</vt:lpstr>
      <vt:lpstr>Motív Office</vt:lpstr>
      <vt:lpstr>Mýtus v dnešnom svete</vt:lpstr>
      <vt:lpstr>Obsah práce</vt:lpstr>
      <vt:lpstr>1. Terminologické uchopenie pojmu mýtus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Mýtus v dnešnom svete</dc:title>
  <dc:creator>Dominik Valeš</dc:creator>
  <cp:lastModifiedBy>Dominik Valeš</cp:lastModifiedBy>
  <cp:revision>1</cp:revision>
  <dcterms:created xsi:type="dcterms:W3CDTF">2023-10-30T17:54:24Z</dcterms:created>
  <dcterms:modified xsi:type="dcterms:W3CDTF">2023-10-30T18:45:47Z</dcterms:modified>
</cp:coreProperties>
</file>