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4E80-AECC-4062-B85A-571AD4604A76}" type="datetimeFigureOut">
              <a:rPr lang="sk-SK" smtClean="0"/>
              <a:pPr/>
              <a:t>8.1.2018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D34D1-EB40-4E79-BC26-1F66E16C6CF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D34D1-EB40-4E79-BC26-1F66E16C6CF0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D34D1-EB40-4E79-BC26-1F66E16C6CF0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D34D1-EB40-4E79-BC26-1F66E16C6CF0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D34D1-EB40-4E79-BC26-1F66E16C6CF0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D34D1-EB40-4E79-BC26-1F66E16C6CF0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D34D1-EB40-4E79-BC26-1F66E16C6CF0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D34D1-EB40-4E79-BC26-1F66E16C6CF0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D34D1-EB40-4E79-BC26-1F66E16C6CF0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D34D1-EB40-4E79-BC26-1F66E16C6CF0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D34D1-EB40-4E79-BC26-1F66E16C6CF0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D34D1-EB40-4E79-BC26-1F66E16C6CF0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8.1.2018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8.1.2018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8.1.2018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8.1.2018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8.1.2018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8.1.2018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8.1.2018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Conjunto_das_partes" TargetMode="External"/><Relationship Id="rId3" Type="http://schemas.openxmlformats.org/officeDocument/2006/relationships/hyperlink" Target="https://pt.wikipedia.org/wiki/Uni%C3%A3o_(matem%C3%A1tica)" TargetMode="External"/><Relationship Id="rId7" Type="http://schemas.openxmlformats.org/officeDocument/2006/relationships/hyperlink" Target="https://pt.wikipedia.org/wiki/Produto_cartesian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Diferen%C3%A7a_sim%C3%A9trica" TargetMode="External"/><Relationship Id="rId11" Type="http://schemas.openxmlformats.org/officeDocument/2006/relationships/hyperlink" Target="https://pt.wikipedia.org/wiki/N%C3%BAmeros_reais" TargetMode="External"/><Relationship Id="rId5" Type="http://schemas.openxmlformats.org/officeDocument/2006/relationships/hyperlink" Target="https://pt.wikipedia.org/wiki/Complementar" TargetMode="External"/><Relationship Id="rId10" Type="http://schemas.openxmlformats.org/officeDocument/2006/relationships/hyperlink" Target="https://pt.wikipedia.org/wiki/N%C3%BAmeros_naturais" TargetMode="External"/><Relationship Id="rId4" Type="http://schemas.openxmlformats.org/officeDocument/2006/relationships/hyperlink" Target="https://pt.wikipedia.org/wiki/Interse%C3%A7%C3%A3o" TargetMode="External"/><Relationship Id="rId9" Type="http://schemas.openxmlformats.org/officeDocument/2006/relationships/hyperlink" Target="https://pt.wikipedia.org/wiki/Conjunto_vazio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6324600"/>
            <a:ext cx="9144000" cy="5334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Dominik </a:t>
            </a:r>
            <a:r>
              <a:rPr lang="sk-SK" dirty="0" err="1" smtClean="0">
                <a:solidFill>
                  <a:schemeClr val="tx1"/>
                </a:solidFill>
              </a:rPr>
              <a:t>Valeš</a:t>
            </a:r>
            <a:r>
              <a:rPr lang="sk-SK" dirty="0" smtClean="0">
                <a:solidFill>
                  <a:schemeClr val="tx1"/>
                </a:solidFill>
              </a:rPr>
              <a:t>    Peter </a:t>
            </a:r>
            <a:r>
              <a:rPr lang="sk-SK" dirty="0" err="1" smtClean="0">
                <a:solidFill>
                  <a:schemeClr val="tx1"/>
                </a:solidFill>
              </a:rPr>
              <a:t>Jedinak</a:t>
            </a:r>
            <a:r>
              <a:rPr lang="sk-SK" dirty="0" smtClean="0">
                <a:solidFill>
                  <a:schemeClr val="tx1"/>
                </a:solidFill>
              </a:rPr>
              <a:t>       Mirko </a:t>
            </a:r>
            <a:r>
              <a:rPr lang="sk-SK" dirty="0" err="1" smtClean="0">
                <a:solidFill>
                  <a:schemeClr val="tx1"/>
                </a:solidFill>
              </a:rPr>
              <a:t>Šmelko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...zomrel v liečebni pre duševne chorých</a:t>
            </a:r>
          </a:p>
          <a:p>
            <a:r>
              <a:rPr lang="sk-SK" dirty="0" smtClean="0"/>
              <a:t>...dal matematike základ na ktorom dodnes stavajú všetky jej disciplíny</a:t>
            </a:r>
          </a:p>
          <a:p>
            <a:r>
              <a:rPr lang="sk-SK" dirty="0" smtClean="0"/>
              <a:t>...oženil sa so skvelou kamarátkou svojej sestry</a:t>
            </a:r>
          </a:p>
          <a:p>
            <a:r>
              <a:rPr lang="sk-SK" dirty="0" smtClean="0"/>
              <a:t>...mal šesť detí</a:t>
            </a:r>
          </a:p>
          <a:p>
            <a:r>
              <a:rPr lang="sk-SK" dirty="0" smtClean="0"/>
              <a:t>...1897 sa zúčastnil Kongresu matematikov</a:t>
            </a:r>
          </a:p>
          <a:p>
            <a:r>
              <a:rPr lang="sk-SK" dirty="0" smtClean="0"/>
              <a:t>...bol menovaný čestným doktorom práv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7890" name="Picture 2" descr="http://www.mat.fme.vutbr.cz/getfile.aspx?id_file=8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685800" y="1524000"/>
            <a:ext cx="3048000" cy="4475892"/>
          </a:xfrm>
          <a:prstGeom prst="rect">
            <a:avLst/>
          </a:prstGeom>
          <a:noFill/>
        </p:spPr>
      </p:pic>
      <p:sp>
        <p:nvSpPr>
          <p:cNvPr id="5" name="Obdĺžniková bublina 4"/>
          <p:cNvSpPr/>
          <p:nvPr/>
        </p:nvSpPr>
        <p:spPr>
          <a:xfrm>
            <a:off x="4343400" y="1447800"/>
            <a:ext cx="4038600" cy="1143000"/>
          </a:xfrm>
          <a:prstGeom prst="wedgeRectCallout">
            <a:avLst>
              <a:gd name="adj1" fmla="val -91757"/>
              <a:gd name="adj2" fmla="val 7771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ĎAKUJEM ZA POZORNOSŤ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3505200" cy="1981200"/>
          </a:xfrm>
        </p:spPr>
        <p:txBody>
          <a:bodyPr/>
          <a:lstStyle/>
          <a:p>
            <a:r>
              <a:rPr lang="sk-SK" dirty="0" smtClean="0"/>
              <a:t>I. Životopis </a:t>
            </a:r>
          </a:p>
          <a:p>
            <a:r>
              <a:rPr lang="sk-SK" dirty="0" smtClean="0"/>
              <a:t>II. Teória množín</a:t>
            </a:r>
          </a:p>
          <a:p>
            <a:r>
              <a:rPr lang="sk-SK" dirty="0" smtClean="0"/>
              <a:t>III. Zaujímavosti</a:t>
            </a:r>
            <a:endParaRPr lang="sk-SK" dirty="0"/>
          </a:p>
        </p:txBody>
      </p:sp>
      <p:sp>
        <p:nvSpPr>
          <p:cNvPr id="14338" name="AutoShape 2" descr="Výsledok vyhľadávania obrázkov pre dopyt georg can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4340" name="AutoShape 4" descr="Výsledok vyhľadávania obrázkov pre dopyt georg can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4342" name="AutoShape 6" descr="Výsledok vyhľadávania obrázkov pre dopyt georg can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4344" name="Picture 8" descr="Výsledok vyhľadávania obrázkov pre dopyt georg can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295400"/>
            <a:ext cx="4953000" cy="50292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3048000" cy="1189038"/>
          </a:xfrm>
        </p:spPr>
        <p:txBody>
          <a:bodyPr>
            <a:normAutofit/>
          </a:bodyPr>
          <a:lstStyle/>
          <a:p>
            <a:r>
              <a:rPr lang="sk-SK" dirty="0" smtClean="0"/>
              <a:t>I. Životopis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Petrohrad</a:t>
            </a:r>
            <a:endParaRPr lang="sk-SK" dirty="0" smtClean="0"/>
          </a:p>
          <a:p>
            <a:r>
              <a:rPr lang="sk-SK" dirty="0" smtClean="0"/>
              <a:t>Rodičia</a:t>
            </a:r>
          </a:p>
          <a:p>
            <a:r>
              <a:rPr lang="sk-SK" dirty="0" smtClean="0"/>
              <a:t>1856</a:t>
            </a:r>
            <a:endParaRPr lang="sk-SK" dirty="0" smtClean="0"/>
          </a:p>
          <a:p>
            <a:r>
              <a:rPr lang="sk-SK" dirty="0" smtClean="0"/>
              <a:t>Berlín-1867</a:t>
            </a:r>
          </a:p>
          <a:p>
            <a:r>
              <a:rPr lang="sk-SK" dirty="0" smtClean="0"/>
              <a:t>Množiny</a:t>
            </a:r>
            <a:endParaRPr lang="sk-SK" dirty="0" smtClean="0"/>
          </a:p>
          <a:p>
            <a:r>
              <a:rPr lang="sk-SK" dirty="0" smtClean="0"/>
              <a:t>Q a </a:t>
            </a:r>
            <a:r>
              <a:rPr lang="sk-SK" dirty="0" smtClean="0"/>
              <a:t>R</a:t>
            </a:r>
            <a:endParaRPr lang="sk-SK" dirty="0" smtClean="0"/>
          </a:p>
          <a:p>
            <a:r>
              <a:rPr lang="sk-SK" dirty="0" smtClean="0"/>
              <a:t>1873</a:t>
            </a:r>
            <a:endParaRPr lang="sk-SK" dirty="0" smtClean="0"/>
          </a:p>
          <a:p>
            <a:r>
              <a:rPr lang="sk-SK" dirty="0" smtClean="0"/>
              <a:t>1874</a:t>
            </a:r>
            <a:endParaRPr lang="sk-SK" dirty="0"/>
          </a:p>
        </p:txBody>
      </p:sp>
      <p:pic>
        <p:nvPicPr>
          <p:cNvPr id="12292" name="Picture 4" descr="http://www.aldebaran.cz/famous/photos/Cantor_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52400"/>
            <a:ext cx="2276943" cy="310578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2294" name="Picture 6" descr="http://www.aldebaran.cz/famous/photos/Cantor_0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152400"/>
            <a:ext cx="2399840" cy="29718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2296" name="Picture 8" descr="http://www.aldebaran.cz/famous/photos/Cantor_0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3352800"/>
            <a:ext cx="2438400" cy="319640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k-SK" dirty="0" smtClean="0"/>
          </a:p>
          <a:p>
            <a:r>
              <a:rPr lang="sk-SK" dirty="0" smtClean="0"/>
              <a:t>Degenerácia</a:t>
            </a:r>
            <a:endParaRPr lang="sk-SK" dirty="0" smtClean="0"/>
          </a:p>
          <a:p>
            <a:r>
              <a:rPr lang="sk-SK" dirty="0" smtClean="0"/>
              <a:t>Spisovateľ </a:t>
            </a:r>
            <a:r>
              <a:rPr lang="sk-SK" dirty="0" smtClean="0"/>
              <a:t>?</a:t>
            </a:r>
            <a:endParaRPr lang="sk-SK" dirty="0" smtClean="0"/>
          </a:p>
          <a:p>
            <a:r>
              <a:rPr lang="sk-SK" dirty="0" smtClean="0"/>
              <a:t>Prvá svet. </a:t>
            </a:r>
            <a:r>
              <a:rPr lang="sk-SK" dirty="0" smtClean="0"/>
              <a:t>Vojna</a:t>
            </a:r>
            <a:endParaRPr lang="sk-SK" dirty="0" smtClean="0"/>
          </a:p>
          <a:p>
            <a:r>
              <a:rPr lang="sk-SK" dirty="0" err="1" smtClean="0"/>
              <a:t>Halle</a:t>
            </a:r>
            <a:endParaRPr lang="sk-SK" dirty="0" smtClean="0"/>
          </a:p>
          <a:p>
            <a:r>
              <a:rPr lang="sk-SK" dirty="0" err="1" smtClean="0"/>
              <a:t>David</a:t>
            </a:r>
            <a:r>
              <a:rPr lang="sk-SK" dirty="0" smtClean="0"/>
              <a:t> </a:t>
            </a:r>
            <a:r>
              <a:rPr lang="sk-SK" dirty="0" err="1" smtClean="0"/>
              <a:t>Hilbert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3810000" y="4267200"/>
            <a:ext cx="4724400" cy="2209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0" dirty="0" smtClean="0"/>
              <a:t>„Vidím to, ale sám tomu neverím</a:t>
            </a:r>
            <a:r>
              <a:rPr lang="pl-PL" sz="4000" dirty="0" smtClean="0"/>
              <a:t>.“</a:t>
            </a:r>
            <a:endParaRPr lang="sk-SK" sz="4000" dirty="0"/>
          </a:p>
        </p:txBody>
      </p:sp>
      <p:pic>
        <p:nvPicPr>
          <p:cNvPr id="10242" name="Picture 2" descr="Výsledok vyhľadávania obrázkov pre dopyt georg can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28600"/>
            <a:ext cx="3848100" cy="384810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90800" y="304800"/>
            <a:ext cx="3581400" cy="1189038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II. Teória </a:t>
            </a:r>
            <a:r>
              <a:rPr lang="sk-SK" dirty="0" smtClean="0"/>
              <a:t>množín</a:t>
            </a:r>
            <a:br>
              <a:rPr lang="sk-SK" dirty="0" smtClean="0"/>
            </a:br>
            <a:r>
              <a:rPr lang="sk-SK" dirty="0" smtClean="0"/>
              <a:t>(súprav)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9600" y="2057400"/>
            <a:ext cx="7924800" cy="1295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je oblasť </a:t>
            </a:r>
            <a:r>
              <a:rPr lang="sk-SK" dirty="0" smtClean="0"/>
              <a:t>matematiky,</a:t>
            </a:r>
            <a:r>
              <a:rPr lang="sk-SK" dirty="0" smtClean="0"/>
              <a:t> ktorá študuje </a:t>
            </a:r>
            <a:r>
              <a:rPr lang="sk-SK" dirty="0" smtClean="0"/>
              <a:t>súbory, </a:t>
            </a:r>
            <a:r>
              <a:rPr lang="sk-SK" dirty="0" smtClean="0"/>
              <a:t>ktoré sú zbierkami </a:t>
            </a:r>
            <a:r>
              <a:rPr lang="sk-SK" dirty="0" smtClean="0"/>
              <a:t>prvkov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8194" name="AutoShape 2" descr="https://upload.wikimedia.org/wikipedia/commons/thumb/6/6d/Venn_A_intersect_B.svg/220px-Venn_A_intersect_B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196" name="AutoShape 4" descr="https://upload.wikimedia.org/wikipedia/commons/thumb/6/6d/Venn_A_intersect_B.svg/220px-Venn_A_intersect_B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198" name="AutoShape 6" descr="https://upload.wikimedia.org/wikipedia/commons/thumb/6/6d/Venn_A_intersect_B.svg/350px-Venn_A_intersect_B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124200"/>
            <a:ext cx="7086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AutoShape 2" descr="https://upload.wikimedia.org/wikipedia/commons/thumb/3/38/Relaci%C3%B3n_binaria_11.svg/250px-Relaci%C3%B3n_binaria_11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https://upload.wikimedia.org/wikipedia/commons/thumb/3/38/Relaci%C3%B3n_binaria_11.svg/200px-Relaci%C3%B3n_binaria_11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6" descr="https://upload.wikimedia.org/wikipedia/commons/thumb/e/e4/Venn_diagram_gr_la_ru.svg/800px-Venn_diagram_gr_la_ru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Binárne operácie s množinami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 err="1" smtClean="0">
                <a:hlinkClick r:id="rId3" tooltip="Únia (matematika)"/>
              </a:rPr>
              <a:t>Union</a:t>
            </a:r>
            <a:r>
              <a:rPr lang="sk-SK" dirty="0" smtClean="0"/>
              <a:t> </a:t>
            </a:r>
          </a:p>
          <a:p>
            <a:r>
              <a:rPr lang="sk-SK" b="1" dirty="0" smtClean="0">
                <a:hlinkClick r:id="rId4" tooltip="križovatka"/>
              </a:rPr>
              <a:t>Križovatka</a:t>
            </a:r>
            <a:r>
              <a:rPr lang="sk-SK" dirty="0" smtClean="0"/>
              <a:t> </a:t>
            </a:r>
          </a:p>
          <a:p>
            <a:r>
              <a:rPr lang="sk-SK" b="1" dirty="0" smtClean="0">
                <a:hlinkClick r:id="rId5" tooltip="komplementárne"/>
              </a:rPr>
              <a:t>Rozdiel sady</a:t>
            </a:r>
            <a:r>
              <a:rPr lang="sk-SK" dirty="0" smtClean="0"/>
              <a:t> </a:t>
            </a:r>
          </a:p>
          <a:p>
            <a:r>
              <a:rPr lang="sk-SK" b="1" dirty="0" smtClean="0">
                <a:hlinkClick r:id="rId6" tooltip="Symetrický rozdiel"/>
              </a:rPr>
              <a:t>Symetrický rozdiel</a:t>
            </a:r>
            <a:r>
              <a:rPr lang="sk-SK" dirty="0" smtClean="0"/>
              <a:t> </a:t>
            </a:r>
          </a:p>
          <a:p>
            <a:r>
              <a:rPr lang="sk-SK" b="1" dirty="0" err="1" smtClean="0">
                <a:hlinkClick r:id="rId7" tooltip="Kartézsky výrobok"/>
              </a:rPr>
              <a:t>Kartézske</a:t>
            </a:r>
            <a:r>
              <a:rPr lang="sk-SK" b="1" dirty="0" smtClean="0">
                <a:hlinkClick r:id="rId7" tooltip="Kartézsky výrobok"/>
              </a:rPr>
              <a:t> produkt</a:t>
            </a:r>
            <a:r>
              <a:rPr lang="sk-SK" dirty="0" smtClean="0"/>
              <a:t> </a:t>
            </a:r>
          </a:p>
          <a:p>
            <a:r>
              <a:rPr lang="sk-SK" b="1" dirty="0" err="1" smtClean="0">
                <a:hlinkClick r:id="rId8" tooltip="Súbor dielov"/>
              </a:rPr>
              <a:t>Power</a:t>
            </a:r>
            <a:r>
              <a:rPr lang="sk-SK" b="1" dirty="0" smtClean="0">
                <a:hlinkClick r:id="rId8" tooltip="Súbor dielov"/>
              </a:rPr>
              <a:t> </a:t>
            </a:r>
            <a:r>
              <a:rPr lang="sk-SK" b="1" dirty="0" err="1" smtClean="0">
                <a:hlinkClick r:id="rId8" tooltip="Súbor dielov"/>
              </a:rPr>
              <a:t>sada</a:t>
            </a:r>
            <a:r>
              <a:rPr lang="sk-SK" dirty="0" smtClean="0"/>
              <a:t> </a:t>
            </a:r>
          </a:p>
          <a:p>
            <a:r>
              <a:rPr lang="sk-SK" dirty="0" smtClean="0"/>
              <a:t>Niektoré základné súbory s centrálnym významom sú </a:t>
            </a:r>
            <a:r>
              <a:rPr lang="sk-SK" dirty="0" smtClean="0">
                <a:hlinkClick r:id="rId9" tooltip="Prázdna sada"/>
              </a:rPr>
              <a:t>prázdna </a:t>
            </a:r>
            <a:r>
              <a:rPr lang="sk-SK" dirty="0" err="1" smtClean="0">
                <a:hlinkClick r:id="rId9" tooltip="Prázdna sada"/>
              </a:rPr>
              <a:t>sada</a:t>
            </a:r>
            <a:r>
              <a:rPr lang="sk-SK" dirty="0" smtClean="0"/>
              <a:t> (iba </a:t>
            </a:r>
            <a:r>
              <a:rPr lang="sk-SK" dirty="0" err="1" smtClean="0"/>
              <a:t>sada</a:t>
            </a:r>
            <a:r>
              <a:rPr lang="sk-SK" dirty="0" smtClean="0"/>
              <a:t>, ktorá neobsahuje prvky), súbor </a:t>
            </a:r>
            <a:r>
              <a:rPr lang="sk-SK" dirty="0" smtClean="0">
                <a:hlinkClick r:id="rId10" tooltip="Prirodzené čísla"/>
              </a:rPr>
              <a:t>prirodzených čísel</a:t>
            </a:r>
            <a:r>
              <a:rPr lang="sk-SK" dirty="0" smtClean="0"/>
              <a:t> a súbor </a:t>
            </a:r>
            <a:r>
              <a:rPr lang="sk-SK" dirty="0" smtClean="0">
                <a:hlinkClick r:id="rId11" tooltip="Reálne čísla"/>
              </a:rPr>
              <a:t>reálnych čísel</a:t>
            </a:r>
            <a:r>
              <a:rPr lang="sk-SK" dirty="0" smtClean="0"/>
              <a:t> 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NAJZNÁMEJŠIE </a:t>
            </a:r>
            <a:r>
              <a:rPr lang="sk-SK" b="1" dirty="0" smtClean="0"/>
              <a:t>PRÁCE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/>
              <a:t>Teória čísel (množina všetkých podmnožín danej množiny obsahuje viacej prvkov než pôvodná množina </a:t>
            </a:r>
            <a:r>
              <a:rPr lang="sk-SK" b="1" dirty="0" smtClean="0"/>
              <a:t>&amp; platí to aj pre nekonečné množiny</a:t>
            </a:r>
            <a:r>
              <a:rPr lang="sk-SK" dirty="0" smtClean="0"/>
              <a:t>) *tým povedal že je viacej </a:t>
            </a:r>
            <a:r>
              <a:rPr lang="sk-SK" dirty="0" err="1" smtClean="0"/>
              <a:t>nekonečien</a:t>
            </a:r>
            <a:r>
              <a:rPr lang="sk-SK" dirty="0" smtClean="0"/>
              <a:t> než jedno + dokázal že reálnych čísel je viac ako prirodzených</a:t>
            </a:r>
          </a:p>
          <a:p>
            <a:r>
              <a:rPr lang="sk-SK" dirty="0" smtClean="0"/>
              <a:t>Práca o trigonometrických radách – definoval iracionálne č. ako </a:t>
            </a:r>
            <a:r>
              <a:rPr lang="sk-SK" dirty="0" err="1" smtClean="0"/>
              <a:t>konvegertná</a:t>
            </a:r>
            <a:r>
              <a:rPr lang="sk-SK" dirty="0" smtClean="0"/>
              <a:t> postupnosť racionálnych čísel</a:t>
            </a:r>
          </a:p>
          <a:p>
            <a:r>
              <a:rPr lang="sk-SK" dirty="0" smtClean="0"/>
              <a:t>Práca kde dokázal že reálne čísla sú nespočetné</a:t>
            </a:r>
          </a:p>
          <a:p>
            <a:r>
              <a:rPr lang="sk-SK" dirty="0" smtClean="0"/>
              <a:t>Práca o dimenzii – spočetné množiny ktoré ide </a:t>
            </a:r>
            <a:r>
              <a:rPr lang="sk-SK" dirty="0" err="1" smtClean="0"/>
              <a:t>bijektivne</a:t>
            </a:r>
            <a:r>
              <a:rPr lang="sk-SK" dirty="0" smtClean="0"/>
              <a:t> zobraziť na množinu prirodzených čísel, aj na </a:t>
            </a:r>
            <a:r>
              <a:rPr lang="sk-SK" smtClean="0"/>
              <a:t>seba </a:t>
            </a:r>
            <a:r>
              <a:rPr lang="sk-SK" smtClean="0"/>
              <a:t>samé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Práca kde definoval </a:t>
            </a:r>
            <a:r>
              <a:rPr lang="sk-SK" dirty="0" err="1" smtClean="0"/>
              <a:t>transfinitné</a:t>
            </a:r>
            <a:r>
              <a:rPr lang="sk-SK" dirty="0" smtClean="0"/>
              <a:t> čísla ako samostatné a systematické rozšírenie prirodzených čísel</a:t>
            </a:r>
          </a:p>
          <a:p>
            <a:r>
              <a:rPr lang="sk-SK" dirty="0" smtClean="0"/>
              <a:t>Posledné 2 práce obsahovali významne výsledky spojené s </a:t>
            </a:r>
            <a:r>
              <a:rPr lang="sk-SK" dirty="0" err="1" smtClean="0"/>
              <a:t>transfinitnou</a:t>
            </a:r>
            <a:r>
              <a:rPr lang="sk-SK" dirty="0" smtClean="0"/>
              <a:t> aritmetikou, druhá sa venuje dobre usporiadaným množinám a ordinálnym číslam</a:t>
            </a:r>
          </a:p>
          <a:p>
            <a:r>
              <a:rPr lang="sk-SK" dirty="0" smtClean="0"/>
              <a:t>Napísal i nábožensky orientovanú prácu</a:t>
            </a:r>
          </a:p>
          <a:p>
            <a:r>
              <a:rPr lang="sk-SK" dirty="0" smtClean="0"/>
              <a:t>Vydával aj literárne práce o tom že istý </a:t>
            </a:r>
            <a:r>
              <a:rPr lang="sk-SK" dirty="0" err="1" smtClean="0"/>
              <a:t>Francis</a:t>
            </a:r>
            <a:r>
              <a:rPr lang="sk-SK" dirty="0" smtClean="0"/>
              <a:t> </a:t>
            </a:r>
            <a:r>
              <a:rPr lang="sk-SK" dirty="0" err="1" smtClean="0"/>
              <a:t>Bacon</a:t>
            </a:r>
            <a:r>
              <a:rPr lang="sk-SK" dirty="0" smtClean="0"/>
              <a:t> bol skutočný autor diel Shakespeara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NAJZAUJÍMAVEJŠIE ZAUJÍMAVOSTI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...otec luterán, matka katolíčka ktorá konvertuje na protestantské n.</a:t>
            </a:r>
          </a:p>
          <a:p>
            <a:r>
              <a:rPr lang="sk-SK" dirty="0" smtClean="0"/>
              <a:t>...venoval sa aj štúdiu kontinua, čo ho prividelo až k depresii</a:t>
            </a:r>
          </a:p>
          <a:p>
            <a:r>
              <a:rPr lang="sk-SK" dirty="0" smtClean="0"/>
              <a:t>...depresie vraj pretrvali až do jeho smrti roku 1918</a:t>
            </a:r>
          </a:p>
          <a:p>
            <a:r>
              <a:rPr lang="sk-SK" dirty="0" smtClean="0"/>
              <a:t>...zaviedol pojmy ako kardinálne a ordinálne čísla</a:t>
            </a:r>
          </a:p>
          <a:p>
            <a:r>
              <a:rPr lang="sk-SK" dirty="0" smtClean="0"/>
              <a:t>...objavil paradoxy v elementárnej teórii množín</a:t>
            </a:r>
          </a:p>
          <a:p>
            <a:r>
              <a:rPr lang="sk-SK" dirty="0" smtClean="0"/>
              <a:t>...ako prvý použil symbol vyjadrujúci všetky reálne čísla </a:t>
            </a:r>
          </a:p>
          <a:p>
            <a:r>
              <a:rPr lang="sk-SK" dirty="0" smtClean="0"/>
              <a:t>...svoju prácu kde spracoval koncept absolútneho nekonečna, prirovnával k Bohu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326</Words>
  <PresentationFormat>Prezentácia na obrazovke (4:3)</PresentationFormat>
  <Paragraphs>68</Paragraphs>
  <Slides>11</Slides>
  <Notes>11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Motív Office</vt:lpstr>
      <vt:lpstr>Snímka 1</vt:lpstr>
      <vt:lpstr>Obsah</vt:lpstr>
      <vt:lpstr>I. Životopis </vt:lpstr>
      <vt:lpstr>Snímka 4</vt:lpstr>
      <vt:lpstr>II. Teória množín (súprav)</vt:lpstr>
      <vt:lpstr>Binárne operácie s množinami </vt:lpstr>
      <vt:lpstr>NAJZNÁMEJŠIE PRÁCE</vt:lpstr>
      <vt:lpstr>Snímka 8</vt:lpstr>
      <vt:lpstr>NAJZAUJÍMAVEJŠIE ZAUJÍMAVOSTI</vt:lpstr>
      <vt:lpstr>Snímka 10</vt:lpstr>
      <vt:lpstr>Záver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Dina Lubos</cp:lastModifiedBy>
  <cp:revision>21</cp:revision>
  <dcterms:modified xsi:type="dcterms:W3CDTF">2018-01-08T19:08:04Z</dcterms:modified>
</cp:coreProperties>
</file>