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3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4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1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0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5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3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1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4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7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01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7" Type="http://schemas.openxmlformats.org/officeDocument/2006/relationships/image" Target="../media/image2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microsoft.com/office/2007/relationships/hdphoto" Target="../media/hdphoto16.wdp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8.png"/><Relationship Id="rId9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9.wdp"/><Relationship Id="rId4" Type="http://schemas.openxmlformats.org/officeDocument/2006/relationships/image" Target="../media/image12.png"/><Relationship Id="rId9" Type="http://schemas.microsoft.com/office/2007/relationships/hdphoto" Target="../media/hdphoto1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microsoft.com/office/2007/relationships/hdphoto" Target="../media/hdphoto12.wdp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C2F30-E0E6-4AEF-A47B-A46453AE7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46B394E-84A9-4C4E-AAD3-6AF5D02DC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sk-SK" dirty="0"/>
              <a:t>OBN 7.ročník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2C9C315-B6E2-4C92-9799-37840793D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sk-SK" sz="4400" dirty="0"/>
              <a:t>ZDRAVÝ ŽIVOTNÝ </a:t>
            </a:r>
            <a:br>
              <a:rPr lang="sk-SK" sz="4400" dirty="0"/>
            </a:br>
            <a:r>
              <a:rPr lang="sk-SK" sz="4400" dirty="0"/>
              <a:t>ŠTÝL</a:t>
            </a:r>
          </a:p>
        </p:txBody>
      </p:sp>
    </p:spTree>
    <p:extLst>
      <p:ext uri="{BB962C8B-B14F-4D97-AF65-F5344CB8AC3E}">
        <p14:creationId xmlns:p14="http://schemas.microsoft.com/office/powerpoint/2010/main" val="357732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Pitná voda">
            <a:extLst>
              <a:ext uri="{FF2B5EF4-FFF2-40B4-BE49-F238E27FC236}">
                <a16:creationId xmlns:a16="http://schemas.microsoft.com/office/drawing/2014/main" id="{E96AF96B-FD59-4C15-91F3-AE63FA60E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20" r="38575" b="2"/>
          <a:stretch/>
        </p:blipFill>
        <p:spPr bwMode="auto">
          <a:xfrm>
            <a:off x="7367311" y="575245"/>
            <a:ext cx="976538" cy="1033423"/>
          </a:xfrm>
          <a:custGeom>
            <a:avLst/>
            <a:gdLst/>
            <a:ahLst/>
            <a:cxnLst/>
            <a:rect l="l" t="t" r="r" b="b"/>
            <a:pathLst>
              <a:path w="2714668" h="3877528">
                <a:moveTo>
                  <a:pt x="128961" y="0"/>
                </a:moveTo>
                <a:lnTo>
                  <a:pt x="2515098" y="0"/>
                </a:lnTo>
                <a:lnTo>
                  <a:pt x="2533352" y="29258"/>
                </a:lnTo>
                <a:cubicBezTo>
                  <a:pt x="2751005" y="399611"/>
                  <a:pt x="2665322" y="593705"/>
                  <a:pt x="2660794" y="935750"/>
                </a:cubicBezTo>
                <a:cubicBezTo>
                  <a:pt x="2654776" y="1394998"/>
                  <a:pt x="2721785" y="1919645"/>
                  <a:pt x="2714045" y="2380073"/>
                </a:cubicBezTo>
                <a:cubicBezTo>
                  <a:pt x="2705190" y="2907574"/>
                  <a:pt x="2639906" y="3396343"/>
                  <a:pt x="2461474" y="3654065"/>
                </a:cubicBezTo>
                <a:cubicBezTo>
                  <a:pt x="2386448" y="3762577"/>
                  <a:pt x="2296003" y="3825407"/>
                  <a:pt x="2195252" y="3855446"/>
                </a:cubicBezTo>
                <a:cubicBezTo>
                  <a:pt x="2027337" y="3905510"/>
                  <a:pt x="1830799" y="3864491"/>
                  <a:pt x="1629320" y="3792071"/>
                </a:cubicBezTo>
                <a:cubicBezTo>
                  <a:pt x="1528396" y="3755686"/>
                  <a:pt x="1426215" y="3711500"/>
                  <a:pt x="1325623" y="3667368"/>
                </a:cubicBezTo>
                <a:cubicBezTo>
                  <a:pt x="1117671" y="3574930"/>
                  <a:pt x="905589" y="3479532"/>
                  <a:pt x="689396" y="3261252"/>
                </a:cubicBezTo>
                <a:cubicBezTo>
                  <a:pt x="473119" y="3042996"/>
                  <a:pt x="248064" y="2678216"/>
                  <a:pt x="121566" y="2240355"/>
                </a:cubicBezTo>
                <a:cubicBezTo>
                  <a:pt x="-30834" y="1712737"/>
                  <a:pt x="-7976" y="1218822"/>
                  <a:pt x="21428" y="780116"/>
                </a:cubicBezTo>
                <a:cubicBezTo>
                  <a:pt x="39793" y="506825"/>
                  <a:pt x="60241" y="225168"/>
                  <a:pt x="122382" y="1833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Prechádzka v prírode je vždy dobrý nápad! Zisti, aké má benefity ⋆ Fitlavia">
            <a:extLst>
              <a:ext uri="{FF2B5EF4-FFF2-40B4-BE49-F238E27FC236}">
                <a16:creationId xmlns:a16="http://schemas.microsoft.com/office/drawing/2014/main" id="{56F96033-6EDB-4BDC-94E0-FC968247A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81" r="35012" b="2"/>
          <a:stretch/>
        </p:blipFill>
        <p:spPr bwMode="auto">
          <a:xfrm>
            <a:off x="9635067" y="3048001"/>
            <a:ext cx="1797508" cy="2377701"/>
          </a:xfrm>
          <a:custGeom>
            <a:avLst/>
            <a:gdLst/>
            <a:ahLst/>
            <a:cxnLst/>
            <a:rect l="l" t="t" r="r" b="b"/>
            <a:pathLst>
              <a:path w="2880305" h="3810000">
                <a:moveTo>
                  <a:pt x="1427391" y="1406"/>
                </a:moveTo>
                <a:cubicBezTo>
                  <a:pt x="1697945" y="-17328"/>
                  <a:pt x="1966503" y="151281"/>
                  <a:pt x="2221194" y="503933"/>
                </a:cubicBezTo>
                <a:cubicBezTo>
                  <a:pt x="2434592" y="799383"/>
                  <a:pt x="2868890" y="958914"/>
                  <a:pt x="2880009" y="1927551"/>
                </a:cubicBezTo>
                <a:cubicBezTo>
                  <a:pt x="2893002" y="3069881"/>
                  <a:pt x="2476119" y="3410523"/>
                  <a:pt x="2202976" y="3583201"/>
                </a:cubicBezTo>
                <a:cubicBezTo>
                  <a:pt x="2140098" y="3622914"/>
                  <a:pt x="2058579" y="3684108"/>
                  <a:pt x="1964054" y="3754792"/>
                </a:cubicBezTo>
                <a:lnTo>
                  <a:pt x="1889463" y="3810000"/>
                </a:lnTo>
                <a:lnTo>
                  <a:pt x="170950" y="3810000"/>
                </a:lnTo>
                <a:lnTo>
                  <a:pt x="161643" y="3787381"/>
                </a:lnTo>
                <a:cubicBezTo>
                  <a:pt x="60952" y="3505930"/>
                  <a:pt x="732" y="3097452"/>
                  <a:pt x="3" y="2521480"/>
                </a:cubicBezTo>
                <a:cubicBezTo>
                  <a:pt x="-1470" y="1385219"/>
                  <a:pt x="670607" y="484036"/>
                  <a:pt x="940804" y="238166"/>
                </a:cubicBezTo>
                <a:cubicBezTo>
                  <a:pt x="1102008" y="91331"/>
                  <a:pt x="1265061" y="12648"/>
                  <a:pt x="1427391" y="140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B9FDD9A-B8B3-4AED-A2C3-A862F0A109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969" y="-2634"/>
            <a:ext cx="3195156" cy="3879671"/>
          </a:xfrm>
          <a:custGeom>
            <a:avLst/>
            <a:gdLst>
              <a:gd name="connsiteX0" fmla="*/ 158486 w 3336197"/>
              <a:gd name="connsiteY0" fmla="*/ 0 h 4765296"/>
              <a:gd name="connsiteX1" fmla="*/ 3090935 w 3336197"/>
              <a:gd name="connsiteY1" fmla="*/ 0 h 4765296"/>
              <a:gd name="connsiteX2" fmla="*/ 3113368 w 3336197"/>
              <a:gd name="connsiteY2" fmla="*/ 35957 h 4765296"/>
              <a:gd name="connsiteX3" fmla="*/ 3269988 w 3336197"/>
              <a:gd name="connsiteY3" fmla="*/ 1149992 h 4765296"/>
              <a:gd name="connsiteX4" fmla="*/ 3335431 w 3336197"/>
              <a:gd name="connsiteY4" fmla="*/ 2924995 h 4765296"/>
              <a:gd name="connsiteX5" fmla="*/ 3025033 w 3336197"/>
              <a:gd name="connsiteY5" fmla="*/ 4490670 h 4765296"/>
              <a:gd name="connsiteX6" fmla="*/ 2697860 w 3336197"/>
              <a:gd name="connsiteY6" fmla="*/ 4738158 h 4765296"/>
              <a:gd name="connsiteX7" fmla="*/ 2002356 w 3336197"/>
              <a:gd name="connsiteY7" fmla="*/ 4660273 h 4765296"/>
              <a:gd name="connsiteX8" fmla="*/ 1629127 w 3336197"/>
              <a:gd name="connsiteY8" fmla="*/ 4507019 h 4765296"/>
              <a:gd name="connsiteX9" fmla="*/ 847235 w 3336197"/>
              <a:gd name="connsiteY9" fmla="*/ 4007922 h 4765296"/>
              <a:gd name="connsiteX10" fmla="*/ 149399 w 3336197"/>
              <a:gd name="connsiteY10" fmla="*/ 2753289 h 4765296"/>
              <a:gd name="connsiteX11" fmla="*/ 26334 w 3336197"/>
              <a:gd name="connsiteY11" fmla="*/ 958725 h 4765296"/>
              <a:gd name="connsiteX12" fmla="*/ 150401 w 3336197"/>
              <a:gd name="connsiteY12" fmla="*/ 22534 h 4765296"/>
              <a:gd name="connsiteX0" fmla="*/ 3090935 w 3336197"/>
              <a:gd name="connsiteY0" fmla="*/ 0 h 4765296"/>
              <a:gd name="connsiteX1" fmla="*/ 3113368 w 3336197"/>
              <a:gd name="connsiteY1" fmla="*/ 35957 h 4765296"/>
              <a:gd name="connsiteX2" fmla="*/ 3269988 w 3336197"/>
              <a:gd name="connsiteY2" fmla="*/ 1149992 h 4765296"/>
              <a:gd name="connsiteX3" fmla="*/ 3335431 w 3336197"/>
              <a:gd name="connsiteY3" fmla="*/ 2924995 h 4765296"/>
              <a:gd name="connsiteX4" fmla="*/ 3025033 w 3336197"/>
              <a:gd name="connsiteY4" fmla="*/ 4490670 h 4765296"/>
              <a:gd name="connsiteX5" fmla="*/ 2697860 w 3336197"/>
              <a:gd name="connsiteY5" fmla="*/ 4738158 h 4765296"/>
              <a:gd name="connsiteX6" fmla="*/ 2002356 w 3336197"/>
              <a:gd name="connsiteY6" fmla="*/ 4660273 h 4765296"/>
              <a:gd name="connsiteX7" fmla="*/ 1629127 w 3336197"/>
              <a:gd name="connsiteY7" fmla="*/ 4507019 h 4765296"/>
              <a:gd name="connsiteX8" fmla="*/ 847235 w 3336197"/>
              <a:gd name="connsiteY8" fmla="*/ 4007922 h 4765296"/>
              <a:gd name="connsiteX9" fmla="*/ 149399 w 3336197"/>
              <a:gd name="connsiteY9" fmla="*/ 2753289 h 4765296"/>
              <a:gd name="connsiteX10" fmla="*/ 26334 w 3336197"/>
              <a:gd name="connsiteY10" fmla="*/ 958725 h 4765296"/>
              <a:gd name="connsiteX11" fmla="*/ 150401 w 3336197"/>
              <a:gd name="connsiteY11" fmla="*/ 22534 h 4765296"/>
              <a:gd name="connsiteX12" fmla="*/ 236175 w 3336197"/>
              <a:gd name="connsiteY12" fmla="*/ 91440 h 4765296"/>
              <a:gd name="connsiteX0" fmla="*/ 3090935 w 3336197"/>
              <a:gd name="connsiteY0" fmla="*/ 0 h 4765296"/>
              <a:gd name="connsiteX1" fmla="*/ 3113368 w 3336197"/>
              <a:gd name="connsiteY1" fmla="*/ 35957 h 4765296"/>
              <a:gd name="connsiteX2" fmla="*/ 3269988 w 3336197"/>
              <a:gd name="connsiteY2" fmla="*/ 1149992 h 4765296"/>
              <a:gd name="connsiteX3" fmla="*/ 3335431 w 3336197"/>
              <a:gd name="connsiteY3" fmla="*/ 2924995 h 4765296"/>
              <a:gd name="connsiteX4" fmla="*/ 3025033 w 3336197"/>
              <a:gd name="connsiteY4" fmla="*/ 4490670 h 4765296"/>
              <a:gd name="connsiteX5" fmla="*/ 2697860 w 3336197"/>
              <a:gd name="connsiteY5" fmla="*/ 4738158 h 4765296"/>
              <a:gd name="connsiteX6" fmla="*/ 2002356 w 3336197"/>
              <a:gd name="connsiteY6" fmla="*/ 4660273 h 4765296"/>
              <a:gd name="connsiteX7" fmla="*/ 1629127 w 3336197"/>
              <a:gd name="connsiteY7" fmla="*/ 4507019 h 4765296"/>
              <a:gd name="connsiteX8" fmla="*/ 847235 w 3336197"/>
              <a:gd name="connsiteY8" fmla="*/ 4007922 h 4765296"/>
              <a:gd name="connsiteX9" fmla="*/ 149399 w 3336197"/>
              <a:gd name="connsiteY9" fmla="*/ 2753289 h 4765296"/>
              <a:gd name="connsiteX10" fmla="*/ 26334 w 3336197"/>
              <a:gd name="connsiteY10" fmla="*/ 958725 h 4765296"/>
              <a:gd name="connsiteX11" fmla="*/ 150401 w 3336197"/>
              <a:gd name="connsiteY11" fmla="*/ 22534 h 4765296"/>
              <a:gd name="connsiteX0" fmla="*/ 3090935 w 3336197"/>
              <a:gd name="connsiteY0" fmla="*/ 2633 h 4767929"/>
              <a:gd name="connsiteX1" fmla="*/ 3113368 w 3336197"/>
              <a:gd name="connsiteY1" fmla="*/ 38590 h 4767929"/>
              <a:gd name="connsiteX2" fmla="*/ 3269988 w 3336197"/>
              <a:gd name="connsiteY2" fmla="*/ 1152625 h 4767929"/>
              <a:gd name="connsiteX3" fmla="*/ 3335431 w 3336197"/>
              <a:gd name="connsiteY3" fmla="*/ 2927628 h 4767929"/>
              <a:gd name="connsiteX4" fmla="*/ 3025033 w 3336197"/>
              <a:gd name="connsiteY4" fmla="*/ 4493303 h 4767929"/>
              <a:gd name="connsiteX5" fmla="*/ 2697860 w 3336197"/>
              <a:gd name="connsiteY5" fmla="*/ 4740791 h 4767929"/>
              <a:gd name="connsiteX6" fmla="*/ 2002356 w 3336197"/>
              <a:gd name="connsiteY6" fmla="*/ 4662906 h 4767929"/>
              <a:gd name="connsiteX7" fmla="*/ 1629127 w 3336197"/>
              <a:gd name="connsiteY7" fmla="*/ 4509652 h 4767929"/>
              <a:gd name="connsiteX8" fmla="*/ 847235 w 3336197"/>
              <a:gd name="connsiteY8" fmla="*/ 4010555 h 4767929"/>
              <a:gd name="connsiteX9" fmla="*/ 149399 w 3336197"/>
              <a:gd name="connsiteY9" fmla="*/ 2755922 h 4767929"/>
              <a:gd name="connsiteX10" fmla="*/ 26334 w 3336197"/>
              <a:gd name="connsiteY10" fmla="*/ 961358 h 4767929"/>
              <a:gd name="connsiteX11" fmla="*/ 178911 w 3336197"/>
              <a:gd name="connsiteY11" fmla="*/ 0 h 476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6197" h="4767929">
                <a:moveTo>
                  <a:pt x="3090935" y="2633"/>
                </a:moveTo>
                <a:lnTo>
                  <a:pt x="3113368" y="38590"/>
                </a:lnTo>
                <a:cubicBezTo>
                  <a:pt x="3380853" y="493736"/>
                  <a:pt x="3275553" y="732268"/>
                  <a:pt x="3269988" y="1152625"/>
                </a:cubicBezTo>
                <a:cubicBezTo>
                  <a:pt x="3262592" y="1717018"/>
                  <a:pt x="3344943" y="2361785"/>
                  <a:pt x="3335431" y="2927628"/>
                </a:cubicBezTo>
                <a:cubicBezTo>
                  <a:pt x="3324549" y="3575902"/>
                  <a:pt x="3244318" y="4176576"/>
                  <a:pt x="3025033" y="4493303"/>
                </a:cubicBezTo>
                <a:cubicBezTo>
                  <a:pt x="2932830" y="4626660"/>
                  <a:pt x="2821677" y="4703875"/>
                  <a:pt x="2697860" y="4740791"/>
                </a:cubicBezTo>
                <a:cubicBezTo>
                  <a:pt x="2491500" y="4802317"/>
                  <a:pt x="2249964" y="4751907"/>
                  <a:pt x="2002356" y="4662906"/>
                </a:cubicBezTo>
                <a:cubicBezTo>
                  <a:pt x="1878325" y="4618191"/>
                  <a:pt x="1752750" y="4563888"/>
                  <a:pt x="1629127" y="4509652"/>
                </a:cubicBezTo>
                <a:cubicBezTo>
                  <a:pt x="1373564" y="4396051"/>
                  <a:pt x="1112925" y="4278811"/>
                  <a:pt x="847235" y="4010555"/>
                </a:cubicBezTo>
                <a:cubicBezTo>
                  <a:pt x="581440" y="3742329"/>
                  <a:pt x="304859" y="3294032"/>
                  <a:pt x="149399" y="2755922"/>
                </a:cubicBezTo>
                <a:cubicBezTo>
                  <a:pt x="-37894" y="2107505"/>
                  <a:pt x="-9803" y="1500507"/>
                  <a:pt x="26334" y="961358"/>
                </a:cubicBezTo>
                <a:cubicBezTo>
                  <a:pt x="48903" y="625497"/>
                  <a:pt x="102543" y="254187"/>
                  <a:pt x="178911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93EC2B-663B-4CE4-8CB1-551B75F2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286933"/>
            <a:ext cx="5900182" cy="5571067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buFontTx/>
              <a:buAutoNum type="arabicPeriod"/>
            </a:pPr>
            <a:r>
              <a:rPr lang="sk-SK" alt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Jesť pravidelne.</a:t>
            </a:r>
          </a:p>
          <a:p>
            <a:pPr>
              <a:lnSpc>
                <a:spcPct val="115000"/>
              </a:lnSpc>
              <a:buFontTx/>
              <a:buAutoNum type="arabicPeriod"/>
            </a:pPr>
            <a:r>
              <a:rPr lang="sk-SK" alt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Piť veľa vody, nesladených nápojov.</a:t>
            </a:r>
          </a:p>
          <a:p>
            <a:pPr>
              <a:lnSpc>
                <a:spcPct val="115000"/>
              </a:lnSpc>
              <a:buFontTx/>
              <a:buAutoNum type="arabicPeriod"/>
            </a:pPr>
            <a:r>
              <a:rPr lang="sk-SK" alt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jedálnička zaradiť veľa zeleniny a ovocia, mliečne výrobky.</a:t>
            </a:r>
          </a:p>
          <a:p>
            <a:pPr>
              <a:lnSpc>
                <a:spcPct val="115000"/>
              </a:lnSpc>
              <a:buFontTx/>
              <a:buAutoNum type="arabicPeriod"/>
            </a:pPr>
            <a:r>
              <a:rPr lang="sk-SK" alt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Chodiť denne na prechádzky: aspoň hodinu.</a:t>
            </a:r>
          </a:p>
          <a:p>
            <a:pPr>
              <a:lnSpc>
                <a:spcPct val="115000"/>
              </a:lnSpc>
              <a:buFontTx/>
              <a:buAutoNum type="arabicPeriod"/>
            </a:pPr>
            <a:r>
              <a:rPr lang="sk-SK" alt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hodine TSV nehovoriť: Som unavený, nechce sa mi.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Vylúčiť cigarety a alkohol.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56445C1-28EB-4FDD-A334-6A6355AA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0762"/>
            <a:ext cx="4572000" cy="1267906"/>
          </a:xfrm>
        </p:spPr>
        <p:txBody>
          <a:bodyPr anchor="t">
            <a:normAutofit/>
          </a:bodyPr>
          <a:lstStyle/>
          <a:p>
            <a:r>
              <a:rPr lang="sk-SK" sz="3200" dirty="0"/>
              <a:t>Pravidlá zdravého životného štýlu</a:t>
            </a:r>
          </a:p>
        </p:txBody>
      </p:sp>
      <p:pic>
        <p:nvPicPr>
          <p:cNvPr id="10250" name="Picture 10" descr="Pravidelná strava :: Fruffo">
            <a:extLst>
              <a:ext uri="{FF2B5EF4-FFF2-40B4-BE49-F238E27FC236}">
                <a16:creationId xmlns:a16="http://schemas.microsoft.com/office/drawing/2014/main" id="{5987C5CF-4585-4B15-BEB8-EC37DA7B8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521" y="4984942"/>
            <a:ext cx="2886075" cy="158115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Moderné je prestať fajčiť! - ImunoVital">
            <a:extLst>
              <a:ext uri="{FF2B5EF4-FFF2-40B4-BE49-F238E27FC236}">
                <a16:creationId xmlns:a16="http://schemas.microsoft.com/office/drawing/2014/main" id="{FF8B29EC-A28D-4FC9-9E2A-62725CC22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7936">
            <a:off x="9535642" y="243184"/>
            <a:ext cx="2612607" cy="14630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63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Sports Technology Institute | Loughborough University">
            <a:extLst>
              <a:ext uri="{FF2B5EF4-FFF2-40B4-BE49-F238E27FC236}">
                <a16:creationId xmlns:a16="http://schemas.microsoft.com/office/drawing/2014/main" id="{B7EAACA5-AA64-4DE2-B84E-8BB421AA1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3"/>
          <a:stretch/>
        </p:blipFill>
        <p:spPr bwMode="auto">
          <a:xfrm>
            <a:off x="6435910" y="1"/>
            <a:ext cx="5756090" cy="3960681"/>
          </a:xfrm>
          <a:custGeom>
            <a:avLst/>
            <a:gdLst/>
            <a:ahLst/>
            <a:cxnLst/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5B3555A-31A8-4D7E-B5C5-2DBB039568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B8C2D78-4EED-4671-B9E3-96FE16F4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3999"/>
            <a:ext cx="9905999" cy="2285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Ďakujem za pozornosť!</a:t>
            </a:r>
          </a:p>
        </p:txBody>
      </p:sp>
      <p:pic>
        <p:nvPicPr>
          <p:cNvPr id="7170" name="Picture 2" descr="Potravinová pyramída - jednoduchý návod, ako sa zdravo stravovať |  Uniquefit.sk">
            <a:extLst>
              <a:ext uri="{FF2B5EF4-FFF2-40B4-BE49-F238E27FC236}">
                <a16:creationId xmlns:a16="http://schemas.microsoft.com/office/drawing/2014/main" id="{5E40DDF9-DC65-4E8C-BEF8-047D95E48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73" r="1" b="26850"/>
          <a:stretch/>
        </p:blipFill>
        <p:spPr bwMode="auto">
          <a:xfrm>
            <a:off x="3028871" y="4949374"/>
            <a:ext cx="5796193" cy="1908627"/>
          </a:xfrm>
          <a:custGeom>
            <a:avLst/>
            <a:gdLst/>
            <a:ahLst/>
            <a:cxnLst/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58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B322FA4-76CF-4EF9-A1B6-09DD59FF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943" y="511126"/>
            <a:ext cx="3018325" cy="4572000"/>
          </a:xfrm>
        </p:spPr>
        <p:txBody>
          <a:bodyPr anchor="t">
            <a:normAutofit/>
          </a:bodyPr>
          <a:lstStyle/>
          <a:p>
            <a:r>
              <a:rPr lang="sk-SK" sz="4000" dirty="0"/>
              <a:t>Režim dňa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2C5A5A-694B-4287-8BA1-25CE3A3420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8056" y="1"/>
            <a:ext cx="4583947" cy="6131671"/>
          </a:xfrm>
          <a:custGeom>
            <a:avLst/>
            <a:gdLst>
              <a:gd name="connsiteX0" fmla="*/ 1303111 w 4583947"/>
              <a:gd name="connsiteY0" fmla="*/ 0 h 6131671"/>
              <a:gd name="connsiteX1" fmla="*/ 4583947 w 4583947"/>
              <a:gd name="connsiteY1" fmla="*/ 0 h 6131671"/>
              <a:gd name="connsiteX2" fmla="*/ 4583947 w 4583947"/>
              <a:gd name="connsiteY2" fmla="*/ 4228311 h 6131671"/>
              <a:gd name="connsiteX3" fmla="*/ 4541880 w 4583947"/>
              <a:gd name="connsiteY3" fmla="*/ 4258857 h 6131671"/>
              <a:gd name="connsiteX4" fmla="*/ 4128523 w 4583947"/>
              <a:gd name="connsiteY4" fmla="*/ 4540543 h 6131671"/>
              <a:gd name="connsiteX5" fmla="*/ 1946719 w 4583947"/>
              <a:gd name="connsiteY5" fmla="*/ 5933430 h 6131671"/>
              <a:gd name="connsiteX6" fmla="*/ 393090 w 4583947"/>
              <a:gd name="connsiteY6" fmla="*/ 5653230 h 6131671"/>
              <a:gd name="connsiteX7" fmla="*/ 62 w 4583947"/>
              <a:gd name="connsiteY7" fmla="*/ 4146595 h 6131671"/>
              <a:gd name="connsiteX8" fmla="*/ 1277882 w 4583947"/>
              <a:gd name="connsiteY8" fmla="*/ 32051 h 61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50D83C-5AAA-487E-ADA6-958E78A5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4" y="1257301"/>
            <a:ext cx="6897463" cy="56007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Aby sme z nášho života vylúčili napätie </a:t>
            </a:r>
            <a:b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stres, mali by sme si deň správne rozdeliť.</a:t>
            </a:r>
          </a:p>
          <a:p>
            <a:pPr>
              <a:lnSpc>
                <a:spcPct val="115000"/>
              </a:lnSpc>
            </a:pP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Deň žiaka by mal mať približne takúto schému:</a:t>
            </a:r>
          </a:p>
          <a:p>
            <a:pPr>
              <a:lnSpc>
                <a:spcPct val="115000"/>
              </a:lnSpc>
            </a:pPr>
            <a:r>
              <a:rPr lang="sk-SK" altLang="sk-SK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Nazývame to režim dňa.</a:t>
            </a:r>
          </a:p>
          <a:p>
            <a:pPr>
              <a:lnSpc>
                <a:spcPct val="115000"/>
              </a:lnSpc>
            </a:pP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dennom režime žiaka hovoríme o 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Pracovnom čase/Mimopracovnom čase/Voľnom čase</a:t>
            </a:r>
          </a:p>
          <a:p>
            <a:pPr marL="0" indent="0">
              <a:lnSpc>
                <a:spcPct val="115000"/>
              </a:lnSpc>
              <a:buNone/>
            </a:pPr>
            <a:endParaRPr lang="sk-SK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C67229C-AFEA-4C81-A261-77A861271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4891" t="30522" r="19891" b="28105"/>
          <a:stretch/>
        </p:blipFill>
        <p:spPr>
          <a:xfrm>
            <a:off x="8097986" y="1637560"/>
            <a:ext cx="3491338" cy="3221964"/>
          </a:xfrm>
          <a:prstGeom prst="flowChartConnector">
            <a:avLst/>
          </a:prstGeom>
        </p:spPr>
      </p:pic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DE6B5082-C497-417E-8C3A-D9C9B42E69DA}"/>
              </a:ext>
            </a:extLst>
          </p:cNvPr>
          <p:cNvCxnSpPr/>
          <p:nvPr/>
        </p:nvCxnSpPr>
        <p:spPr>
          <a:xfrm>
            <a:off x="4611757" y="3248542"/>
            <a:ext cx="258417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3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24C48B1-6F35-46C4-AEC4-5AB831415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77687"/>
            <a:ext cx="11430000" cy="6480313"/>
          </a:xfrm>
        </p:spPr>
        <p:txBody>
          <a:bodyPr/>
          <a:lstStyle/>
          <a:p>
            <a:pPr marL="53340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k-SK" altLang="sk-SK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Pracovný čas                               Mimopracovný čas</a:t>
            </a:r>
          </a:p>
          <a:p>
            <a:pPr marL="53340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sk-SK" altLang="sk-SK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k-SK" alt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žiak  je na vyučovaní                             - je to čas na uspokojovanie </a:t>
            </a:r>
          </a:p>
          <a:p>
            <a:pPr marL="533400" indent="0">
              <a:lnSpc>
                <a:spcPct val="80000"/>
              </a:lnSpc>
              <a:buFontTx/>
              <a:buNone/>
            </a:pPr>
            <a:r>
              <a:rPr lang="sk-SK" alt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pripravuje sa na vyučovanie                     biologických potrieb</a:t>
            </a:r>
          </a:p>
          <a:p>
            <a:pPr marL="533400" indent="0">
              <a:lnSpc>
                <a:spcPct val="80000"/>
              </a:lnSpc>
              <a:buNone/>
            </a:pPr>
            <a:r>
              <a:rPr lang="sk-SK" alt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učí sa , píše si   úlohy                               (jedenie, hygiena, spánok, </a:t>
            </a:r>
          </a:p>
          <a:p>
            <a:pPr marL="533400" indent="0">
              <a:lnSpc>
                <a:spcPct val="80000"/>
              </a:lnSpc>
              <a:buNone/>
            </a:pPr>
            <a:r>
              <a:rPr lang="sk-SK" alt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je v umeleckej škole                                 upratovanie)</a:t>
            </a:r>
          </a:p>
          <a:p>
            <a:pPr marL="533400" indent="0">
              <a:lnSpc>
                <a:spcPct val="80000"/>
              </a:lnSpc>
              <a:buFontTx/>
              <a:buNone/>
            </a:pPr>
            <a:r>
              <a:rPr lang="sk-SK" alt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je na pravidelnom   tréningu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Voľný čas</a:t>
            </a:r>
          </a:p>
          <a:p>
            <a:pPr algn="ctr">
              <a:buFontTx/>
              <a:buNone/>
            </a:pPr>
            <a:r>
              <a:rPr lang="sk-SK" alt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je to čas na odpočinok </a:t>
            </a:r>
          </a:p>
          <a:p>
            <a:pPr algn="ctr">
              <a:buFontTx/>
              <a:buNone/>
            </a:pPr>
            <a:r>
              <a:rPr lang="sk-SK" alt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/relaxáciu - oddych/, alebo zábavu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3074" name="Picture 2" descr="Voľný čas - O škole">
            <a:extLst>
              <a:ext uri="{FF2B5EF4-FFF2-40B4-BE49-F238E27FC236}">
                <a16:creationId xmlns:a16="http://schemas.microsoft.com/office/drawing/2014/main" id="{A408C3D7-F075-4B3B-9BAF-13F9E24B0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70" y="3210274"/>
            <a:ext cx="3226409" cy="159803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ko môže učiteľ pomôcť žiakom s domácimi úlohami? | eduworld.sk">
            <a:extLst>
              <a:ext uri="{FF2B5EF4-FFF2-40B4-BE49-F238E27FC236}">
                <a16:creationId xmlns:a16="http://schemas.microsoft.com/office/drawing/2014/main" id="{9FDE9DE9-0CA4-4979-AD6A-70E7CC831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4009290"/>
            <a:ext cx="2594537" cy="172654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62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Slovenský raj | Ubytovanie | Voľný čas | Chata Ostrica">
            <a:extLst>
              <a:ext uri="{FF2B5EF4-FFF2-40B4-BE49-F238E27FC236}">
                <a16:creationId xmlns:a16="http://schemas.microsoft.com/office/drawing/2014/main" id="{43DA45D6-F6B3-4BA7-911C-1A6D1EC61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115" r="-1" b="12571"/>
          <a:stretch/>
        </p:blipFill>
        <p:spPr bwMode="auto">
          <a:xfrm>
            <a:off x="6107467" y="2"/>
            <a:ext cx="5820494" cy="2302951"/>
          </a:xfrm>
          <a:custGeom>
            <a:avLst/>
            <a:gdLst/>
            <a:ahLst/>
            <a:cxnLst/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Voľný čas - O škole">
            <a:extLst>
              <a:ext uri="{FF2B5EF4-FFF2-40B4-BE49-F238E27FC236}">
                <a16:creationId xmlns:a16="http://schemas.microsoft.com/office/drawing/2014/main" id="{FEF6B5D6-D366-4566-A402-60AD4827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21" r="19703" b="-1"/>
          <a:stretch/>
        </p:blipFill>
        <p:spPr bwMode="auto">
          <a:xfrm>
            <a:off x="7961952" y="3048001"/>
            <a:ext cx="4230048" cy="3809998"/>
          </a:xfrm>
          <a:custGeom>
            <a:avLst/>
            <a:gdLst/>
            <a:ahLst/>
            <a:cxnLst/>
            <a:rect l="l" t="t" r="r" b="b"/>
            <a:pathLst>
              <a:path w="4230048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8" y="2899971"/>
                </a:lnTo>
                <a:lnTo>
                  <a:pt x="4230048" y="3224557"/>
                </a:lnTo>
                <a:lnTo>
                  <a:pt x="4230047" y="3224568"/>
                </a:lnTo>
                <a:lnTo>
                  <a:pt x="4230047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4E82C7F-8602-4A38-A43F-2CC20AB9D8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85154" flipH="1">
            <a:off x="7260230" y="-2526873"/>
            <a:ext cx="3738966" cy="620627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98BCA3B-37CA-48F4-883B-832216D5B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17785"/>
            <a:ext cx="5334000" cy="481940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Ako trávia voľný čas mladí ľudia ?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buClrTx/>
              <a:buSzTx/>
              <a:buNone/>
            </a:pPr>
            <a:endParaRPr lang="sk-SK" altLang="sk-SK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Ktoré činnosti by mohli vypĺňať voľný čas tvojich rovesníkov ?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sk-SK" altLang="sk-SK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Aké máš skúsenosti ty ? 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sk-SK" altLang="sk-SK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Trávia mladí ľudia voľný čas viac  pasívne , alebo aktívne ?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sk-SK" alt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Ako relaxuješ ty ?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sk-SK" altLang="sk-SK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Máš nejaké zaujímavé hobby ?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sk-SK" altLang="sk-SK" sz="2000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sk-SK" sz="20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67B06F7-04C5-4C48-87DA-31A72344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30" y="420806"/>
            <a:ext cx="5334000" cy="1524000"/>
          </a:xfrm>
        </p:spPr>
        <p:txBody>
          <a:bodyPr>
            <a:normAutofit/>
          </a:bodyPr>
          <a:lstStyle/>
          <a:p>
            <a:r>
              <a:rPr lang="sk-SK" sz="3600" dirty="0"/>
              <a:t>Otázky</a:t>
            </a:r>
          </a:p>
        </p:txBody>
      </p:sp>
    </p:spTree>
    <p:extLst>
      <p:ext uri="{BB962C8B-B14F-4D97-AF65-F5344CB8AC3E}">
        <p14:creationId xmlns:p14="http://schemas.microsoft.com/office/powerpoint/2010/main" val="340899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BBF5424-DC57-4A5D-A4B3-4580C2E83E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Ako mať v dospelosti pekný vzťah s rodičmi? | eduworld.sk">
            <a:extLst>
              <a:ext uri="{FF2B5EF4-FFF2-40B4-BE49-F238E27FC236}">
                <a16:creationId xmlns:a16="http://schemas.microsoft.com/office/drawing/2014/main" id="{9655CC7D-0C2F-49CA-B857-B8C9AC0F2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277" r="19642" b="1"/>
          <a:stretch/>
        </p:blipFill>
        <p:spPr bwMode="auto">
          <a:xfrm>
            <a:off x="20" y="2242789"/>
            <a:ext cx="1763466" cy="4631875"/>
          </a:xfrm>
          <a:custGeom>
            <a:avLst/>
            <a:gdLst/>
            <a:ahLst/>
            <a:cxnLst/>
            <a:rect l="l" t="t" r="r" b="b"/>
            <a:pathLst>
              <a:path w="2302664" h="4631875">
                <a:moveTo>
                  <a:pt x="663900" y="458"/>
                </a:moveTo>
                <a:cubicBezTo>
                  <a:pt x="869930" y="-6955"/>
                  <a:pt x="1089677" y="75215"/>
                  <a:pt x="1322436" y="286590"/>
                </a:cubicBezTo>
                <a:cubicBezTo>
                  <a:pt x="2056899" y="953448"/>
                  <a:pt x="2421677" y="2395335"/>
                  <a:pt x="2268001" y="3361812"/>
                </a:cubicBezTo>
                <a:cubicBezTo>
                  <a:pt x="2192405" y="3838244"/>
                  <a:pt x="1964295" y="4260476"/>
                  <a:pt x="1662790" y="4609106"/>
                </a:cubicBezTo>
                <a:lnTo>
                  <a:pt x="1641591" y="4631875"/>
                </a:lnTo>
                <a:lnTo>
                  <a:pt x="0" y="4631875"/>
                </a:lnTo>
                <a:lnTo>
                  <a:pt x="0" y="330830"/>
                </a:lnTo>
                <a:lnTo>
                  <a:pt x="87667" y="251827"/>
                </a:lnTo>
                <a:cubicBezTo>
                  <a:pt x="265557" y="104868"/>
                  <a:pt x="457870" y="7872"/>
                  <a:pt x="663900" y="4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o, aké máme vzťahy s rodičmi, ovplyvňuje v dospelosti naše vzťahy so  súrodencami | eduworld.sk">
            <a:extLst>
              <a:ext uri="{FF2B5EF4-FFF2-40B4-BE49-F238E27FC236}">
                <a16:creationId xmlns:a16="http://schemas.microsoft.com/office/drawing/2014/main" id="{9D64A95F-3C04-4A58-8088-EA144B778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76" r="2" b="2"/>
          <a:stretch/>
        </p:blipFill>
        <p:spPr bwMode="auto">
          <a:xfrm>
            <a:off x="8303407" y="10"/>
            <a:ext cx="3888592" cy="2943109"/>
          </a:xfrm>
          <a:custGeom>
            <a:avLst/>
            <a:gdLst/>
            <a:ahLst/>
            <a:cxnLst/>
            <a:rect l="l" t="t" r="r" b="b"/>
            <a:pathLst>
              <a:path w="5033961" h="3810000">
                <a:moveTo>
                  <a:pt x="583093" y="0"/>
                </a:moveTo>
                <a:lnTo>
                  <a:pt x="5033961" y="0"/>
                </a:lnTo>
                <a:lnTo>
                  <a:pt x="5033961" y="2321095"/>
                </a:lnTo>
                <a:lnTo>
                  <a:pt x="4845073" y="2414418"/>
                </a:lnTo>
                <a:cubicBezTo>
                  <a:pt x="4767435" y="2452258"/>
                  <a:pt x="4692669" y="2488527"/>
                  <a:pt x="4622294" y="2523577"/>
                </a:cubicBezTo>
                <a:cubicBezTo>
                  <a:pt x="3825124" y="2921249"/>
                  <a:pt x="3026211" y="3318103"/>
                  <a:pt x="2179546" y="3649723"/>
                </a:cubicBezTo>
                <a:cubicBezTo>
                  <a:pt x="1686545" y="3843030"/>
                  <a:pt x="976417" y="3954686"/>
                  <a:pt x="440103" y="3423182"/>
                </a:cubicBezTo>
                <a:cubicBezTo>
                  <a:pt x="82045" y="3068089"/>
                  <a:pt x="-2775" y="2594897"/>
                  <a:pt x="69" y="2205071"/>
                </a:cubicBezTo>
                <a:cubicBezTo>
                  <a:pt x="5851" y="1415513"/>
                  <a:pt x="224070" y="662048"/>
                  <a:pt x="575115" y="138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ports and Exercise : Spotlight on Statistics: U.S. Bureau of Labor  Statistics">
            <a:extLst>
              <a:ext uri="{FF2B5EF4-FFF2-40B4-BE49-F238E27FC236}">
                <a16:creationId xmlns:a16="http://schemas.microsoft.com/office/drawing/2014/main" id="{4A50C4C7-6D06-4F82-82C5-2F255EDEC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386" r="-2" b="20987"/>
          <a:stretch/>
        </p:blipFill>
        <p:spPr bwMode="auto">
          <a:xfrm>
            <a:off x="3303754" y="5927271"/>
            <a:ext cx="4999653" cy="947392"/>
          </a:xfrm>
          <a:custGeom>
            <a:avLst/>
            <a:gdLst/>
            <a:ahLst/>
            <a:cxnLst/>
            <a:rect l="l" t="t" r="r" b="b"/>
            <a:pathLst>
              <a:path w="4999653" h="1638382">
                <a:moveTo>
                  <a:pt x="2812235" y="17"/>
                </a:moveTo>
                <a:cubicBezTo>
                  <a:pt x="3546129" y="-4624"/>
                  <a:pt x="4239944" y="942747"/>
                  <a:pt x="4755927" y="1434069"/>
                </a:cubicBezTo>
                <a:cubicBezTo>
                  <a:pt x="4774056" y="1451394"/>
                  <a:pt x="4803646" y="1477383"/>
                  <a:pt x="4842133" y="1510488"/>
                </a:cubicBezTo>
                <a:lnTo>
                  <a:pt x="4999653" y="1638382"/>
                </a:lnTo>
                <a:lnTo>
                  <a:pt x="0" y="1638382"/>
                </a:lnTo>
                <a:lnTo>
                  <a:pt x="45662" y="1587184"/>
                </a:lnTo>
                <a:cubicBezTo>
                  <a:pt x="269732" y="1353635"/>
                  <a:pt x="507126" y="1150971"/>
                  <a:pt x="678313" y="1003390"/>
                </a:cubicBezTo>
                <a:cubicBezTo>
                  <a:pt x="1259195" y="502475"/>
                  <a:pt x="2004539" y="5282"/>
                  <a:pt x="2812235" y="1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75A7A2D-DF81-4659-AACE-3E0BB575E6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114846" flipH="1" flipV="1">
            <a:off x="-908074" y="2227563"/>
            <a:ext cx="3742262" cy="4141700"/>
          </a:xfrm>
          <a:custGeom>
            <a:avLst/>
            <a:gdLst>
              <a:gd name="connsiteX0" fmla="*/ 0 w 3742262"/>
              <a:gd name="connsiteY0" fmla="*/ 0 h 4804921"/>
              <a:gd name="connsiteX1" fmla="*/ 356886 w 3742262"/>
              <a:gd name="connsiteY1" fmla="*/ 122437 h 4804921"/>
              <a:gd name="connsiteX2" fmla="*/ 2751251 w 3742262"/>
              <a:gd name="connsiteY2" fmla="*/ 1353714 h 4804921"/>
              <a:gd name="connsiteX3" fmla="*/ 3639982 w 3742262"/>
              <a:gd name="connsiteY3" fmla="*/ 3958721 h 4804921"/>
              <a:gd name="connsiteX4" fmla="*/ 3583961 w 3742262"/>
              <a:gd name="connsiteY4" fmla="*/ 4135062 h 4804921"/>
              <a:gd name="connsiteX5" fmla="*/ 3581581 w 3742262"/>
              <a:gd name="connsiteY5" fmla="*/ 4141700 h 4804921"/>
              <a:gd name="connsiteX6" fmla="*/ 1932939 w 3742262"/>
              <a:gd name="connsiteY6" fmla="*/ 4804921 h 4804921"/>
              <a:gd name="connsiteX0" fmla="*/ 0 w 3742262"/>
              <a:gd name="connsiteY0" fmla="*/ 0 h 4896361"/>
              <a:gd name="connsiteX1" fmla="*/ 356886 w 3742262"/>
              <a:gd name="connsiteY1" fmla="*/ 122437 h 4896361"/>
              <a:gd name="connsiteX2" fmla="*/ 2751251 w 3742262"/>
              <a:gd name="connsiteY2" fmla="*/ 1353714 h 4896361"/>
              <a:gd name="connsiteX3" fmla="*/ 3639982 w 3742262"/>
              <a:gd name="connsiteY3" fmla="*/ 3958721 h 4896361"/>
              <a:gd name="connsiteX4" fmla="*/ 3583961 w 3742262"/>
              <a:gd name="connsiteY4" fmla="*/ 4135062 h 4896361"/>
              <a:gd name="connsiteX5" fmla="*/ 3581581 w 3742262"/>
              <a:gd name="connsiteY5" fmla="*/ 4141700 h 4896361"/>
              <a:gd name="connsiteX6" fmla="*/ 2024379 w 3742262"/>
              <a:gd name="connsiteY6" fmla="*/ 4896361 h 4896361"/>
              <a:gd name="connsiteX0" fmla="*/ 0 w 3742262"/>
              <a:gd name="connsiteY0" fmla="*/ 0 h 4141700"/>
              <a:gd name="connsiteX1" fmla="*/ 356886 w 3742262"/>
              <a:gd name="connsiteY1" fmla="*/ 122437 h 4141700"/>
              <a:gd name="connsiteX2" fmla="*/ 2751251 w 3742262"/>
              <a:gd name="connsiteY2" fmla="*/ 1353714 h 4141700"/>
              <a:gd name="connsiteX3" fmla="*/ 3639982 w 3742262"/>
              <a:gd name="connsiteY3" fmla="*/ 3958721 h 4141700"/>
              <a:gd name="connsiteX4" fmla="*/ 3583961 w 3742262"/>
              <a:gd name="connsiteY4" fmla="*/ 4135062 h 4141700"/>
              <a:gd name="connsiteX5" fmla="*/ 3581581 w 3742262"/>
              <a:gd name="connsiteY5" fmla="*/ 4141700 h 41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2262" h="4141700">
                <a:moveTo>
                  <a:pt x="0" y="0"/>
                </a:moveTo>
                <a:lnTo>
                  <a:pt x="356886" y="122437"/>
                </a:lnTo>
                <a:cubicBezTo>
                  <a:pt x="1349354" y="480584"/>
                  <a:pt x="2196577" y="911941"/>
                  <a:pt x="2751251" y="1353714"/>
                </a:cubicBezTo>
                <a:cubicBezTo>
                  <a:pt x="3704069" y="2111995"/>
                  <a:pt x="3893489" y="3063230"/>
                  <a:pt x="3639982" y="3958721"/>
                </a:cubicBezTo>
                <a:cubicBezTo>
                  <a:pt x="3625613" y="4009358"/>
                  <a:pt x="3606944" y="4068531"/>
                  <a:pt x="3583961" y="4135062"/>
                </a:cubicBezTo>
                <a:lnTo>
                  <a:pt x="3581581" y="41417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2056" name="Picture 8" descr="Príroda má liečivé účinky. Viete, ako ozdravuje vaše telo i myseľ? |  eduworld.sk">
            <a:extLst>
              <a:ext uri="{FF2B5EF4-FFF2-40B4-BE49-F238E27FC236}">
                <a16:creationId xmlns:a16="http://schemas.microsoft.com/office/drawing/2014/main" id="{CE223960-45AB-4678-B0BA-B896FDB34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43" r="29374" b="3"/>
          <a:stretch/>
        </p:blipFill>
        <p:spPr bwMode="auto">
          <a:xfrm>
            <a:off x="9276101" y="3712341"/>
            <a:ext cx="2915898" cy="3150804"/>
          </a:xfrm>
          <a:custGeom>
            <a:avLst/>
            <a:gdLst/>
            <a:ahLst/>
            <a:cxnLst/>
            <a:rect l="l" t="t" r="r" b="b"/>
            <a:pathLst>
              <a:path w="2915898" h="3150804">
                <a:moveTo>
                  <a:pt x="1679188" y="301"/>
                </a:moveTo>
                <a:cubicBezTo>
                  <a:pt x="1852669" y="-1982"/>
                  <a:pt x="2034963" y="9003"/>
                  <a:pt x="2223043" y="25020"/>
                </a:cubicBezTo>
                <a:cubicBezTo>
                  <a:pt x="2443430" y="43808"/>
                  <a:pt x="2654700" y="63070"/>
                  <a:pt x="2843982" y="117192"/>
                </a:cubicBezTo>
                <a:lnTo>
                  <a:pt x="2915898" y="140127"/>
                </a:lnTo>
                <a:lnTo>
                  <a:pt x="2915898" y="3150804"/>
                </a:lnTo>
                <a:lnTo>
                  <a:pt x="878727" y="3150804"/>
                </a:lnTo>
                <a:lnTo>
                  <a:pt x="681875" y="2962357"/>
                </a:lnTo>
                <a:cubicBezTo>
                  <a:pt x="611511" y="2895264"/>
                  <a:pt x="541850" y="2829266"/>
                  <a:pt x="472961" y="2764887"/>
                </a:cubicBezTo>
                <a:cubicBezTo>
                  <a:pt x="280237" y="2584812"/>
                  <a:pt x="154970" y="2404372"/>
                  <a:pt x="82040" y="2223668"/>
                </a:cubicBezTo>
                <a:cubicBezTo>
                  <a:pt x="-27323" y="1952727"/>
                  <a:pt x="-18767" y="1681402"/>
                  <a:pt x="57299" y="1410695"/>
                </a:cubicBezTo>
                <a:cubicBezTo>
                  <a:pt x="133367" y="1139987"/>
                  <a:pt x="276945" y="869896"/>
                  <a:pt x="437623" y="601424"/>
                </a:cubicBezTo>
                <a:cubicBezTo>
                  <a:pt x="717635" y="133407"/>
                  <a:pt x="1158748" y="7149"/>
                  <a:pt x="1679188" y="30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97CF3C7-A1F9-4A99-A926-6531B019CA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16663"/>
            <a:ext cx="5334001" cy="3707612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1F7864-7726-494B-A5D1-F29757E3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71" y="1273630"/>
            <a:ext cx="5575467" cy="464849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dirty="0">
                <a:effectLst/>
                <a:latin typeface="Times New Roman" panose="02020603050405020304" pitchFamily="18" charset="0"/>
              </a:rPr>
              <a:t>- pravidelný a premyslený režim dňa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dirty="0">
                <a:effectLst/>
                <a:latin typeface="Times New Roman" panose="02020603050405020304" pitchFamily="18" charset="0"/>
              </a:rPr>
              <a:t>- šport a dostatok pohybu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Char char="-"/>
            </a:pPr>
            <a:r>
              <a:rPr lang="sk-SK" altLang="sk-SK" dirty="0">
                <a:effectLst/>
                <a:latin typeface="Times New Roman" panose="02020603050405020304" pitchFamily="18" charset="0"/>
              </a:rPr>
              <a:t> pobyt v prírode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dirty="0">
                <a:effectLst/>
                <a:latin typeface="Times New Roman" panose="02020603050405020304" pitchFamily="18" charset="0"/>
              </a:rPr>
              <a:t>- dobré vzťahy s rodičmi, 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dirty="0">
                <a:effectLst/>
                <a:latin typeface="Times New Roman" panose="02020603050405020304" pitchFamily="18" charset="0"/>
              </a:rPr>
              <a:t>  rovesníkmi a ostatnými ľuďmi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Char char="-"/>
            </a:pPr>
            <a:r>
              <a:rPr lang="sk-SK" altLang="sk-SK" dirty="0">
                <a:effectLst/>
                <a:latin typeface="Times New Roman" panose="02020603050405020304" pitchFamily="18" charset="0"/>
              </a:rPr>
              <a:t> vytváranie si dobrých priateľstiev 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dirty="0">
                <a:effectLst/>
                <a:latin typeface="Times New Roman" panose="02020603050405020304" pitchFamily="18" charset="0"/>
              </a:rPr>
              <a:t>- optimizmus, zmysluplné využívanie 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dirty="0">
                <a:effectLst/>
                <a:latin typeface="Times New Roman" panose="02020603050405020304" pitchFamily="18" charset="0"/>
              </a:rPr>
              <a:t>  voľného času </a:t>
            </a:r>
          </a:p>
          <a:p>
            <a:pPr marL="0" indent="0">
              <a:lnSpc>
                <a:spcPct val="115000"/>
              </a:lnSpc>
              <a:buNone/>
            </a:pPr>
            <a:endParaRPr lang="sk-SK" sz="18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D7DC5F-BA90-46C5-B5C2-3A866B7A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518"/>
            <a:ext cx="6858001" cy="100085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sk-SK" altLang="sk-SK" sz="3000" b="1" dirty="0">
                <a:effectLst/>
              </a:rPr>
              <a:t>Čo prospieva tvojmu zdraviu?</a:t>
            </a:r>
            <a:r>
              <a:rPr lang="sk-SK" altLang="sk-SK" sz="3200" b="1" dirty="0">
                <a:effectLst/>
                <a:latin typeface="Arial" panose="020B0604020202020204" pitchFamily="34" charset="0"/>
              </a:rPr>
              <a:t/>
            </a:r>
            <a:br>
              <a:rPr lang="sk-SK" altLang="sk-SK" sz="3200" b="1" dirty="0">
                <a:effectLst/>
                <a:latin typeface="Arial" panose="020B0604020202020204" pitchFamily="34" charset="0"/>
              </a:rPr>
            </a:br>
            <a:endParaRPr lang="sk-SK" sz="3200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1FA1291-0FB5-45AA-A3DD-38358FBA03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210615" y="3676934"/>
            <a:ext cx="2981385" cy="3186211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468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BBF5424-DC57-4A5D-A4B3-4580C2E83E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Pesimizmus sa Slovensku zatiaľ vyhýba | TREND">
            <a:extLst>
              <a:ext uri="{FF2B5EF4-FFF2-40B4-BE49-F238E27FC236}">
                <a16:creationId xmlns:a16="http://schemas.microsoft.com/office/drawing/2014/main" id="{C9179D29-200A-4B18-8C0A-199142452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36" r="29125" b="1"/>
          <a:stretch/>
        </p:blipFill>
        <p:spPr bwMode="auto">
          <a:xfrm>
            <a:off x="0" y="2242788"/>
            <a:ext cx="2302644" cy="4631875"/>
          </a:xfrm>
          <a:custGeom>
            <a:avLst/>
            <a:gdLst/>
            <a:ahLst/>
            <a:cxnLst/>
            <a:rect l="l" t="t" r="r" b="b"/>
            <a:pathLst>
              <a:path w="2302664" h="4631875">
                <a:moveTo>
                  <a:pt x="663900" y="458"/>
                </a:moveTo>
                <a:cubicBezTo>
                  <a:pt x="869930" y="-6955"/>
                  <a:pt x="1089677" y="75215"/>
                  <a:pt x="1322436" y="286590"/>
                </a:cubicBezTo>
                <a:cubicBezTo>
                  <a:pt x="2056899" y="953448"/>
                  <a:pt x="2421677" y="2395335"/>
                  <a:pt x="2268001" y="3361812"/>
                </a:cubicBezTo>
                <a:cubicBezTo>
                  <a:pt x="2192405" y="3838244"/>
                  <a:pt x="1964295" y="4260476"/>
                  <a:pt x="1662790" y="4609106"/>
                </a:cubicBezTo>
                <a:lnTo>
                  <a:pt x="1641591" y="4631875"/>
                </a:lnTo>
                <a:lnTo>
                  <a:pt x="0" y="4631875"/>
                </a:lnTo>
                <a:lnTo>
                  <a:pt x="0" y="330830"/>
                </a:lnTo>
                <a:lnTo>
                  <a:pt x="87667" y="251827"/>
                </a:lnTo>
                <a:cubicBezTo>
                  <a:pt x="265557" y="104868"/>
                  <a:pt x="457870" y="7872"/>
                  <a:pt x="663900" y="4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Správna hygiena rúk: Aby vás neprepadla žltačka">
            <a:extLst>
              <a:ext uri="{FF2B5EF4-FFF2-40B4-BE49-F238E27FC236}">
                <a16:creationId xmlns:a16="http://schemas.microsoft.com/office/drawing/2014/main" id="{0D8450F4-5198-4567-BBDE-B03F8CECE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977" r="-1" b="-1"/>
          <a:stretch/>
        </p:blipFill>
        <p:spPr bwMode="auto">
          <a:xfrm>
            <a:off x="8303407" y="10"/>
            <a:ext cx="3888592" cy="2943109"/>
          </a:xfrm>
          <a:custGeom>
            <a:avLst/>
            <a:gdLst/>
            <a:ahLst/>
            <a:cxnLst/>
            <a:rect l="l" t="t" r="r" b="b"/>
            <a:pathLst>
              <a:path w="5033961" h="3810000">
                <a:moveTo>
                  <a:pt x="583093" y="0"/>
                </a:moveTo>
                <a:lnTo>
                  <a:pt x="5033961" y="0"/>
                </a:lnTo>
                <a:lnTo>
                  <a:pt x="5033961" y="2321095"/>
                </a:lnTo>
                <a:lnTo>
                  <a:pt x="4845073" y="2414418"/>
                </a:lnTo>
                <a:cubicBezTo>
                  <a:pt x="4767435" y="2452258"/>
                  <a:pt x="4692669" y="2488527"/>
                  <a:pt x="4622294" y="2523577"/>
                </a:cubicBezTo>
                <a:cubicBezTo>
                  <a:pt x="3825124" y="2921249"/>
                  <a:pt x="3026211" y="3318103"/>
                  <a:pt x="2179546" y="3649723"/>
                </a:cubicBezTo>
                <a:cubicBezTo>
                  <a:pt x="1686545" y="3843030"/>
                  <a:pt x="976417" y="3954686"/>
                  <a:pt x="440103" y="3423182"/>
                </a:cubicBezTo>
                <a:cubicBezTo>
                  <a:pt x="82045" y="3068089"/>
                  <a:pt x="-2775" y="2594897"/>
                  <a:pt x="69" y="2205071"/>
                </a:cubicBezTo>
                <a:cubicBezTo>
                  <a:pt x="5851" y="1415513"/>
                  <a:pt x="224070" y="662048"/>
                  <a:pt x="575115" y="138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Kritický nedostatok pohybu valcuje zdravie dnešných detí: Ako sú na tom  vaše? | Najmama.sk">
            <a:extLst>
              <a:ext uri="{FF2B5EF4-FFF2-40B4-BE49-F238E27FC236}">
                <a16:creationId xmlns:a16="http://schemas.microsoft.com/office/drawing/2014/main" id="{983CA281-94EA-42A0-987F-0E092C346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44" r="3" b="33540"/>
          <a:stretch/>
        </p:blipFill>
        <p:spPr bwMode="auto">
          <a:xfrm>
            <a:off x="3333206" y="6016486"/>
            <a:ext cx="4999653" cy="841513"/>
          </a:xfrm>
          <a:custGeom>
            <a:avLst/>
            <a:gdLst/>
            <a:ahLst/>
            <a:cxnLst/>
            <a:rect l="l" t="t" r="r" b="b"/>
            <a:pathLst>
              <a:path w="4999653" h="1638382">
                <a:moveTo>
                  <a:pt x="2812235" y="17"/>
                </a:moveTo>
                <a:cubicBezTo>
                  <a:pt x="3546129" y="-4624"/>
                  <a:pt x="4239944" y="942747"/>
                  <a:pt x="4755927" y="1434069"/>
                </a:cubicBezTo>
                <a:cubicBezTo>
                  <a:pt x="4774056" y="1451394"/>
                  <a:pt x="4803646" y="1477383"/>
                  <a:pt x="4842133" y="1510488"/>
                </a:cubicBezTo>
                <a:lnTo>
                  <a:pt x="4999653" y="1638382"/>
                </a:lnTo>
                <a:lnTo>
                  <a:pt x="0" y="1638382"/>
                </a:lnTo>
                <a:lnTo>
                  <a:pt x="45662" y="1587184"/>
                </a:lnTo>
                <a:cubicBezTo>
                  <a:pt x="269732" y="1353635"/>
                  <a:pt x="507126" y="1150971"/>
                  <a:pt x="678313" y="1003390"/>
                </a:cubicBezTo>
                <a:cubicBezTo>
                  <a:pt x="1259195" y="502475"/>
                  <a:pt x="2004539" y="5282"/>
                  <a:pt x="2812235" y="1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675A7A2D-DF81-4659-AACE-3E0BB575E6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114846" flipH="1" flipV="1">
            <a:off x="-908074" y="2227563"/>
            <a:ext cx="3742262" cy="4141700"/>
          </a:xfrm>
          <a:custGeom>
            <a:avLst/>
            <a:gdLst>
              <a:gd name="connsiteX0" fmla="*/ 0 w 3742262"/>
              <a:gd name="connsiteY0" fmla="*/ 0 h 4804921"/>
              <a:gd name="connsiteX1" fmla="*/ 356886 w 3742262"/>
              <a:gd name="connsiteY1" fmla="*/ 122437 h 4804921"/>
              <a:gd name="connsiteX2" fmla="*/ 2751251 w 3742262"/>
              <a:gd name="connsiteY2" fmla="*/ 1353714 h 4804921"/>
              <a:gd name="connsiteX3" fmla="*/ 3639982 w 3742262"/>
              <a:gd name="connsiteY3" fmla="*/ 3958721 h 4804921"/>
              <a:gd name="connsiteX4" fmla="*/ 3583961 w 3742262"/>
              <a:gd name="connsiteY4" fmla="*/ 4135062 h 4804921"/>
              <a:gd name="connsiteX5" fmla="*/ 3581581 w 3742262"/>
              <a:gd name="connsiteY5" fmla="*/ 4141700 h 4804921"/>
              <a:gd name="connsiteX6" fmla="*/ 1932939 w 3742262"/>
              <a:gd name="connsiteY6" fmla="*/ 4804921 h 4804921"/>
              <a:gd name="connsiteX0" fmla="*/ 0 w 3742262"/>
              <a:gd name="connsiteY0" fmla="*/ 0 h 4896361"/>
              <a:gd name="connsiteX1" fmla="*/ 356886 w 3742262"/>
              <a:gd name="connsiteY1" fmla="*/ 122437 h 4896361"/>
              <a:gd name="connsiteX2" fmla="*/ 2751251 w 3742262"/>
              <a:gd name="connsiteY2" fmla="*/ 1353714 h 4896361"/>
              <a:gd name="connsiteX3" fmla="*/ 3639982 w 3742262"/>
              <a:gd name="connsiteY3" fmla="*/ 3958721 h 4896361"/>
              <a:gd name="connsiteX4" fmla="*/ 3583961 w 3742262"/>
              <a:gd name="connsiteY4" fmla="*/ 4135062 h 4896361"/>
              <a:gd name="connsiteX5" fmla="*/ 3581581 w 3742262"/>
              <a:gd name="connsiteY5" fmla="*/ 4141700 h 4896361"/>
              <a:gd name="connsiteX6" fmla="*/ 2024379 w 3742262"/>
              <a:gd name="connsiteY6" fmla="*/ 4896361 h 4896361"/>
              <a:gd name="connsiteX0" fmla="*/ 0 w 3742262"/>
              <a:gd name="connsiteY0" fmla="*/ 0 h 4141700"/>
              <a:gd name="connsiteX1" fmla="*/ 356886 w 3742262"/>
              <a:gd name="connsiteY1" fmla="*/ 122437 h 4141700"/>
              <a:gd name="connsiteX2" fmla="*/ 2751251 w 3742262"/>
              <a:gd name="connsiteY2" fmla="*/ 1353714 h 4141700"/>
              <a:gd name="connsiteX3" fmla="*/ 3639982 w 3742262"/>
              <a:gd name="connsiteY3" fmla="*/ 3958721 h 4141700"/>
              <a:gd name="connsiteX4" fmla="*/ 3583961 w 3742262"/>
              <a:gd name="connsiteY4" fmla="*/ 4135062 h 4141700"/>
              <a:gd name="connsiteX5" fmla="*/ 3581581 w 3742262"/>
              <a:gd name="connsiteY5" fmla="*/ 4141700 h 41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2262" h="4141700">
                <a:moveTo>
                  <a:pt x="0" y="0"/>
                </a:moveTo>
                <a:lnTo>
                  <a:pt x="356886" y="122437"/>
                </a:lnTo>
                <a:cubicBezTo>
                  <a:pt x="1349354" y="480584"/>
                  <a:pt x="2196577" y="911941"/>
                  <a:pt x="2751251" y="1353714"/>
                </a:cubicBezTo>
                <a:cubicBezTo>
                  <a:pt x="3704069" y="2111995"/>
                  <a:pt x="3893489" y="3063230"/>
                  <a:pt x="3639982" y="3958721"/>
                </a:cubicBezTo>
                <a:cubicBezTo>
                  <a:pt x="3625613" y="4009358"/>
                  <a:pt x="3606944" y="4068531"/>
                  <a:pt x="3583961" y="4135062"/>
                </a:cubicBezTo>
                <a:lnTo>
                  <a:pt x="3581581" y="41417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6148" name="Picture 4" descr="Žlčníková diéta: vhodné a nevhodné potraviny | Výživa | Články | FIT štýl">
            <a:extLst>
              <a:ext uri="{FF2B5EF4-FFF2-40B4-BE49-F238E27FC236}">
                <a16:creationId xmlns:a16="http://schemas.microsoft.com/office/drawing/2014/main" id="{7CA459A2-E953-4294-BA1C-5D6F2EC82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634" r="24094" b="1"/>
          <a:stretch/>
        </p:blipFill>
        <p:spPr bwMode="auto">
          <a:xfrm>
            <a:off x="10156371" y="3709769"/>
            <a:ext cx="2064024" cy="3150804"/>
          </a:xfrm>
          <a:custGeom>
            <a:avLst/>
            <a:gdLst/>
            <a:ahLst/>
            <a:cxnLst/>
            <a:rect l="l" t="t" r="r" b="b"/>
            <a:pathLst>
              <a:path w="2915898" h="3150804">
                <a:moveTo>
                  <a:pt x="1679188" y="301"/>
                </a:moveTo>
                <a:cubicBezTo>
                  <a:pt x="1852669" y="-1982"/>
                  <a:pt x="2034963" y="9003"/>
                  <a:pt x="2223043" y="25020"/>
                </a:cubicBezTo>
                <a:cubicBezTo>
                  <a:pt x="2443430" y="43808"/>
                  <a:pt x="2654700" y="63070"/>
                  <a:pt x="2843982" y="117192"/>
                </a:cubicBezTo>
                <a:lnTo>
                  <a:pt x="2915898" y="140127"/>
                </a:lnTo>
                <a:lnTo>
                  <a:pt x="2915898" y="3150804"/>
                </a:lnTo>
                <a:lnTo>
                  <a:pt x="878727" y="3150804"/>
                </a:lnTo>
                <a:lnTo>
                  <a:pt x="681875" y="2962357"/>
                </a:lnTo>
                <a:cubicBezTo>
                  <a:pt x="611511" y="2895264"/>
                  <a:pt x="541850" y="2829266"/>
                  <a:pt x="472961" y="2764887"/>
                </a:cubicBezTo>
                <a:cubicBezTo>
                  <a:pt x="280237" y="2584812"/>
                  <a:pt x="154970" y="2404372"/>
                  <a:pt x="82040" y="2223668"/>
                </a:cubicBezTo>
                <a:cubicBezTo>
                  <a:pt x="-27323" y="1952727"/>
                  <a:pt x="-18767" y="1681402"/>
                  <a:pt x="57299" y="1410695"/>
                </a:cubicBezTo>
                <a:cubicBezTo>
                  <a:pt x="133367" y="1139987"/>
                  <a:pt x="276945" y="869896"/>
                  <a:pt x="437623" y="601424"/>
                </a:cubicBezTo>
                <a:cubicBezTo>
                  <a:pt x="717635" y="133407"/>
                  <a:pt x="1158748" y="7149"/>
                  <a:pt x="1679188" y="30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C97CF3C7-A1F9-4A99-A926-6531B019CA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16663"/>
            <a:ext cx="5334001" cy="3707612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DB1970-7906-4C3F-9716-BEF9361C5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9326" y="1204071"/>
            <a:ext cx="6037859" cy="480726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buFontTx/>
              <a:buNone/>
            </a:pPr>
            <a:r>
              <a:rPr lang="sk-SK" altLang="sk-SK" sz="2600" dirty="0">
                <a:latin typeface="Times New Roman" panose="02020603050405020304" pitchFamily="18" charset="0"/>
              </a:rPr>
              <a:t>-  nedostatočná hygiena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sk-SK" altLang="sk-SK" sz="2600" dirty="0">
                <a:latin typeface="Times New Roman" panose="02020603050405020304" pitchFamily="18" charset="0"/>
              </a:rPr>
              <a:t>-  nevhodné stravovanie 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sk-SK" altLang="sk-SK" sz="2600" dirty="0">
                <a:latin typeface="Times New Roman" panose="02020603050405020304" pitchFamily="18" charset="0"/>
              </a:rPr>
              <a:t>-  nedostatok spánku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sk-SK" altLang="sk-SK" sz="2600" dirty="0">
                <a:latin typeface="Times New Roman" panose="02020603050405020304" pitchFamily="18" charset="0"/>
              </a:rPr>
              <a:t>-  nedostatok pohybu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sk-SK" altLang="sk-SK" sz="2600" dirty="0">
                <a:latin typeface="Times New Roman" panose="02020603050405020304" pitchFamily="18" charset="0"/>
              </a:rPr>
              <a:t>-  drogy a závislosti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sk-SK" altLang="sk-SK" sz="2600" dirty="0">
                <a:latin typeface="Times New Roman" panose="02020603050405020304" pitchFamily="18" charset="0"/>
              </a:rPr>
              <a:t>-  fajčenie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sk-SK" altLang="sk-SK" sz="2600" dirty="0">
                <a:latin typeface="Times New Roman" panose="02020603050405020304" pitchFamily="18" charset="0"/>
              </a:rPr>
              <a:t>-  stres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sk-SK" altLang="sk-SK" sz="2600" dirty="0">
                <a:latin typeface="Times New Roman" panose="02020603050405020304" pitchFamily="18" charset="0"/>
              </a:rPr>
              <a:t>-  nadmerné sledovanie TV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sk-SK" altLang="sk-SK" sz="2600" dirty="0">
                <a:latin typeface="Times New Roman" panose="02020603050405020304" pitchFamily="18" charset="0"/>
              </a:rPr>
              <a:t>-  pesimizmus,</a:t>
            </a:r>
          </a:p>
          <a:p>
            <a:pPr>
              <a:lnSpc>
                <a:spcPct val="115000"/>
              </a:lnSpc>
              <a:buFontTx/>
              <a:buNone/>
            </a:pPr>
            <a:r>
              <a:rPr lang="sk-SK" altLang="sk-SK" sz="2600" dirty="0">
                <a:latin typeface="Times New Roman" panose="02020603050405020304" pitchFamily="18" charset="0"/>
              </a:rPr>
              <a:t>   dlhodobý smútok</a:t>
            </a:r>
          </a:p>
          <a:p>
            <a:pPr marL="0" indent="0">
              <a:lnSpc>
                <a:spcPct val="115000"/>
              </a:lnSpc>
              <a:buNone/>
            </a:pPr>
            <a:endParaRPr lang="sk-SK" sz="13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D0B5894-466F-4CD5-A3B4-B26ADBFF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346469"/>
            <a:ext cx="6096000" cy="1524000"/>
          </a:xfrm>
        </p:spPr>
        <p:txBody>
          <a:bodyPr>
            <a:normAutofit/>
          </a:bodyPr>
          <a:lstStyle/>
          <a:p>
            <a:r>
              <a:rPr lang="sk-SK" altLang="sk-SK" sz="3000" dirty="0"/>
              <a:t>Čo neprospieva tvojmu zdraviu?</a:t>
            </a:r>
            <a:r>
              <a:rPr lang="sk-SK" altLang="sk-SK" sz="3200" dirty="0">
                <a:latin typeface="Arial" panose="020B0604020202020204" pitchFamily="34" charset="0"/>
              </a:rPr>
              <a:t/>
            </a:r>
            <a:br>
              <a:rPr lang="sk-SK" altLang="sk-SK" sz="3200" dirty="0">
                <a:latin typeface="Arial" panose="020B0604020202020204" pitchFamily="34" charset="0"/>
              </a:rPr>
            </a:br>
            <a:endParaRPr lang="sk-SK" sz="3200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D1FA1291-0FB5-45AA-A3DD-38358FBA03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210615" y="3676934"/>
            <a:ext cx="2981385" cy="3186211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39D28578-372C-49F7-B1FC-D4AFA07EA481}"/>
              </a:ext>
            </a:extLst>
          </p:cNvPr>
          <p:cNvCxnSpPr>
            <a:cxnSpLocks/>
          </p:cNvCxnSpPr>
          <p:nvPr/>
        </p:nvCxnSpPr>
        <p:spPr>
          <a:xfrm flipH="1" flipV="1">
            <a:off x="9965635" y="6016487"/>
            <a:ext cx="530087" cy="523165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51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Svetový deň obezity – Regionálny úrad verejného zdravotníctva so sídlom vo  Svidníku">
            <a:extLst>
              <a:ext uri="{FF2B5EF4-FFF2-40B4-BE49-F238E27FC236}">
                <a16:creationId xmlns:a16="http://schemas.microsoft.com/office/drawing/2014/main" id="{2BCD00CD-6D76-40B1-B635-C0574192A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0" r="23639"/>
          <a:stretch/>
        </p:blipFill>
        <p:spPr bwMode="auto">
          <a:xfrm>
            <a:off x="111276" y="203982"/>
            <a:ext cx="3820782" cy="4808889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28A600-7F03-4E50-A657-E03EF8BE8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444" y="555171"/>
            <a:ext cx="7661282" cy="609884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endParaRPr lang="sk-SK" altLang="sk-SK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sk-SK" altLang="sk-SK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sk-SK" alt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Aké </a:t>
            </a:r>
            <a:r>
              <a:rPr lang="sk-SK" alt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jedlo jedávame najčastejšie?             Výsledok stravovania</a:t>
            </a:r>
          </a:p>
          <a:p>
            <a:pPr>
              <a:lnSpc>
                <a:spcPct val="115000"/>
              </a:lnSpc>
            </a:pPr>
            <a:r>
              <a:rPr lang="sk-SK" alt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Chlieb, maslo, saláma                               -&gt; Nadváha, obezita</a:t>
            </a:r>
          </a:p>
          <a:p>
            <a:pPr>
              <a:lnSpc>
                <a:spcPct val="115000"/>
              </a:lnSpc>
            </a:pPr>
            <a:r>
              <a:rPr lang="sk-SK" alt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Sladký čaj                                                 -&gt; Rýchla únava</a:t>
            </a:r>
          </a:p>
          <a:p>
            <a:pPr>
              <a:lnSpc>
                <a:spcPct val="115000"/>
              </a:lnSpc>
            </a:pPr>
            <a:r>
              <a:rPr lang="sk-SK" alt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Ryža, zemiaky, mäso                                -&gt; Upchaté cievy, vysoký krvný tlak                                     -&gt; Kŕčové žily, bolesť v </a:t>
            </a:r>
          </a:p>
          <a:p>
            <a:pPr>
              <a:lnSpc>
                <a:spcPct val="115000"/>
              </a:lnSpc>
            </a:pPr>
            <a:r>
              <a:rPr lang="sk-SK" alt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Praženica, chlieb vo vajíčku                         nohách</a:t>
            </a:r>
          </a:p>
          <a:p>
            <a:pPr>
              <a:lnSpc>
                <a:spcPct val="115000"/>
              </a:lnSpc>
            </a:pPr>
            <a:r>
              <a:rPr lang="sk-SK" alt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Rezne, hranolčeky, palacinky                   -&gt; Infarkt</a:t>
            </a:r>
          </a:p>
          <a:p>
            <a:pPr>
              <a:lnSpc>
                <a:spcPct val="115000"/>
              </a:lnSpc>
            </a:pPr>
            <a:r>
              <a:rPr lang="sk-SK" alt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Kofola, sladké vody                                  -&gt; Ťažkosti pri pohybe</a:t>
            </a:r>
          </a:p>
          <a:p>
            <a:pPr>
              <a:lnSpc>
                <a:spcPct val="115000"/>
              </a:lnSpc>
            </a:pPr>
            <a:r>
              <a:rPr lang="sk-SK" alt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Slané zemiaky, čokoláda                           -&gt; Problém pri výbere oblečenia</a:t>
            </a:r>
          </a:p>
          <a:p>
            <a:pPr>
              <a:lnSpc>
                <a:spcPct val="115000"/>
              </a:lnSpc>
            </a:pPr>
            <a:r>
              <a:rPr lang="sk-SK" alt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sladké džúsy                                                              </a:t>
            </a:r>
          </a:p>
          <a:p>
            <a:pPr>
              <a:lnSpc>
                <a:spcPct val="115000"/>
              </a:lnSpc>
            </a:pPr>
            <a:r>
              <a:rPr lang="sk-SK" alt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(alkohol, cigarety)</a:t>
            </a:r>
          </a:p>
          <a:p>
            <a:pPr>
              <a:lnSpc>
                <a:spcPct val="115000"/>
              </a:lnSpc>
            </a:pPr>
            <a:endParaRPr lang="sk-SK" altLang="sk-SK" sz="1100" dirty="0"/>
          </a:p>
          <a:p>
            <a:pPr>
              <a:lnSpc>
                <a:spcPct val="115000"/>
              </a:lnSpc>
            </a:pPr>
            <a:endParaRPr lang="sk-SK" sz="11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F64A3F3-2FE7-44B5-93C0-6A092600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03982"/>
            <a:ext cx="5334000" cy="1235612"/>
          </a:xfrm>
        </p:spPr>
        <p:txBody>
          <a:bodyPr>
            <a:normAutofit/>
          </a:bodyPr>
          <a:lstStyle/>
          <a:p>
            <a:r>
              <a:rPr lang="sk-SK" sz="3200" dirty="0"/>
              <a:t>Strava</a:t>
            </a:r>
          </a:p>
        </p:txBody>
      </p:sp>
    </p:spTree>
    <p:extLst>
      <p:ext uri="{BB962C8B-B14F-4D97-AF65-F5344CB8AC3E}">
        <p14:creationId xmlns:p14="http://schemas.microsoft.com/office/powerpoint/2010/main" val="300745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B415D11-6899-4C75-BEAD-79C4656DC0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E5D3E56-03B9-4470-BF03-45659770E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309" y="184836"/>
            <a:ext cx="7931835" cy="6488328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05673A5-ED22-4311-B128-7191003A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95" y="3429000"/>
            <a:ext cx="4572000" cy="1524010"/>
          </a:xfrm>
        </p:spPr>
        <p:txBody>
          <a:bodyPr anchor="t">
            <a:normAutofit/>
          </a:bodyPr>
          <a:lstStyle/>
          <a:p>
            <a:r>
              <a:rPr lang="sk-SK" sz="3200" dirty="0"/>
              <a:t>Potravinová </a:t>
            </a:r>
            <a:br>
              <a:rPr lang="sk-SK" sz="3200" dirty="0"/>
            </a:br>
            <a:r>
              <a:rPr lang="sk-SK" sz="3200" dirty="0"/>
              <a:t>pyramída</a:t>
            </a:r>
          </a:p>
        </p:txBody>
      </p:sp>
    </p:spTree>
    <p:extLst>
      <p:ext uri="{BB962C8B-B14F-4D97-AF65-F5344CB8AC3E}">
        <p14:creationId xmlns:p14="http://schemas.microsoft.com/office/powerpoint/2010/main" val="249892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8" name="Rectangle 78">
            <a:extLst>
              <a:ext uri="{FF2B5EF4-FFF2-40B4-BE49-F238E27FC236}">
                <a16:creationId xmlns:a16="http://schemas.microsoft.com/office/drawing/2014/main" id="{73C423DB-7749-4DF8-8419-C7C2F0EF54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6" name="Picture 10" descr="Nadváha a obezita - choroby, ktorým sa dá zabrániť | Unizdrav">
            <a:extLst>
              <a:ext uri="{FF2B5EF4-FFF2-40B4-BE49-F238E27FC236}">
                <a16:creationId xmlns:a16="http://schemas.microsoft.com/office/drawing/2014/main" id="{06A0D682-396F-435B-AEAF-B2B16672B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51885"/>
          <a:stretch/>
        </p:blipFill>
        <p:spPr bwMode="auto">
          <a:xfrm>
            <a:off x="153295" y="10"/>
            <a:ext cx="4200872" cy="1514010"/>
          </a:xfrm>
          <a:custGeom>
            <a:avLst/>
            <a:gdLst/>
            <a:ahLst/>
            <a:cxnLst/>
            <a:rect l="l" t="t" r="r" b="b"/>
            <a:pathLst>
              <a:path w="4200872" h="1514020">
                <a:moveTo>
                  <a:pt x="0" y="0"/>
                </a:moveTo>
                <a:lnTo>
                  <a:pt x="4200872" y="0"/>
                </a:lnTo>
                <a:lnTo>
                  <a:pt x="4142607" y="38563"/>
                </a:lnTo>
                <a:cubicBezTo>
                  <a:pt x="3737231" y="337805"/>
                  <a:pt x="3393114" y="765216"/>
                  <a:pt x="3008795" y="1083181"/>
                </a:cubicBezTo>
                <a:cubicBezTo>
                  <a:pt x="2488592" y="1512793"/>
                  <a:pt x="1827783" y="1891699"/>
                  <a:pt x="709479" y="810018"/>
                </a:cubicBezTo>
                <a:cubicBezTo>
                  <a:pt x="545095" y="651095"/>
                  <a:pt x="379790" y="468539"/>
                  <a:pt x="214372" y="26896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9" name="Freeform: Shape 80">
            <a:extLst>
              <a:ext uri="{FF2B5EF4-FFF2-40B4-BE49-F238E27FC236}">
                <a16:creationId xmlns:a16="http://schemas.microsoft.com/office/drawing/2014/main" id="{56DA9B6D-7D2B-46A2-8BAA-9DD1BA97D9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440" y="-9980"/>
            <a:ext cx="4226559" cy="1650095"/>
          </a:xfrm>
          <a:custGeom>
            <a:avLst/>
            <a:gdLst>
              <a:gd name="connsiteX0" fmla="*/ 0 w 4200872"/>
              <a:gd name="connsiteY0" fmla="*/ 0 h 1514020"/>
              <a:gd name="connsiteX1" fmla="*/ 4200872 w 4200872"/>
              <a:gd name="connsiteY1" fmla="*/ 0 h 1514020"/>
              <a:gd name="connsiteX2" fmla="*/ 4142607 w 4200872"/>
              <a:gd name="connsiteY2" fmla="*/ 38563 h 1514020"/>
              <a:gd name="connsiteX3" fmla="*/ 3008795 w 4200872"/>
              <a:gd name="connsiteY3" fmla="*/ 1083181 h 1514020"/>
              <a:gd name="connsiteX4" fmla="*/ 709479 w 4200872"/>
              <a:gd name="connsiteY4" fmla="*/ 810018 h 1514020"/>
              <a:gd name="connsiteX5" fmla="*/ 214372 w 4200872"/>
              <a:gd name="connsiteY5" fmla="*/ 268967 h 1514020"/>
              <a:gd name="connsiteX0" fmla="*/ 4111158 w 4111158"/>
              <a:gd name="connsiteY0" fmla="*/ 0 h 1514020"/>
              <a:gd name="connsiteX1" fmla="*/ 4052893 w 4111158"/>
              <a:gd name="connsiteY1" fmla="*/ 38563 h 1514020"/>
              <a:gd name="connsiteX2" fmla="*/ 2919081 w 4111158"/>
              <a:gd name="connsiteY2" fmla="*/ 1083181 h 1514020"/>
              <a:gd name="connsiteX3" fmla="*/ 619765 w 4111158"/>
              <a:gd name="connsiteY3" fmla="*/ 810018 h 1514020"/>
              <a:gd name="connsiteX4" fmla="*/ 124658 w 4111158"/>
              <a:gd name="connsiteY4" fmla="*/ 268967 h 1514020"/>
              <a:gd name="connsiteX5" fmla="*/ 0 w 4111158"/>
              <a:gd name="connsiteY5" fmla="*/ 83899 h 1514020"/>
              <a:gd name="connsiteX0" fmla="*/ 4146758 w 4146758"/>
              <a:gd name="connsiteY0" fmla="*/ 0 h 1514020"/>
              <a:gd name="connsiteX1" fmla="*/ 4088493 w 4146758"/>
              <a:gd name="connsiteY1" fmla="*/ 38563 h 1514020"/>
              <a:gd name="connsiteX2" fmla="*/ 2954681 w 4146758"/>
              <a:gd name="connsiteY2" fmla="*/ 1083181 h 1514020"/>
              <a:gd name="connsiteX3" fmla="*/ 655365 w 4146758"/>
              <a:gd name="connsiteY3" fmla="*/ 810018 h 1514020"/>
              <a:gd name="connsiteX4" fmla="*/ 160258 w 4146758"/>
              <a:gd name="connsiteY4" fmla="*/ 268967 h 1514020"/>
              <a:gd name="connsiteX5" fmla="*/ 0 w 4146758"/>
              <a:gd name="connsiteY5" fmla="*/ 10654 h 151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6758" h="1514020">
                <a:moveTo>
                  <a:pt x="4146758" y="0"/>
                </a:moveTo>
                <a:lnTo>
                  <a:pt x="4088493" y="38563"/>
                </a:lnTo>
                <a:cubicBezTo>
                  <a:pt x="3683117" y="337805"/>
                  <a:pt x="3339000" y="765216"/>
                  <a:pt x="2954681" y="1083181"/>
                </a:cubicBezTo>
                <a:cubicBezTo>
                  <a:pt x="2434478" y="1512793"/>
                  <a:pt x="1773669" y="1891699"/>
                  <a:pt x="655365" y="810018"/>
                </a:cubicBezTo>
                <a:cubicBezTo>
                  <a:pt x="490981" y="651095"/>
                  <a:pt x="325676" y="468539"/>
                  <a:pt x="160258" y="268967"/>
                </a:cubicBezTo>
                <a:cubicBezTo>
                  <a:pt x="88801" y="179311"/>
                  <a:pt x="0" y="10654"/>
                  <a:pt x="0" y="10654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9218" name="Picture 2" descr="Problémy s bolesťami kĺbov vyriešené za 60 sekúnd? - tlacovespravy.sme.sk">
            <a:extLst>
              <a:ext uri="{FF2B5EF4-FFF2-40B4-BE49-F238E27FC236}">
                <a16:creationId xmlns:a16="http://schemas.microsoft.com/office/drawing/2014/main" id="{5EFBDD03-4FEC-441A-8B3F-2052C094F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5" r="47385" b="2"/>
          <a:stretch/>
        </p:blipFill>
        <p:spPr bwMode="auto">
          <a:xfrm>
            <a:off x="20" y="3140603"/>
            <a:ext cx="1176827" cy="3717398"/>
          </a:xfrm>
          <a:custGeom>
            <a:avLst/>
            <a:gdLst/>
            <a:ahLst/>
            <a:cxnLst/>
            <a:rect l="l" t="t" r="r" b="b"/>
            <a:pathLst>
              <a:path w="1176847" h="3717398">
                <a:moveTo>
                  <a:pt x="0" y="0"/>
                </a:moveTo>
                <a:lnTo>
                  <a:pt x="6468" y="2320"/>
                </a:lnTo>
                <a:cubicBezTo>
                  <a:pt x="571144" y="226967"/>
                  <a:pt x="1049053" y="677115"/>
                  <a:pt x="1155100" y="1706512"/>
                </a:cubicBezTo>
                <a:cubicBezTo>
                  <a:pt x="1211945" y="2256630"/>
                  <a:pt x="1150935" y="2900041"/>
                  <a:pt x="1046413" y="3564931"/>
                </a:cubicBezTo>
                <a:lnTo>
                  <a:pt x="1020805" y="3717398"/>
                </a:lnTo>
                <a:lnTo>
                  <a:pt x="0" y="371739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0" name="Freeform: Shape 82">
            <a:extLst>
              <a:ext uri="{FF2B5EF4-FFF2-40B4-BE49-F238E27FC236}">
                <a16:creationId xmlns:a16="http://schemas.microsoft.com/office/drawing/2014/main" id="{766365D5-29A7-4298-B6A4-ABF938705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31194">
            <a:off x="-420563" y="2856284"/>
            <a:ext cx="1733327" cy="3983955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9224" name="Picture 8" descr="Ak je oslabená imunita... - Magazín len pre ženy">
            <a:extLst>
              <a:ext uri="{FF2B5EF4-FFF2-40B4-BE49-F238E27FC236}">
                <a16:creationId xmlns:a16="http://schemas.microsoft.com/office/drawing/2014/main" id="{8FFF9345-73E9-4D2E-A2EA-99F727A77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09" r="18325"/>
          <a:stretch/>
        </p:blipFill>
        <p:spPr bwMode="auto">
          <a:xfrm>
            <a:off x="8060766" y="10"/>
            <a:ext cx="4131233" cy="4576221"/>
          </a:xfrm>
          <a:custGeom>
            <a:avLst/>
            <a:gdLst/>
            <a:ahLst/>
            <a:cxnLst/>
            <a:rect l="l" t="t" r="r" b="b"/>
            <a:pathLst>
              <a:path w="4131233" h="4576231">
                <a:moveTo>
                  <a:pt x="541474" y="0"/>
                </a:moveTo>
                <a:lnTo>
                  <a:pt x="4131233" y="1"/>
                </a:lnTo>
                <a:lnTo>
                  <a:pt x="4131233" y="2917930"/>
                </a:lnTo>
                <a:lnTo>
                  <a:pt x="4094622" y="2942979"/>
                </a:lnTo>
                <a:cubicBezTo>
                  <a:pt x="4029008" y="2987264"/>
                  <a:pt x="3965823" y="3029709"/>
                  <a:pt x="3906349" y="3070728"/>
                </a:cubicBezTo>
                <a:cubicBezTo>
                  <a:pt x="3232653" y="3536126"/>
                  <a:pt x="2557484" y="4000564"/>
                  <a:pt x="1841957" y="4388660"/>
                </a:cubicBezTo>
                <a:cubicBezTo>
                  <a:pt x="1425317" y="4614886"/>
                  <a:pt x="825181" y="4745558"/>
                  <a:pt x="371935" y="4123537"/>
                </a:cubicBezTo>
                <a:cubicBezTo>
                  <a:pt x="69338" y="3707971"/>
                  <a:pt x="-2345" y="3154195"/>
                  <a:pt x="58" y="2697980"/>
                </a:cubicBezTo>
                <a:cubicBezTo>
                  <a:pt x="4945" y="1773961"/>
                  <a:pt x="189365" y="892180"/>
                  <a:pt x="486036" y="13363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1" name="Freeform: Shape 84">
            <a:extLst>
              <a:ext uri="{FF2B5EF4-FFF2-40B4-BE49-F238E27FC236}">
                <a16:creationId xmlns:a16="http://schemas.microsoft.com/office/drawing/2014/main" id="{3C7ADE30-F166-4ECF-805C-F789D68CB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600" y="16663"/>
            <a:ext cx="4470401" cy="4555336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9220" name="Picture 4" descr="Neviete zvládnuť problémy s kĺbami, chrbticou, či platničkami? Skúste  riešenie z prírody - Týždenník KOMENT">
            <a:extLst>
              <a:ext uri="{FF2B5EF4-FFF2-40B4-BE49-F238E27FC236}">
                <a16:creationId xmlns:a16="http://schemas.microsoft.com/office/drawing/2014/main" id="{294C4611-D17D-435C-BF19-197CCFCC6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116" r="1" b="17233"/>
          <a:stretch/>
        </p:blipFill>
        <p:spPr bwMode="auto">
          <a:xfrm>
            <a:off x="7360716" y="4941914"/>
            <a:ext cx="4831285" cy="1916086"/>
          </a:xfrm>
          <a:custGeom>
            <a:avLst/>
            <a:gdLst/>
            <a:ahLst/>
            <a:cxnLst/>
            <a:rect l="l" t="t" r="r" b="b"/>
            <a:pathLst>
              <a:path w="4831285" h="1916086">
                <a:moveTo>
                  <a:pt x="4831285" y="0"/>
                </a:moveTo>
                <a:lnTo>
                  <a:pt x="4831285" y="1916086"/>
                </a:lnTo>
                <a:lnTo>
                  <a:pt x="0" y="1916086"/>
                </a:lnTo>
                <a:lnTo>
                  <a:pt x="173974" y="1734463"/>
                </a:lnTo>
                <a:cubicBezTo>
                  <a:pt x="293442" y="1617785"/>
                  <a:pt x="421010" y="1512215"/>
                  <a:pt x="565214" y="1429702"/>
                </a:cubicBezTo>
                <a:cubicBezTo>
                  <a:pt x="1460925" y="917363"/>
                  <a:pt x="2602781" y="1235845"/>
                  <a:pt x="3513582" y="736527"/>
                </a:cubicBezTo>
                <a:cubicBezTo>
                  <a:pt x="3798806" y="580150"/>
                  <a:pt x="4321944" y="123733"/>
                  <a:pt x="4776516" y="1066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73D1F6-B017-46A7-BDEC-C37884A1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50" y="1656768"/>
            <a:ext cx="6343372" cy="53114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sk-SK" alt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Čo robíme?                                     Výsledok nedostatku   </a:t>
            </a:r>
            <a:r>
              <a:rPr lang="sk-SK" alt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pohybu                                                         </a:t>
            </a:r>
            <a:endParaRPr lang="sk-SK" alt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sk-SK" alt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škole, v práci väčšinu                -&gt; Slabá imunita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sk-SK" alt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času sedíme.                                  -&gt; Obezita</a:t>
            </a:r>
          </a:p>
          <a:p>
            <a:pPr>
              <a:lnSpc>
                <a:spcPct val="115000"/>
              </a:lnSpc>
            </a:pPr>
            <a:r>
              <a:rPr lang="sk-SK" alt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Doma: sedíme pri TV, PC            -&gt; Ochabnutie svalov                                                  				-&gt; Problémy s  kĺbmi</a:t>
            </a:r>
          </a:p>
          <a:p>
            <a:pPr marL="0" indent="0">
              <a:lnSpc>
                <a:spcPct val="115000"/>
              </a:lnSpc>
              <a:buNone/>
            </a:pPr>
            <a:endParaRPr lang="sk-SK" altLang="sk-SK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sk-SK" sz="15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5E82A1C-A56B-41F1-B207-EC1284AE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49" y="538843"/>
            <a:ext cx="6241775" cy="849086"/>
          </a:xfrm>
        </p:spPr>
        <p:txBody>
          <a:bodyPr>
            <a:normAutofit/>
          </a:bodyPr>
          <a:lstStyle/>
          <a:p>
            <a:r>
              <a:rPr lang="sk-SK" sz="3200" dirty="0" smtClean="0"/>
              <a:t>                           Pohyb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78441126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F3920"/>
      </a:dk2>
      <a:lt2>
        <a:srgbClr val="E2E6E8"/>
      </a:lt2>
      <a:accent1>
        <a:srgbClr val="BC9B84"/>
      </a:accent1>
      <a:accent2>
        <a:srgbClr val="ABA175"/>
      </a:accent2>
      <a:accent3>
        <a:srgbClr val="9CA57D"/>
      </a:accent3>
      <a:accent4>
        <a:srgbClr val="88AC75"/>
      </a:accent4>
      <a:accent5>
        <a:srgbClr val="81AC84"/>
      </a:accent5>
      <a:accent6>
        <a:srgbClr val="77AE92"/>
      </a:accent6>
      <a:hlink>
        <a:srgbClr val="5986A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424</Words>
  <Application>Microsoft Office PowerPoint</Application>
  <PresentationFormat>Širokouhlá</PresentationFormat>
  <Paragraphs>78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Avenir Next LT Pro Light</vt:lpstr>
      <vt:lpstr>Sitka Subheading</vt:lpstr>
      <vt:lpstr>Times New Roman</vt:lpstr>
      <vt:lpstr>Wingdings</vt:lpstr>
      <vt:lpstr>PebbleVTI</vt:lpstr>
      <vt:lpstr>ZDRAVÝ ŽIVOTNÝ  ŠTÝL</vt:lpstr>
      <vt:lpstr>Režim dňa</vt:lpstr>
      <vt:lpstr>Prezentácia programu PowerPoint</vt:lpstr>
      <vt:lpstr>Otázky</vt:lpstr>
      <vt:lpstr>Čo prospieva tvojmu zdraviu? </vt:lpstr>
      <vt:lpstr>Čo neprospieva tvojmu zdraviu? </vt:lpstr>
      <vt:lpstr>Strava</vt:lpstr>
      <vt:lpstr>Potravinová  pyramída</vt:lpstr>
      <vt:lpstr>                           Pohyb</vt:lpstr>
      <vt:lpstr>Pravidlá zdravého životného štýlu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ZDRAVÝ ŽIVOTNÝ  ŠTÝL</dc:title>
  <dc:creator>Pavlovicsova Diana, xTvTreEx</dc:creator>
  <cp:lastModifiedBy>student</cp:lastModifiedBy>
  <cp:revision>10</cp:revision>
  <dcterms:created xsi:type="dcterms:W3CDTF">2021-01-27T07:16:15Z</dcterms:created>
  <dcterms:modified xsi:type="dcterms:W3CDTF">2023-02-01T14:18:34Z</dcterms:modified>
</cp:coreProperties>
</file>