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50" autoAdjust="0"/>
  </p:normalViewPr>
  <p:slideViewPr>
    <p:cSldViewPr>
      <p:cViewPr varScale="1">
        <p:scale>
          <a:sx n="57" d="100"/>
          <a:sy n="57" d="100"/>
        </p:scale>
        <p:origin x="-153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DF8EB-06D7-4F73-97FF-F1CD995D0797}" type="datetimeFigureOut">
              <a:rPr lang="en-GB" smtClean="0"/>
              <a:pPr/>
              <a:t>12/06/2022</a:t>
            </a:fld>
            <a:endParaRPr lang="en-GB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2D610-5B10-440C-AACA-C63F2B2538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0781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Downov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syndróm je spôsobený nadpočetným chromozómom v tele.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-Chromozóm je útvar v našom tele, ktorý sa podieľa na tom ako vyzeráme, na ktorého z rodičov sa viac podobáme. Zdravý človek má takýchto chromozómov 23 párov, čiže 46. Človek s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Downovým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syndrómom ich má až 47. Jeho 21. chromozóm nie je v páre, ale v trojici, preto tento svetový deň pripadá na 21. deň v treťom mesiaci.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-Pomenovanie pochádza od anglického lekára Johna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Langdona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ktorý ako prvý v roku 1866, odlíšil ľudí s DS a popísal ich symptómy.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2D610-5B10-440C-AACA-C63F2B25383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9869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8086-42BF-4DBD-AC45-28E8C91FF37E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43E4-14D1-424D-916D-5443B5E02D1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8086-42BF-4DBD-AC45-28E8C91FF37E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43E4-14D1-424D-916D-5443B5E02D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8086-42BF-4DBD-AC45-28E8C91FF37E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43E4-14D1-424D-916D-5443B5E02D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8086-42BF-4DBD-AC45-28E8C91FF37E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43E4-14D1-424D-916D-5443B5E02D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8086-42BF-4DBD-AC45-28E8C91FF37E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25E43E4-14D1-424D-916D-5443B5E02D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8086-42BF-4DBD-AC45-28E8C91FF37E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43E4-14D1-424D-916D-5443B5E02D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8086-42BF-4DBD-AC45-28E8C91FF37E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43E4-14D1-424D-916D-5443B5E02D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8086-42BF-4DBD-AC45-28E8C91FF37E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43E4-14D1-424D-916D-5443B5E02D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8086-42BF-4DBD-AC45-28E8C91FF37E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43E4-14D1-424D-916D-5443B5E02D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8086-42BF-4DBD-AC45-28E8C91FF37E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43E4-14D1-424D-916D-5443B5E02D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8086-42BF-4DBD-AC45-28E8C91FF37E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43E4-14D1-424D-916D-5443B5E02D1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3FD8086-42BF-4DBD-AC45-28E8C91FF37E}" type="datetimeFigureOut">
              <a:rPr lang="sk-SK" smtClean="0"/>
              <a:pPr/>
              <a:t>12. 6. 2022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25E43E4-14D1-424D-916D-5443B5E02D1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8596" y="2996952"/>
            <a:ext cx="8229600" cy="11178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Downov</a:t>
            </a:r>
            <a:r>
              <a:rPr lang="sk-SK" dirty="0" smtClean="0">
                <a:solidFill>
                  <a:srgbClr val="FF0000"/>
                </a:solidFill>
              </a:rPr>
              <a:t> syndróm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Gymnastka</a:t>
            </a:r>
          </a:p>
        </p:txBody>
      </p:sp>
      <p:pic>
        <p:nvPicPr>
          <p:cNvPr id="4" name="Obrázok 3" descr="32217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2571744"/>
            <a:ext cx="619125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Modelka</a:t>
            </a:r>
          </a:p>
        </p:txBody>
      </p:sp>
      <p:pic>
        <p:nvPicPr>
          <p:cNvPr id="4" name="Obrázok 3" descr="downuv-syndrom-modeling-737x4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2428868"/>
            <a:ext cx="6153168" cy="34648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Herec</a:t>
            </a:r>
          </a:p>
        </p:txBody>
      </p:sp>
      <p:pic>
        <p:nvPicPr>
          <p:cNvPr id="5" name="Obrázok 4" descr="KHO63b471_fotorcreat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2428868"/>
            <a:ext cx="600075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Dizajnérka</a:t>
            </a:r>
          </a:p>
        </p:txBody>
      </p:sp>
      <p:pic>
        <p:nvPicPr>
          <p:cNvPr id="4" name="Obrázok 3" descr="marie1.jpg"/>
          <p:cNvPicPr>
            <a:picLocks noChangeAspect="1"/>
          </p:cNvPicPr>
          <p:nvPr/>
        </p:nvPicPr>
        <p:blipFill>
          <a:blip r:embed="rId2" cstate="print"/>
          <a:srcRect l="15524"/>
          <a:stretch>
            <a:fillRect/>
          </a:stretch>
        </p:blipFill>
        <p:spPr>
          <a:xfrm>
            <a:off x="2714612" y="2428868"/>
            <a:ext cx="5722950" cy="38134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Krasokorčuliarka </a:t>
            </a:r>
          </a:p>
        </p:txBody>
      </p:sp>
      <p:pic>
        <p:nvPicPr>
          <p:cNvPr id="4" name="Obrázok 3" descr="skatingsports.jpg"/>
          <p:cNvPicPr>
            <a:picLocks noChangeAspect="1"/>
          </p:cNvPicPr>
          <p:nvPr/>
        </p:nvPicPr>
        <p:blipFill>
          <a:blip r:embed="rId2" cstate="print"/>
          <a:srcRect l="30819"/>
          <a:stretch>
            <a:fillRect/>
          </a:stretch>
        </p:blipFill>
        <p:spPr>
          <a:xfrm>
            <a:off x="3929058" y="1928802"/>
            <a:ext cx="4643438" cy="4544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</a:t>
            </a:r>
            <a:r>
              <a:rPr lang="sk-SK" dirty="0" err="1"/>
              <a:t>Downov</a:t>
            </a:r>
            <a:r>
              <a:rPr lang="sk-SK" dirty="0"/>
              <a:t> syndróm?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sk-SK" dirty="0">
                <a:solidFill>
                  <a:schemeClr val="bg1"/>
                </a:solidFill>
              </a:rPr>
              <a:t>Genetické ochorenie</a:t>
            </a:r>
          </a:p>
          <a:p>
            <a:r>
              <a:rPr lang="sk-SK" dirty="0">
                <a:solidFill>
                  <a:schemeClr val="bg1"/>
                </a:solidFill>
              </a:rPr>
              <a:t>Nadpočetný počet </a:t>
            </a:r>
            <a:r>
              <a:rPr lang="sk-SK" dirty="0" smtClean="0">
                <a:solidFill>
                  <a:schemeClr val="bg1"/>
                </a:solidFill>
              </a:rPr>
              <a:t>chromozómov</a:t>
            </a:r>
          </a:p>
          <a:p>
            <a:r>
              <a:rPr lang="sk-SK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Človek s </a:t>
            </a:r>
            <a:r>
              <a:rPr lang="sk-SK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Downovým</a:t>
            </a:r>
            <a:r>
              <a:rPr lang="sk-SK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syndrómom má spolu </a:t>
            </a:r>
            <a:r>
              <a:rPr lang="sk-SK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až </a:t>
            </a:r>
            <a:r>
              <a:rPr lang="sk-SK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47 chromozómov. </a:t>
            </a:r>
            <a:r>
              <a:rPr lang="sk-SK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Jeho </a:t>
            </a:r>
            <a:r>
              <a:rPr lang="sk-SK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21. chromozóm </a:t>
            </a:r>
            <a:r>
              <a:rPr lang="sk-SK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nie je v páre, ale v trojici, preto tento svetový deň pripadá na 21. deň v treťom mesiaci.</a:t>
            </a:r>
            <a:r>
              <a:rPr lang="sk-SK" dirty="0" smtClean="0">
                <a:solidFill>
                  <a:schemeClr val="bg1"/>
                </a:solidFill>
              </a:rPr>
              <a:t> (ide o</a:t>
            </a:r>
            <a:r>
              <a:rPr lang="sk-SK" b="1" dirty="0" smtClean="0">
                <a:solidFill>
                  <a:schemeClr val="bg1"/>
                </a:solidFill>
              </a:rPr>
              <a:t> </a:t>
            </a:r>
            <a:r>
              <a:rPr lang="sk-SK" b="1" dirty="0" err="1" smtClean="0">
                <a:solidFill>
                  <a:schemeClr val="bg1"/>
                </a:solidFill>
              </a:rPr>
              <a:t>trizómiu</a:t>
            </a:r>
            <a:r>
              <a:rPr lang="sk-SK" b="1" dirty="0" smtClean="0">
                <a:solidFill>
                  <a:schemeClr val="bg1"/>
                </a:solidFill>
              </a:rPr>
              <a:t> 21.chromozómu</a:t>
            </a:r>
            <a:r>
              <a:rPr lang="sk-SK" dirty="0" smtClean="0">
                <a:solidFill>
                  <a:schemeClr val="bg1"/>
                </a:solidFill>
              </a:rPr>
              <a:t>)</a:t>
            </a:r>
          </a:p>
          <a:p>
            <a:r>
              <a:rPr lang="sk-SK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Pomenovanie pochádza od anglického lekára </a:t>
            </a:r>
            <a:r>
              <a:rPr lang="sk-SK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Johna</a:t>
            </a:r>
            <a:r>
              <a:rPr lang="sk-SK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Langdona</a:t>
            </a:r>
            <a:r>
              <a:rPr lang="sk-SK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Downa</a:t>
            </a:r>
            <a:r>
              <a:rPr lang="sk-SK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ktorý ako prvý v roku </a:t>
            </a:r>
            <a:r>
              <a:rPr lang="sk-SK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1866</a:t>
            </a:r>
            <a:r>
              <a:rPr lang="sk-SK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odlíšil ľudí s DS a popísal ich symptómy. </a:t>
            </a:r>
            <a:endParaRPr lang="sk-SK" dirty="0">
              <a:solidFill>
                <a:schemeClr val="bg1"/>
              </a:solidFill>
            </a:endParaRP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Symptómy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Spomalený motorický, verbálny aj sociálny vývin</a:t>
            </a:r>
          </a:p>
          <a:p>
            <a:r>
              <a:rPr lang="sk-SK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Vrodené srdcové chyby</a:t>
            </a:r>
          </a:p>
          <a:p>
            <a:r>
              <a:rPr lang="sk-SK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Poruchy zraku, 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sluchu</a:t>
            </a:r>
          </a:p>
          <a:p>
            <a:pPr>
              <a:lnSpc>
                <a:spcPct val="80000"/>
              </a:lnSpc>
              <a:defRPr/>
            </a:pP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vrodené 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chyby zažívacieho traktu</a:t>
            </a:r>
          </a:p>
          <a:p>
            <a:pPr>
              <a:lnSpc>
                <a:spcPct val="80000"/>
              </a:lnSpc>
              <a:defRPr/>
            </a:pP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zníženie 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inteligencie</a:t>
            </a:r>
          </a:p>
          <a:p>
            <a:pPr>
              <a:lnSpc>
                <a:spcPct val="80000"/>
              </a:lnSpc>
              <a:defRPr/>
            </a:pP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sklony 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 leukémii</a:t>
            </a:r>
          </a:p>
          <a:p>
            <a:pPr>
              <a:lnSpc>
                <a:spcPct val="80000"/>
              </a:lnSpc>
              <a:defRPr/>
            </a:pP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narušená 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funkcia štítnej žľazy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Fyzické prejavy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Sploštený profil tváre</a:t>
            </a:r>
          </a:p>
          <a:p>
            <a:r>
              <a:rPr lang="sk-SK" dirty="0"/>
              <a:t>Šikmé oči</a:t>
            </a:r>
          </a:p>
          <a:p>
            <a:r>
              <a:rPr lang="sk-SK" dirty="0"/>
              <a:t>Krátke prsty</a:t>
            </a:r>
          </a:p>
          <a:p>
            <a:r>
              <a:rPr lang="sk-SK" dirty="0"/>
              <a:t>Krátky krk</a:t>
            </a:r>
          </a:p>
          <a:p>
            <a:r>
              <a:rPr lang="sk-SK" dirty="0"/>
              <a:t>Malé uši</a:t>
            </a:r>
          </a:p>
          <a:p>
            <a:r>
              <a:rPr lang="sk-SK" dirty="0" err="1"/>
              <a:t>Hyperflexibilita</a:t>
            </a:r>
            <a:r>
              <a:rPr lang="sk-SK" dirty="0"/>
              <a:t> kĺbov (ohybnosť).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dievcatk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3132"/>
          <a:stretch>
            <a:fillRect/>
          </a:stretch>
        </p:blipFill>
        <p:spPr>
          <a:xfrm>
            <a:off x="500034" y="4121776"/>
            <a:ext cx="3214710" cy="2307619"/>
          </a:xfrm>
        </p:spPr>
      </p:pic>
      <p:pic>
        <p:nvPicPr>
          <p:cNvPr id="5" name="Obrázok 4" descr="downov-syndrom_mod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3857628"/>
            <a:ext cx="4143404" cy="2330665"/>
          </a:xfrm>
          <a:prstGeom prst="rect">
            <a:avLst/>
          </a:prstGeom>
        </p:spPr>
      </p:pic>
      <p:pic>
        <p:nvPicPr>
          <p:cNvPr id="6" name="Obrázok 5" descr="Mother_DS.jpg"/>
          <p:cNvPicPr>
            <a:picLocks noChangeAspect="1"/>
          </p:cNvPicPr>
          <p:nvPr/>
        </p:nvPicPr>
        <p:blipFill>
          <a:blip r:embed="rId4" cstate="print"/>
          <a:srcRect l="13659"/>
          <a:stretch>
            <a:fillRect/>
          </a:stretch>
        </p:blipFill>
        <p:spPr>
          <a:xfrm>
            <a:off x="5143504" y="1071546"/>
            <a:ext cx="3612722" cy="21967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13177" t="27344" r="39605" b="14062"/>
          <a:stretch>
            <a:fillRect/>
          </a:stretch>
        </p:blipFill>
        <p:spPr bwMode="auto">
          <a:xfrm>
            <a:off x="285720" y="428604"/>
            <a:ext cx="4714908" cy="328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Ponožková výzva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Nadácia </a:t>
            </a:r>
            <a:r>
              <a:rPr lang="sk-SK" dirty="0" err="1"/>
              <a:t>Jérôme</a:t>
            </a:r>
            <a:r>
              <a:rPr lang="sk-SK" dirty="0"/>
              <a:t> </a:t>
            </a:r>
            <a:r>
              <a:rPr lang="sk-SK" dirty="0" err="1"/>
              <a:t>Lejeune</a:t>
            </a:r>
            <a:r>
              <a:rPr lang="sk-SK" dirty="0"/>
              <a:t> a organizácia </a:t>
            </a:r>
            <a:r>
              <a:rPr lang="sk-SK" dirty="0" err="1"/>
              <a:t>World</a:t>
            </a:r>
            <a:r>
              <a:rPr lang="sk-SK" dirty="0"/>
              <a:t> </a:t>
            </a:r>
            <a:r>
              <a:rPr lang="sk-SK" dirty="0" err="1"/>
              <a:t>Youth</a:t>
            </a:r>
            <a:r>
              <a:rPr lang="sk-SK" dirty="0"/>
              <a:t> </a:t>
            </a:r>
            <a:r>
              <a:rPr lang="sk-SK" dirty="0" err="1"/>
              <a:t>Alliance</a:t>
            </a:r>
            <a:endParaRPr lang="sk-SK" dirty="0"/>
          </a:p>
          <a:p>
            <a:r>
              <a:rPr lang="sk-SK" dirty="0"/>
              <a:t>Prečo ponožky? Majú tvar chromozómu </a:t>
            </a:r>
          </a:p>
        </p:txBody>
      </p:sp>
      <p:pic>
        <p:nvPicPr>
          <p:cNvPr id="4" name="Obrázok 3" descr="Bez názvu.jpg"/>
          <p:cNvPicPr>
            <a:picLocks noChangeAspect="1"/>
          </p:cNvPicPr>
          <p:nvPr/>
        </p:nvPicPr>
        <p:blipFill>
          <a:blip r:embed="rId2" cstate="print"/>
          <a:srcRect l="17591" t="26041" r="54420" b="51042"/>
          <a:stretch>
            <a:fillRect/>
          </a:stretch>
        </p:blipFill>
        <p:spPr>
          <a:xfrm>
            <a:off x="3143240" y="3357562"/>
            <a:ext cx="2214578" cy="25642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Mýty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lvl="0"/>
            <a:r>
              <a:rPr lang="sk-SK" dirty="0"/>
              <a:t>Sú neprispôsobiví a agresívni</a:t>
            </a:r>
          </a:p>
          <a:p>
            <a:pPr lvl="0"/>
            <a:r>
              <a:rPr lang="sk-SK" dirty="0"/>
              <a:t>Sú neschopní učiť sa</a:t>
            </a:r>
          </a:p>
          <a:p>
            <a:pPr lvl="0"/>
            <a:r>
              <a:rPr lang="sk-SK" dirty="0"/>
              <a:t>Sú nevzdelávateľní</a:t>
            </a:r>
          </a:p>
          <a:p>
            <a:pPr lvl="0"/>
            <a:r>
              <a:rPr lang="sk-SK" dirty="0"/>
              <a:t>Musia vyrastať v ústavnej starostlivosti</a:t>
            </a:r>
          </a:p>
          <a:p>
            <a:pPr lvl="0"/>
            <a:r>
              <a:rPr lang="sk-SK" dirty="0"/>
              <a:t>Sú predmetom charity</a:t>
            </a:r>
          </a:p>
          <a:p>
            <a:pPr lvl="0"/>
            <a:r>
              <a:rPr lang="sk-SK" dirty="0"/>
              <a:t>Majú mnohé nedostatky</a:t>
            </a:r>
          </a:p>
          <a:p>
            <a:pPr lvl="0"/>
            <a:r>
              <a:rPr lang="sk-SK" dirty="0"/>
              <a:t>Sú závislí a neschopní pracovať</a:t>
            </a:r>
          </a:p>
          <a:p>
            <a:pPr lvl="0"/>
            <a:r>
              <a:rPr lang="sk-SK" dirty="0"/>
              <a:t>Potrebujú stálu podporu spoločnosti formou finančných dotácií</a:t>
            </a:r>
          </a:p>
          <a:p>
            <a:pPr lvl="0"/>
            <a:r>
              <a:rPr lang="sk-SK" dirty="0"/>
              <a:t>Potrebujú segregované vzdelávanie, zamestnávanie a ostatné oblasti života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Fakt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lvl="0"/>
            <a:r>
              <a:rPr lang="sk-SK" dirty="0"/>
              <a:t>Majú výbornú schopnosť napodobovania a učenia</a:t>
            </a:r>
            <a:endParaRPr lang="sk-SK" b="1" dirty="0"/>
          </a:p>
          <a:p>
            <a:pPr lvl="0"/>
            <a:r>
              <a:rPr lang="sk-SK" dirty="0"/>
              <a:t>Učia sa pomalšie</a:t>
            </a:r>
            <a:endParaRPr lang="sk-SK" b="1" dirty="0"/>
          </a:p>
          <a:p>
            <a:pPr lvl="0"/>
            <a:r>
              <a:rPr lang="sk-SK" dirty="0"/>
              <a:t>Všetci sú vzdelávateľní</a:t>
            </a:r>
            <a:endParaRPr lang="sk-SK" b="1" dirty="0"/>
          </a:p>
          <a:p>
            <a:pPr lvl="0"/>
            <a:r>
              <a:rPr lang="sk-SK" dirty="0"/>
              <a:t>Majú vyrastať v domácom prostredí</a:t>
            </a:r>
            <a:endParaRPr lang="sk-SK" b="1" dirty="0"/>
          </a:p>
          <a:p>
            <a:pPr lvl="0"/>
            <a:r>
              <a:rPr lang="sk-SK" dirty="0"/>
              <a:t>Majú práva ako iní občania</a:t>
            </a:r>
            <a:endParaRPr lang="sk-SK" b="1" dirty="0"/>
          </a:p>
          <a:p>
            <a:pPr lvl="0"/>
            <a:r>
              <a:rPr lang="sk-SK" dirty="0"/>
              <a:t>Rozhodujú sami za seba</a:t>
            </a:r>
            <a:endParaRPr lang="sk-SK" b="1" dirty="0"/>
          </a:p>
          <a:p>
            <a:pPr lvl="0"/>
            <a:r>
              <a:rPr lang="sk-SK" dirty="0"/>
              <a:t>Na základe individuálnych schopností je možné ich zamestnávať</a:t>
            </a:r>
            <a:endParaRPr lang="sk-SK" b="1" dirty="0"/>
          </a:p>
          <a:p>
            <a:pPr lvl="0"/>
            <a:r>
              <a:rPr lang="sk-SK" dirty="0"/>
              <a:t>Potrebujú individuálnu stabilnú pomoc a podporu v oblasti vzdelávania</a:t>
            </a:r>
            <a:endParaRPr lang="sk-SK" b="1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Úspešní v dospelosti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Herečka</a:t>
            </a:r>
          </a:p>
        </p:txBody>
      </p:sp>
      <p:pic>
        <p:nvPicPr>
          <p:cNvPr id="4" name="Obrázok 3" descr="jamie-brewer_01-nestandard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1947970"/>
            <a:ext cx="3315720" cy="491002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91</TotalTime>
  <Words>343</Words>
  <Application>Microsoft Office PowerPoint</Application>
  <PresentationFormat>Prezentácia na obrazovke (4:3)</PresentationFormat>
  <Paragraphs>54</Paragraphs>
  <Slides>14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Špička</vt:lpstr>
      <vt:lpstr>Downov syndróm</vt:lpstr>
      <vt:lpstr>Čo je Downov syndróm?</vt:lpstr>
      <vt:lpstr>Symptómy</vt:lpstr>
      <vt:lpstr>Fyzické prejavy</vt:lpstr>
      <vt:lpstr>Snímka 5</vt:lpstr>
      <vt:lpstr>Ponožková výzva</vt:lpstr>
      <vt:lpstr>Mýty</vt:lpstr>
      <vt:lpstr>Fakt</vt:lpstr>
      <vt:lpstr>Úspešní v dospelosti</vt:lpstr>
      <vt:lpstr>Snímka 10</vt:lpstr>
      <vt:lpstr>Snímka 11</vt:lpstr>
      <vt:lpstr>Snímka 12</vt:lpstr>
      <vt:lpstr>Snímka 13</vt:lpstr>
      <vt:lpstr>Snímka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Svetový deň Downovho syndrómu</dc:title>
  <dc:creator>Radka</dc:creator>
  <cp:lastModifiedBy>sokol</cp:lastModifiedBy>
  <cp:revision>11</cp:revision>
  <dcterms:created xsi:type="dcterms:W3CDTF">2019-03-20T20:51:52Z</dcterms:created>
  <dcterms:modified xsi:type="dcterms:W3CDTF">2022-06-12T08:01:14Z</dcterms:modified>
</cp:coreProperties>
</file>