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2"/>
  </p:notesMasterIdLst>
  <p:sldIdLst>
    <p:sldId id="256" r:id="rId2"/>
    <p:sldId id="257" r:id="rId3"/>
    <p:sldId id="270" r:id="rId4"/>
    <p:sldId id="260" r:id="rId5"/>
    <p:sldId id="277" r:id="rId6"/>
    <p:sldId id="261" r:id="rId7"/>
    <p:sldId id="275" r:id="rId8"/>
    <p:sldId id="271" r:id="rId9"/>
    <p:sldId id="279" r:id="rId10"/>
    <p:sldId id="272" r:id="rId11"/>
    <p:sldId id="262" r:id="rId12"/>
    <p:sldId id="263" r:id="rId13"/>
    <p:sldId id="269" r:id="rId14"/>
    <p:sldId id="266" r:id="rId15"/>
    <p:sldId id="274" r:id="rId16"/>
    <p:sldId id="267" r:id="rId17"/>
    <p:sldId id="268" r:id="rId18"/>
    <p:sldId id="278" r:id="rId19"/>
    <p:sldId id="280" r:id="rId20"/>
    <p:sldId id="273" r:id="rId2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C0DA2-676D-4CEF-A9F6-5DDE40C9CEDA}" type="datetimeFigureOut">
              <a:rPr lang="sk-SK" smtClean="0"/>
              <a:pPr/>
              <a:t>17. 11. 2014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A9AD3-ACFB-4AE9-BD87-6983C74B255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05479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A9AD3-ACFB-4AE9-BD87-6983C74B255E}" type="slidenum">
              <a:rPr lang="sk-SK" smtClean="0"/>
              <a:pPr/>
              <a:t>16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924499F-9E9C-4079-93FD-E9CFB9817358}" type="datetimeFigureOut">
              <a:rPr lang="sk-SK" smtClean="0"/>
              <a:pPr/>
              <a:t>17. 11. 2014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BE84477-86E0-432D-ADF6-8D2732817D0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499F-9E9C-4079-93FD-E9CFB9817358}" type="datetimeFigureOut">
              <a:rPr lang="sk-SK" smtClean="0"/>
              <a:pPr/>
              <a:t>17. 11. 2014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4477-86E0-432D-ADF6-8D2732817D0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499F-9E9C-4079-93FD-E9CFB9817358}" type="datetimeFigureOut">
              <a:rPr lang="sk-SK" smtClean="0"/>
              <a:pPr/>
              <a:t>17. 11. 2014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4477-86E0-432D-ADF6-8D2732817D0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924499F-9E9C-4079-93FD-E9CFB9817358}" type="datetimeFigureOut">
              <a:rPr lang="sk-SK" smtClean="0"/>
              <a:pPr/>
              <a:t>17. 11. 2014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4477-86E0-432D-ADF6-8D2732817D0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924499F-9E9C-4079-93FD-E9CFB9817358}" type="datetimeFigureOut">
              <a:rPr lang="sk-SK" smtClean="0"/>
              <a:pPr/>
              <a:t>17. 11. 2014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BE84477-86E0-432D-ADF6-8D2732817D0F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924499F-9E9C-4079-93FD-E9CFB9817358}" type="datetimeFigureOut">
              <a:rPr lang="sk-SK" smtClean="0"/>
              <a:pPr/>
              <a:t>17. 11. 2014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BE84477-86E0-432D-ADF6-8D2732817D0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924499F-9E9C-4079-93FD-E9CFB9817358}" type="datetimeFigureOut">
              <a:rPr lang="sk-SK" smtClean="0"/>
              <a:pPr/>
              <a:t>17. 11. 2014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BE84477-86E0-432D-ADF6-8D2732817D0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499F-9E9C-4079-93FD-E9CFB9817358}" type="datetimeFigureOut">
              <a:rPr lang="sk-SK" smtClean="0"/>
              <a:pPr/>
              <a:t>17. 11. 2014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4477-86E0-432D-ADF6-8D2732817D0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924499F-9E9C-4079-93FD-E9CFB9817358}" type="datetimeFigureOut">
              <a:rPr lang="sk-SK" smtClean="0"/>
              <a:pPr/>
              <a:t>17. 11. 2014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BE84477-86E0-432D-ADF6-8D2732817D0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924499F-9E9C-4079-93FD-E9CFB9817358}" type="datetimeFigureOut">
              <a:rPr lang="sk-SK" smtClean="0"/>
              <a:pPr/>
              <a:t>17. 11. 2014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BE84477-86E0-432D-ADF6-8D2732817D0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924499F-9E9C-4079-93FD-E9CFB9817358}" type="datetimeFigureOut">
              <a:rPr lang="sk-SK" smtClean="0"/>
              <a:pPr/>
              <a:t>17. 11. 2014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BE84477-86E0-432D-ADF6-8D2732817D0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924499F-9E9C-4079-93FD-E9CFB9817358}" type="datetimeFigureOut">
              <a:rPr lang="sk-SK" smtClean="0"/>
              <a:pPr/>
              <a:t>17. 11. 2014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BE84477-86E0-432D-ADF6-8D2732817D0F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k.wikipedia.org/wiki/Obr%C3%A1zok:Semipermeable_membrane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9552" y="1988840"/>
            <a:ext cx="8458200" cy="157163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V</a:t>
            </a:r>
            <a:r>
              <a:rPr lang="sk-SK" sz="4800" dirty="0" smtClean="0"/>
              <a:t>y</a:t>
            </a:r>
            <a:r>
              <a:rPr lang="en-US" sz="4800" dirty="0" err="1" smtClean="0"/>
              <a:t>lu</a:t>
            </a:r>
            <a:r>
              <a:rPr lang="sk-SK" sz="4800" dirty="0" err="1" smtClean="0"/>
              <a:t>čovacia</a:t>
            </a:r>
            <a:r>
              <a:rPr lang="sk-SK" sz="4800" dirty="0" smtClean="0"/>
              <a:t> sústava</a:t>
            </a:r>
            <a:endParaRPr lang="sk-SK" sz="4800" dirty="0"/>
          </a:p>
        </p:txBody>
      </p:sp>
      <p:pic>
        <p:nvPicPr>
          <p:cNvPr id="4" name="Obrázek 3" descr="vyluc.sust_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8" y="3714752"/>
            <a:ext cx="2562230" cy="19811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5" t="31250" r="25505" b="46371"/>
          <a:stretch/>
        </p:blipFill>
        <p:spPr bwMode="auto">
          <a:xfrm>
            <a:off x="0" y="1276"/>
            <a:ext cx="9144000" cy="2607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6" name="Zástupný symbol pro obsah 5" descr="nefron_0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ovéPole 8"/>
          <p:cNvSpPr txBox="1"/>
          <p:nvPr/>
        </p:nvSpPr>
        <p:spPr>
          <a:xfrm>
            <a:off x="6929454" y="3000372"/>
            <a:ext cx="221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GLOMERULUS</a:t>
            </a:r>
            <a:endParaRPr lang="sk-SK" sz="20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500034" y="285728"/>
            <a:ext cx="30718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Nefr</a:t>
            </a:r>
            <a:r>
              <a:rPr lang="sk-SK" sz="4400" b="1" dirty="0" err="1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ón</a:t>
            </a:r>
            <a:endParaRPr lang="sk-SK" sz="4400" b="1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+mn-lt"/>
              </a:rPr>
              <a:t>MOČOVÝ MECHÚR</a:t>
            </a:r>
            <a:r>
              <a:rPr lang="sk-SK" dirty="0" smtClean="0"/>
              <a:t> </a:t>
            </a:r>
            <a:r>
              <a:rPr lang="sk-SK" sz="2000" dirty="0" smtClean="0"/>
              <a:t>(</a:t>
            </a:r>
            <a:r>
              <a:rPr lang="sk-SK" sz="2000" dirty="0" err="1" smtClean="0"/>
              <a:t>vesica</a:t>
            </a:r>
            <a:r>
              <a:rPr lang="sk-SK" sz="2000" dirty="0" smtClean="0"/>
              <a:t> </a:t>
            </a:r>
            <a:r>
              <a:rPr lang="sk-SK" sz="2000" dirty="0" err="1" smtClean="0"/>
              <a:t>urinaria</a:t>
            </a:r>
            <a:r>
              <a:rPr lang="sk-SK" sz="2000" dirty="0" smtClean="0"/>
              <a:t>)</a:t>
            </a:r>
            <a:endParaRPr lang="sk-SK" sz="2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5338770" cy="490063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sk-SK" sz="2400" dirty="0"/>
          </a:p>
        </p:txBody>
      </p:sp>
      <p:sp>
        <p:nvSpPr>
          <p:cNvPr id="7" name="Zástupný symbol pro obsah 6"/>
          <p:cNvSpPr>
            <a:spLocks noGrp="1"/>
          </p:cNvSpPr>
          <p:nvPr>
            <p:ph sz="half" idx="2"/>
          </p:nvPr>
        </p:nvSpPr>
        <p:spPr>
          <a:xfrm>
            <a:off x="4929190" y="1643050"/>
            <a:ext cx="4038600" cy="4525963"/>
          </a:xfrm>
        </p:spPr>
        <p:txBody>
          <a:bodyPr>
            <a:normAutofit fontScale="62500" lnSpcReduction="20000"/>
          </a:bodyPr>
          <a:lstStyle/>
          <a:p>
            <a:pPr lvl="0">
              <a:defRPr/>
            </a:pPr>
            <a:endParaRPr lang="sk-SK" sz="2800" b="1" dirty="0" smtClean="0">
              <a:solidFill>
                <a:srgbClr val="92D050"/>
              </a:solidFill>
            </a:endParaRPr>
          </a:p>
          <a:p>
            <a:pPr lvl="0">
              <a:defRPr/>
            </a:pPr>
            <a:r>
              <a:rPr lang="sk-SK" sz="2800" b="1" dirty="0" smtClean="0">
                <a:solidFill>
                  <a:srgbClr val="92D050"/>
                </a:solidFill>
              </a:rPr>
              <a:t>Močové cesty</a:t>
            </a:r>
            <a:endParaRPr lang="sk-SK" sz="2800" dirty="0" smtClean="0">
              <a:solidFill>
                <a:srgbClr val="92D050"/>
              </a:solidFill>
            </a:endParaRPr>
          </a:p>
          <a:p>
            <a:pPr lvl="0">
              <a:defRPr/>
            </a:pPr>
            <a:r>
              <a:rPr lang="sk-SK" sz="2800" dirty="0" smtClean="0">
                <a:solidFill>
                  <a:srgbClr val="92D050"/>
                </a:solidFill>
              </a:rPr>
              <a:t>Moč tvoriaci sa v </a:t>
            </a:r>
            <a:r>
              <a:rPr lang="sk-SK" sz="2800" dirty="0" err="1" smtClean="0">
                <a:solidFill>
                  <a:srgbClr val="92D050"/>
                </a:solidFill>
              </a:rPr>
              <a:t>nefrónoch</a:t>
            </a:r>
            <a:r>
              <a:rPr lang="sk-SK" sz="2800" dirty="0" smtClean="0">
                <a:solidFill>
                  <a:srgbClr val="92D050"/>
                </a:solidFill>
              </a:rPr>
              <a:t> sa zhromažďuje v obličkovej panvičke (</a:t>
            </a:r>
            <a:r>
              <a:rPr lang="sk-SK" sz="2800" i="1" dirty="0" err="1" smtClean="0">
                <a:solidFill>
                  <a:srgbClr val="92D050"/>
                </a:solidFill>
              </a:rPr>
              <a:t>pelvis</a:t>
            </a:r>
            <a:r>
              <a:rPr lang="sk-SK" sz="2800" i="1" dirty="0" smtClean="0">
                <a:solidFill>
                  <a:srgbClr val="92D050"/>
                </a:solidFill>
              </a:rPr>
              <a:t> </a:t>
            </a:r>
            <a:r>
              <a:rPr lang="sk-SK" sz="2800" i="1" dirty="0" err="1" smtClean="0">
                <a:solidFill>
                  <a:srgbClr val="92D050"/>
                </a:solidFill>
              </a:rPr>
              <a:t>renalis</a:t>
            </a:r>
            <a:r>
              <a:rPr lang="sk-SK" sz="2800" dirty="0" smtClean="0">
                <a:solidFill>
                  <a:srgbClr val="92D050"/>
                </a:solidFill>
              </a:rPr>
              <a:t>), z ktorej vystupujú </a:t>
            </a:r>
            <a:r>
              <a:rPr lang="sk-SK" sz="2800" b="1" dirty="0" smtClean="0">
                <a:solidFill>
                  <a:srgbClr val="92D050"/>
                </a:solidFill>
              </a:rPr>
              <a:t>močovody</a:t>
            </a:r>
            <a:r>
              <a:rPr lang="sk-SK" sz="2800" dirty="0" smtClean="0">
                <a:solidFill>
                  <a:srgbClr val="92D050"/>
                </a:solidFill>
              </a:rPr>
              <a:t> (</a:t>
            </a:r>
            <a:r>
              <a:rPr lang="sk-SK" sz="2800" i="1" dirty="0" err="1" smtClean="0">
                <a:solidFill>
                  <a:srgbClr val="92D050"/>
                </a:solidFill>
              </a:rPr>
              <a:t>ureter</a:t>
            </a:r>
            <a:r>
              <a:rPr lang="sk-SK" sz="2800" dirty="0" smtClean="0">
                <a:solidFill>
                  <a:srgbClr val="92D050"/>
                </a:solidFill>
              </a:rPr>
              <a:t>), rúrky dlhé asi 30 cm, ústiace do </a:t>
            </a:r>
            <a:r>
              <a:rPr lang="sk-SK" sz="2800" b="1" dirty="0" smtClean="0">
                <a:solidFill>
                  <a:srgbClr val="92D050"/>
                </a:solidFill>
              </a:rPr>
              <a:t>močového mechúra</a:t>
            </a:r>
            <a:r>
              <a:rPr lang="sk-SK" sz="2800" dirty="0" smtClean="0">
                <a:solidFill>
                  <a:srgbClr val="92D050"/>
                </a:solidFill>
              </a:rPr>
              <a:t> (</a:t>
            </a:r>
            <a:r>
              <a:rPr lang="sk-SK" sz="2800" i="1" dirty="0" err="1" smtClean="0">
                <a:solidFill>
                  <a:srgbClr val="92D050"/>
                </a:solidFill>
              </a:rPr>
              <a:t>vesica</a:t>
            </a:r>
            <a:r>
              <a:rPr lang="sk-SK" sz="2800" i="1" dirty="0" smtClean="0">
                <a:solidFill>
                  <a:srgbClr val="92D050"/>
                </a:solidFill>
              </a:rPr>
              <a:t> </a:t>
            </a:r>
            <a:r>
              <a:rPr lang="sk-SK" sz="2800" i="1" dirty="0" err="1" smtClean="0">
                <a:solidFill>
                  <a:srgbClr val="92D050"/>
                </a:solidFill>
              </a:rPr>
              <a:t>urinaria</a:t>
            </a:r>
            <a:r>
              <a:rPr lang="sk-SK" sz="2800" dirty="0" smtClean="0">
                <a:solidFill>
                  <a:srgbClr val="92D050"/>
                </a:solidFill>
              </a:rPr>
              <a:t>), v ktorom sa hromadí moč. </a:t>
            </a:r>
          </a:p>
          <a:p>
            <a:pPr lvl="0">
              <a:defRPr/>
            </a:pPr>
            <a:endParaRPr lang="sk-SK" sz="2800" dirty="0" smtClean="0">
              <a:solidFill>
                <a:srgbClr val="92D050"/>
              </a:solidFill>
            </a:endParaRPr>
          </a:p>
          <a:p>
            <a:pPr lvl="0">
              <a:defRPr/>
            </a:pPr>
            <a:r>
              <a:rPr lang="sk-SK" sz="2800" dirty="0" smtClean="0">
                <a:solidFill>
                  <a:srgbClr val="92D050"/>
                </a:solidFill>
              </a:rPr>
              <a:t>Objem močového mechúra je asi 500 ml, ale môže prijať aj väčšie množstvo moču. Na dne močového mechúra sa začína </a:t>
            </a:r>
            <a:r>
              <a:rPr lang="sk-SK" sz="2800" b="1" dirty="0" smtClean="0">
                <a:solidFill>
                  <a:srgbClr val="92D050"/>
                </a:solidFill>
              </a:rPr>
              <a:t>močová rúra</a:t>
            </a:r>
            <a:r>
              <a:rPr lang="sk-SK" sz="2800" dirty="0" smtClean="0">
                <a:solidFill>
                  <a:srgbClr val="92D050"/>
                </a:solidFill>
              </a:rPr>
              <a:t> (</a:t>
            </a:r>
            <a:r>
              <a:rPr lang="sk-SK" sz="2800" i="1" dirty="0" err="1" smtClean="0">
                <a:solidFill>
                  <a:srgbClr val="92D050"/>
                </a:solidFill>
              </a:rPr>
              <a:t>urethra</a:t>
            </a:r>
            <a:r>
              <a:rPr lang="sk-SK" sz="2800" dirty="0" smtClean="0">
                <a:solidFill>
                  <a:srgbClr val="92D050"/>
                </a:solidFill>
              </a:rPr>
              <a:t>), ktorá vyúsťuje na povrchu tela.</a:t>
            </a:r>
            <a:endParaRPr lang="sk-SK" dirty="0"/>
          </a:p>
        </p:txBody>
      </p:sp>
      <p:pic>
        <p:nvPicPr>
          <p:cNvPr id="6" name="Obrázek 5" descr="moc.mechur_zmena.jpg"/>
          <p:cNvPicPr>
            <a:picLocks noChangeAspect="1"/>
          </p:cNvPicPr>
          <p:nvPr/>
        </p:nvPicPr>
        <p:blipFill>
          <a:blip r:embed="rId2"/>
          <a:srcRect l="4327" r="12379"/>
          <a:stretch>
            <a:fillRect/>
          </a:stretch>
        </p:blipFill>
        <p:spPr>
          <a:xfrm>
            <a:off x="0" y="2285992"/>
            <a:ext cx="5086548" cy="32060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686800" cy="841248"/>
          </a:xfrm>
        </p:spPr>
        <p:txBody>
          <a:bodyPr>
            <a:normAutofit/>
          </a:bodyPr>
          <a:lstStyle/>
          <a:p>
            <a:r>
              <a:rPr lang="sk-SK" dirty="0" smtClean="0"/>
              <a:t>MOČOVÁ RÚRA </a:t>
            </a:r>
            <a:endParaRPr lang="sk-SK" sz="22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24324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400" b="1" dirty="0" smtClean="0">
                <a:latin typeface="Times New Roman"/>
                <a:cs typeface="Times New Roman"/>
              </a:rPr>
              <a:t>● </a:t>
            </a:r>
            <a:r>
              <a:rPr lang="sk-SK" sz="2400" dirty="0" smtClean="0"/>
              <a:t>ženská močová rúra má hviezdicovitý prierez</a:t>
            </a:r>
          </a:p>
          <a:p>
            <a:pPr>
              <a:buNone/>
            </a:pPr>
            <a:r>
              <a:rPr lang="sk-SK" sz="2400" b="1" dirty="0" smtClean="0">
                <a:latin typeface="Times New Roman"/>
                <a:cs typeface="Times New Roman"/>
              </a:rPr>
              <a:t>● </a:t>
            </a:r>
            <a:r>
              <a:rPr lang="sk-SK" sz="2400" dirty="0" smtClean="0"/>
              <a:t>je asi 3 - 5 cm dlhá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357158" y="3857628"/>
            <a:ext cx="4491038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400" b="1" dirty="0" smtClean="0">
                <a:latin typeface="Times New Roman"/>
                <a:cs typeface="Times New Roman"/>
              </a:rPr>
              <a:t>● </a:t>
            </a:r>
            <a:r>
              <a:rPr lang="sk-SK" sz="2400" dirty="0" smtClean="0"/>
              <a:t>mužská močová rúra </a:t>
            </a:r>
          </a:p>
          <a:p>
            <a:pPr>
              <a:buNone/>
            </a:pPr>
            <a:r>
              <a:rPr lang="sk-SK" sz="2400" b="1" dirty="0" smtClean="0">
                <a:latin typeface="Times New Roman"/>
                <a:cs typeface="Times New Roman"/>
              </a:rPr>
              <a:t>●</a:t>
            </a:r>
            <a:r>
              <a:rPr lang="sk-SK" sz="2400" dirty="0" smtClean="0"/>
              <a:t> asi 12 - 25 cm. </a:t>
            </a:r>
          </a:p>
          <a:p>
            <a:pPr>
              <a:buNone/>
            </a:pPr>
            <a:endParaRPr lang="sk-SK" sz="2400" dirty="0"/>
          </a:p>
        </p:txBody>
      </p:sp>
      <p:pic>
        <p:nvPicPr>
          <p:cNvPr id="6" name="Obrázek 5" descr="anat.moc.rury muza_zmen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74" y="0"/>
            <a:ext cx="342899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Funkcie  vylučovacej  sústavy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857364"/>
            <a:ext cx="86868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sk-SK" sz="2400" b="1" dirty="0" smtClean="0">
                <a:latin typeface="Times New Roman"/>
                <a:cs typeface="Times New Roman"/>
              </a:rPr>
              <a:t>● </a:t>
            </a:r>
            <a:r>
              <a:rPr lang="sk-SK" sz="2400" dirty="0" smtClean="0"/>
              <a:t>tvorí, skladuje, vedie a odstraňuje moč z tela a vytvára pot pomocou potných žliaz</a:t>
            </a:r>
          </a:p>
          <a:p>
            <a:pPr>
              <a:buNone/>
            </a:pPr>
            <a:r>
              <a:rPr lang="sk-SK" sz="2400" b="1" dirty="0" smtClean="0">
                <a:latin typeface="Times New Roman"/>
                <a:cs typeface="Times New Roman"/>
              </a:rPr>
              <a:t>● </a:t>
            </a:r>
            <a:r>
              <a:rPr lang="sk-SK" sz="2400" dirty="0" smtClean="0"/>
              <a:t>reguluje objem a chemické zloženie krvi</a:t>
            </a:r>
          </a:p>
          <a:p>
            <a:pPr>
              <a:buNone/>
            </a:pPr>
            <a:r>
              <a:rPr lang="sk-SK" sz="2400" b="1" dirty="0" smtClean="0">
                <a:latin typeface="Times New Roman"/>
                <a:cs typeface="Times New Roman"/>
              </a:rPr>
              <a:t>● </a:t>
            </a:r>
            <a:r>
              <a:rPr lang="sk-SK" sz="2400" dirty="0" smtClean="0"/>
              <a:t>filtruje a odstraňuje odpadové látky</a:t>
            </a:r>
          </a:p>
          <a:p>
            <a:pPr>
              <a:buNone/>
            </a:pPr>
            <a:r>
              <a:rPr lang="sk-SK" sz="2400" b="1" dirty="0" smtClean="0">
                <a:latin typeface="Times New Roman"/>
                <a:cs typeface="Times New Roman"/>
              </a:rPr>
              <a:t>● </a:t>
            </a:r>
            <a:r>
              <a:rPr lang="sk-SK" sz="2400" dirty="0" smtClean="0"/>
              <a:t>reguluje rovnováhu tekutín a elektrolytov</a:t>
            </a:r>
          </a:p>
          <a:p>
            <a:pPr>
              <a:buNone/>
            </a:pPr>
            <a:r>
              <a:rPr lang="sk-SK" sz="2400" b="1" dirty="0" smtClean="0">
                <a:latin typeface="Times New Roman"/>
                <a:cs typeface="Times New Roman"/>
              </a:rPr>
              <a:t>● </a:t>
            </a:r>
            <a:r>
              <a:rPr lang="sk-SK" sz="2400" dirty="0" smtClean="0"/>
              <a:t>pomáha udržiavať pH a stabilnú hladinu vápnika vo vnútornom prostredí</a:t>
            </a:r>
          </a:p>
          <a:p>
            <a:pPr>
              <a:buNone/>
            </a:pPr>
            <a:r>
              <a:rPr lang="sk-SK" sz="2400" b="1" dirty="0" smtClean="0">
                <a:latin typeface="Times New Roman"/>
                <a:cs typeface="Times New Roman"/>
              </a:rPr>
              <a:t>● </a:t>
            </a:r>
            <a:r>
              <a:rPr lang="sk-SK" sz="2400" dirty="0" smtClean="0"/>
              <a:t>vylučuje hormóny, ktoré regulujú tvorbu červených krviniek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Ochorenia  vylučovacej  sústavy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1428736"/>
            <a:ext cx="8624918" cy="465138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400" b="1" dirty="0" smtClean="0">
                <a:latin typeface="Times New Roman"/>
                <a:cs typeface="Times New Roman"/>
              </a:rPr>
              <a:t>●  </a:t>
            </a:r>
            <a:r>
              <a:rPr lang="sk-SK" sz="2400" dirty="0" smtClean="0"/>
              <a:t>nedokonalé prefiltrovanie krvi v obličkách vedie k hromadeniu odpadových látok, čo vedie k otravám – to sa deje pri otravách, infekciách, takto vznikajú močové kamene ...</a:t>
            </a:r>
          </a:p>
          <a:p>
            <a:pPr>
              <a:buNone/>
            </a:pPr>
            <a:r>
              <a:rPr lang="sk-SK" sz="2400" b="1" dirty="0" smtClean="0">
                <a:latin typeface="Times New Roman"/>
                <a:cs typeface="Times New Roman"/>
              </a:rPr>
              <a:t>     ●  </a:t>
            </a:r>
            <a:r>
              <a:rPr lang="sk-SK" sz="2400" b="1" dirty="0" err="1" smtClean="0"/>
              <a:t>polycystické</a:t>
            </a:r>
            <a:r>
              <a:rPr lang="sk-SK" sz="2400" b="1" dirty="0" smtClean="0"/>
              <a:t> obličky</a:t>
            </a:r>
          </a:p>
          <a:p>
            <a:pPr>
              <a:buNone/>
            </a:pPr>
            <a:r>
              <a:rPr lang="sk-SK" sz="2400" b="1" dirty="0" smtClean="0">
                <a:latin typeface="Times New Roman"/>
                <a:cs typeface="Times New Roman"/>
              </a:rPr>
              <a:t>     ● </a:t>
            </a:r>
            <a:r>
              <a:rPr lang="sk-SK" sz="2400" b="1" dirty="0" smtClean="0"/>
              <a:t>zvýšené množstvo </a:t>
            </a:r>
            <a:r>
              <a:rPr lang="sk-SK" sz="2400" b="1" dirty="0" err="1" smtClean="0"/>
              <a:t>kreatinínu</a:t>
            </a:r>
            <a:r>
              <a:rPr lang="sk-SK" sz="2400" b="1" dirty="0" smtClean="0"/>
              <a:t> </a:t>
            </a:r>
          </a:p>
          <a:p>
            <a:pPr>
              <a:buNone/>
            </a:pPr>
            <a:r>
              <a:rPr lang="sk-SK" sz="2400" b="1" dirty="0" smtClean="0"/>
              <a:t>         v moči</a:t>
            </a:r>
          </a:p>
          <a:p>
            <a:pPr>
              <a:buNone/>
            </a:pPr>
            <a:r>
              <a:rPr lang="sk-SK" sz="2400" b="1" dirty="0" smtClean="0">
                <a:latin typeface="Times New Roman"/>
                <a:cs typeface="Times New Roman"/>
              </a:rPr>
              <a:t>     ● </a:t>
            </a:r>
            <a:r>
              <a:rPr lang="sk-SK" sz="2400" b="1" dirty="0" smtClean="0"/>
              <a:t>Diabetes </a:t>
            </a:r>
            <a:r>
              <a:rPr lang="sk-SK" sz="2400" b="1" dirty="0" err="1" smtClean="0"/>
              <a:t>melitus</a:t>
            </a:r>
            <a:endParaRPr lang="sk-SK" sz="2400" b="1" dirty="0" smtClean="0"/>
          </a:p>
          <a:p>
            <a:pPr>
              <a:buNone/>
            </a:pPr>
            <a:r>
              <a:rPr lang="sk-SK" sz="2400" b="1" dirty="0" smtClean="0">
                <a:latin typeface="Times New Roman"/>
                <a:cs typeface="Times New Roman"/>
              </a:rPr>
              <a:t>     ● </a:t>
            </a:r>
            <a:r>
              <a:rPr lang="sk-SK" sz="2400" b="1" dirty="0" err="1" smtClean="0"/>
              <a:t>inkotinencia</a:t>
            </a:r>
            <a:endParaRPr lang="sk-SK" sz="2400" b="1" dirty="0" smtClean="0"/>
          </a:p>
          <a:p>
            <a:endParaRPr lang="sk-SK" sz="2400" dirty="0" smtClean="0"/>
          </a:p>
          <a:p>
            <a:endParaRPr lang="sk-SK" sz="2400" dirty="0"/>
          </a:p>
        </p:txBody>
      </p:sp>
      <p:pic>
        <p:nvPicPr>
          <p:cNvPr id="5" name="Obrázek 4" descr="polycysticke oblick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42" y="2643182"/>
            <a:ext cx="3929058" cy="30139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 descr="inzulinove per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258925" cy="66437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Obrázek 2" descr="inzuli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706" y="1142984"/>
            <a:ext cx="5306822" cy="37147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Obrázek 3" descr="davkovanie inzulinu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2214554"/>
            <a:ext cx="3952867" cy="42025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214282" y="0"/>
            <a:ext cx="4643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>
                <a:solidFill>
                  <a:srgbClr val="92D050"/>
                </a:solidFill>
                <a:latin typeface="+mj-lt"/>
              </a:rPr>
              <a:t>Dialýza, umelá oblička</a:t>
            </a:r>
            <a:endParaRPr lang="sk-SK" sz="3600" b="1" dirty="0">
              <a:solidFill>
                <a:srgbClr val="92D050"/>
              </a:solidFill>
              <a:latin typeface="+mj-lt"/>
            </a:endParaRPr>
          </a:p>
        </p:txBody>
      </p:sp>
      <p:pic>
        <p:nvPicPr>
          <p:cNvPr id="1026" name="obrázek 1" descr="Prechod malých molekúl cez polopriepustnú membránu. Červená - krv, modrá - dialyzačný priestor, žltá - polopriepustná membrána.">
            <a:hlinkClick r:id="rId3" tooltip="&quot;Prechod malých molekúl cez polopriepustnú membránu. Červená - krv, modrá - dialyzačný priestor, žltá - polopriepustná membrána.&quot;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2132" y="51873"/>
            <a:ext cx="3357586" cy="25293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ovéPole 5"/>
          <p:cNvSpPr txBox="1"/>
          <p:nvPr/>
        </p:nvSpPr>
        <p:spPr>
          <a:xfrm>
            <a:off x="357158" y="1214422"/>
            <a:ext cx="50006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rgbClr val="92D050"/>
                </a:solidFill>
                <a:latin typeface="Times New Roman"/>
                <a:cs typeface="Times New Roman"/>
              </a:rPr>
              <a:t>● </a:t>
            </a:r>
            <a:r>
              <a:rPr lang="sk-SK" sz="2400" dirty="0" smtClean="0">
                <a:solidFill>
                  <a:srgbClr val="92D050"/>
                </a:solidFill>
              </a:rPr>
              <a:t>proces, pri ktorom sú z tela   </a:t>
            </a:r>
          </a:p>
          <a:p>
            <a:r>
              <a:rPr lang="sk-SK" sz="2400" dirty="0" smtClean="0">
                <a:solidFill>
                  <a:srgbClr val="92D050"/>
                </a:solidFill>
              </a:rPr>
              <a:t>   odstránené </a:t>
            </a:r>
            <a:r>
              <a:rPr lang="sk-SK" sz="2400" dirty="0" smtClean="0">
                <a:solidFill>
                  <a:srgbClr val="92D050"/>
                </a:solidFill>
              </a:rPr>
              <a:t>odpadové látky metabolizmu</a:t>
            </a:r>
            <a:r>
              <a:rPr lang="sk-SK" sz="2400" dirty="0" smtClean="0">
                <a:solidFill>
                  <a:srgbClr val="92D050"/>
                </a:solidFill>
              </a:rPr>
              <a:t>, </a:t>
            </a:r>
          </a:p>
          <a:p>
            <a:r>
              <a:rPr lang="sk-SK" sz="2400" dirty="0" smtClean="0">
                <a:solidFill>
                  <a:srgbClr val="92D050"/>
                </a:solidFill>
              </a:rPr>
              <a:t>- u </a:t>
            </a:r>
            <a:r>
              <a:rPr lang="sk-SK" sz="2400" dirty="0" smtClean="0">
                <a:solidFill>
                  <a:srgbClr val="92D050"/>
                </a:solidFill>
              </a:rPr>
              <a:t>zdravého človeka </a:t>
            </a:r>
          </a:p>
          <a:p>
            <a:r>
              <a:rPr lang="sk-SK" sz="2400" dirty="0" smtClean="0">
                <a:solidFill>
                  <a:srgbClr val="92D050"/>
                </a:solidFill>
              </a:rPr>
              <a:t>  </a:t>
            </a:r>
            <a:r>
              <a:rPr lang="sk-SK" sz="2400" dirty="0" smtClean="0">
                <a:solidFill>
                  <a:srgbClr val="92D050"/>
                </a:solidFill>
              </a:rPr>
              <a:t>sú </a:t>
            </a:r>
            <a:r>
              <a:rPr lang="sk-SK" sz="2400" dirty="0" smtClean="0">
                <a:solidFill>
                  <a:srgbClr val="92D050"/>
                </a:solidFill>
              </a:rPr>
              <a:t>odstraňované pomocou obličiek</a:t>
            </a:r>
            <a:endParaRPr lang="sk-SK" sz="2400" dirty="0">
              <a:solidFill>
                <a:srgbClr val="92D050"/>
              </a:solidFill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3428992" y="2752814"/>
            <a:ext cx="52864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sz="2400" b="1" dirty="0" smtClean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endParaRPr lang="sk-SK" sz="2400" b="1" dirty="0" smtClean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r>
              <a:rPr lang="sk-SK" sz="2400" b="1" dirty="0" smtClean="0">
                <a:solidFill>
                  <a:srgbClr val="92D050"/>
                </a:solidFill>
                <a:latin typeface="Times New Roman"/>
                <a:cs typeface="Times New Roman"/>
              </a:rPr>
              <a:t>● </a:t>
            </a:r>
            <a:r>
              <a:rPr lang="sk-SK" sz="2400" dirty="0" smtClean="0">
                <a:solidFill>
                  <a:srgbClr val="92D050"/>
                </a:solidFill>
              </a:rPr>
              <a:t>princíp umelej obličky spočíva v   </a:t>
            </a:r>
          </a:p>
          <a:p>
            <a:r>
              <a:rPr lang="sk-SK" sz="2400" dirty="0" smtClean="0">
                <a:solidFill>
                  <a:srgbClr val="92D050"/>
                </a:solidFill>
              </a:rPr>
              <a:t>  polopriepustnej </a:t>
            </a:r>
            <a:r>
              <a:rPr lang="sk-SK" sz="2400" dirty="0" smtClean="0">
                <a:solidFill>
                  <a:srgbClr val="92D050"/>
                </a:solidFill>
              </a:rPr>
              <a:t>membráne</a:t>
            </a:r>
          </a:p>
          <a:p>
            <a:endParaRPr lang="sk-SK" sz="2400" dirty="0" smtClean="0">
              <a:solidFill>
                <a:srgbClr val="92D050"/>
              </a:solidFill>
            </a:endParaRPr>
          </a:p>
          <a:p>
            <a:r>
              <a:rPr lang="sk-SK" sz="2400" b="1" dirty="0">
                <a:solidFill>
                  <a:srgbClr val="92D050"/>
                </a:solidFill>
                <a:latin typeface="Times New Roman"/>
                <a:cs typeface="Times New Roman"/>
              </a:rPr>
              <a:t>● </a:t>
            </a:r>
            <a:r>
              <a:rPr lang="sk-SK" sz="2400" dirty="0" smtClean="0">
                <a:solidFill>
                  <a:srgbClr val="92D050"/>
                </a:solidFill>
              </a:rPr>
              <a:t>frekvencia – každé 2-3 dni </a:t>
            </a:r>
            <a:endParaRPr lang="sk-SK" sz="2400" dirty="0" smtClean="0">
              <a:solidFill>
                <a:srgbClr val="92D050"/>
              </a:solidFill>
            </a:endParaRPr>
          </a:p>
          <a:p>
            <a:endParaRPr lang="sk-SK" sz="2400" dirty="0" smtClean="0">
              <a:solidFill>
                <a:srgbClr val="92D050"/>
              </a:solidFill>
            </a:endParaRPr>
          </a:p>
          <a:p>
            <a:r>
              <a:rPr lang="sk-SK" sz="2400" b="1" dirty="0" smtClean="0">
                <a:solidFill>
                  <a:srgbClr val="92D050"/>
                </a:solidFill>
                <a:latin typeface="Times New Roman"/>
                <a:cs typeface="Times New Roman"/>
              </a:rPr>
              <a:t>● </a:t>
            </a:r>
            <a:r>
              <a:rPr lang="sk-SK" sz="2400" dirty="0" smtClean="0">
                <a:solidFill>
                  <a:srgbClr val="92D050"/>
                </a:solidFill>
              </a:rPr>
              <a:t>trvá 4 – 6 hodín</a:t>
            </a:r>
            <a:endParaRPr lang="sk-SK" sz="2400" dirty="0">
              <a:solidFill>
                <a:srgbClr val="92D050"/>
              </a:solidFill>
            </a:endParaRPr>
          </a:p>
        </p:txBody>
      </p:sp>
      <p:pic>
        <p:nvPicPr>
          <p:cNvPr id="8" name="Obrázek 7" descr="dialyzator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3315920"/>
            <a:ext cx="2590998" cy="36172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 descr="bielkovim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70" y="0"/>
            <a:ext cx="3500430" cy="23518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Obrázek 3" descr="zelenin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8" y="4394922"/>
            <a:ext cx="3428992" cy="24630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Obrázek 4" descr="ovocie_0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68" y="2285992"/>
            <a:ext cx="3214710" cy="2411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Nadpis 5"/>
          <p:cNvSpPr>
            <a:spLocks noGrp="1"/>
          </p:cNvSpPr>
          <p:nvPr>
            <p:ph type="title"/>
          </p:nvPr>
        </p:nvSpPr>
        <p:spPr>
          <a:xfrm>
            <a:off x="179512" y="509570"/>
            <a:ext cx="8686800" cy="838200"/>
          </a:xfrm>
        </p:spPr>
        <p:txBody>
          <a:bodyPr/>
          <a:lstStyle/>
          <a:p>
            <a:r>
              <a:rPr lang="sk-SK" dirty="0" smtClean="0"/>
              <a:t>Prevencia</a:t>
            </a:r>
            <a:endParaRPr lang="sk-SK" dirty="0"/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>
          <a:xfrm>
            <a:off x="107504" y="1882808"/>
            <a:ext cx="8579296" cy="4572000"/>
          </a:xfrm>
        </p:spPr>
        <p:txBody>
          <a:bodyPr/>
          <a:lstStyle/>
          <a:p>
            <a:pPr>
              <a:buNone/>
            </a:pPr>
            <a:r>
              <a:rPr lang="sk-SK" sz="2800" b="1" dirty="0" smtClean="0">
                <a:latin typeface="Times New Roman"/>
                <a:cs typeface="Times New Roman"/>
              </a:rPr>
              <a:t>● </a:t>
            </a:r>
            <a:r>
              <a:rPr lang="sk-SK" sz="2800" dirty="0" smtClean="0"/>
              <a:t>strava</a:t>
            </a:r>
          </a:p>
          <a:p>
            <a:pPr>
              <a:buNone/>
            </a:pPr>
            <a:r>
              <a:rPr lang="sk-SK" sz="2800" b="1" dirty="0" smtClean="0">
                <a:latin typeface="Times New Roman"/>
                <a:cs typeface="Times New Roman"/>
              </a:rPr>
              <a:t>● </a:t>
            </a:r>
            <a:r>
              <a:rPr lang="sk-SK" sz="2800" dirty="0" smtClean="0"/>
              <a:t>pohyb</a:t>
            </a:r>
          </a:p>
          <a:p>
            <a:pPr>
              <a:buNone/>
            </a:pPr>
            <a:r>
              <a:rPr lang="sk-SK" sz="2800" b="1" dirty="0" smtClean="0">
                <a:latin typeface="Times New Roman"/>
                <a:cs typeface="Times New Roman"/>
              </a:rPr>
              <a:t>● </a:t>
            </a:r>
            <a:r>
              <a:rPr lang="sk-SK" sz="2800" dirty="0" smtClean="0"/>
              <a:t>vyhýbať sa stresu</a:t>
            </a:r>
          </a:p>
          <a:p>
            <a:pPr>
              <a:buNone/>
            </a:pPr>
            <a:r>
              <a:rPr lang="sk-SK" sz="2800" b="1" dirty="0" smtClean="0">
                <a:latin typeface="Times New Roman"/>
                <a:cs typeface="Times New Roman"/>
              </a:rPr>
              <a:t>● </a:t>
            </a:r>
            <a:r>
              <a:rPr lang="sk-SK" sz="2800" dirty="0" smtClean="0"/>
              <a:t>dostatok tekutín</a:t>
            </a:r>
          </a:p>
          <a:p>
            <a:pPr>
              <a:buNone/>
            </a:pPr>
            <a:r>
              <a:rPr lang="sk-SK" sz="2800" b="1" dirty="0" smtClean="0">
                <a:latin typeface="Times New Roman"/>
                <a:cs typeface="Times New Roman"/>
              </a:rPr>
              <a:t>● </a:t>
            </a:r>
            <a:r>
              <a:rPr lang="sk-SK" sz="2800" dirty="0" smtClean="0"/>
              <a:t>obmedzovať alkohol</a:t>
            </a:r>
          </a:p>
          <a:p>
            <a:pPr>
              <a:buNone/>
            </a:pPr>
            <a:r>
              <a:rPr lang="sk-SK" sz="2800" dirty="0" smtClean="0"/>
              <a:t>    a fajčenie</a:t>
            </a:r>
          </a:p>
          <a:p>
            <a:pPr>
              <a:buNone/>
            </a:pPr>
            <a:r>
              <a:rPr lang="sk-SK" sz="2800" b="1" dirty="0" smtClean="0">
                <a:latin typeface="Times New Roman"/>
                <a:cs typeface="Times New Roman"/>
              </a:rPr>
              <a:t>● </a:t>
            </a:r>
            <a:r>
              <a:rPr lang="sk-SK" sz="2800" dirty="0" smtClean="0"/>
              <a:t>zdravý životný štýl</a:t>
            </a:r>
            <a:endParaRPr lang="sk-SK" sz="2800" dirty="0"/>
          </a:p>
        </p:txBody>
      </p:sp>
      <p:pic>
        <p:nvPicPr>
          <p:cNvPr id="8" name="Obrázek 7" descr="13072007488-00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9058" y="928670"/>
            <a:ext cx="2000264" cy="14233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Obrázek 8" descr="bežec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0496" y="4567519"/>
            <a:ext cx="1785950" cy="22904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Obrázek 9" descr="tekutiny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3570" y="1643050"/>
            <a:ext cx="1214446" cy="11005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Obrázek 10" descr="vysoke tatry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2232" y="2143116"/>
            <a:ext cx="2571768" cy="25717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Koža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 smtClean="0"/>
              <a:t>Je plošne najväčším orgánom- 1,6- 2 m2. Má ochrannú, imunitnú, termoregulačnú a vylučovaciu funkciu. Slúži aj ako zmyslový orgán.</a:t>
            </a:r>
          </a:p>
          <a:p>
            <a:r>
              <a:rPr lang="sk-SK" dirty="0" smtClean="0"/>
              <a:t>Koža sa skladá z troch vrstiev: pokožky ( </a:t>
            </a:r>
            <a:r>
              <a:rPr lang="sk-SK" dirty="0" err="1" smtClean="0"/>
              <a:t>epidermis</a:t>
            </a:r>
            <a:r>
              <a:rPr lang="sk-SK" dirty="0" smtClean="0"/>
              <a:t> ), </a:t>
            </a:r>
            <a:r>
              <a:rPr lang="sk-SK" dirty="0" err="1" smtClean="0"/>
              <a:t>zamše</a:t>
            </a:r>
            <a:r>
              <a:rPr lang="sk-SK" dirty="0" smtClean="0"/>
              <a:t> ( </a:t>
            </a:r>
            <a:r>
              <a:rPr lang="sk-SK" dirty="0" err="1" smtClean="0"/>
              <a:t>corium</a:t>
            </a:r>
            <a:r>
              <a:rPr lang="sk-SK" dirty="0" smtClean="0"/>
              <a:t> ) a podkožného väziva ( tela </a:t>
            </a:r>
            <a:r>
              <a:rPr lang="sk-SK" dirty="0" err="1" smtClean="0"/>
              <a:t>subcutanea</a:t>
            </a:r>
            <a:r>
              <a:rPr lang="sk-SK" dirty="0" smtClean="0"/>
              <a:t> ).</a:t>
            </a:r>
          </a:p>
          <a:p>
            <a:r>
              <a:rPr lang="sk-SK" dirty="0" smtClean="0"/>
              <a:t>Pot obsahuje 98% vody, zvyšok tvorí </a:t>
            </a:r>
            <a:r>
              <a:rPr lang="sk-SK" dirty="0" err="1" smtClean="0"/>
              <a:t>NaCl</a:t>
            </a:r>
            <a:r>
              <a:rPr lang="sk-SK" dirty="0" smtClean="0"/>
              <a:t>, močovina, </a:t>
            </a:r>
            <a:r>
              <a:rPr lang="sk-SK" dirty="0" err="1" smtClean="0"/>
              <a:t>kreatinín</a:t>
            </a:r>
            <a:r>
              <a:rPr lang="sk-SK" dirty="0" smtClean="0"/>
              <a:t>, mastné kyseliny, kyselina mliečna a močová.</a:t>
            </a:r>
          </a:p>
          <a:p>
            <a:r>
              <a:rPr lang="sk-SK" dirty="0" smtClean="0"/>
              <a:t>Podkožné väzivo tvorí väzivové a tukové tkanivo. Zabezpečuje tepelnú a mechanickú izoláciu.</a:t>
            </a:r>
          </a:p>
          <a:p>
            <a:r>
              <a:rPr lang="sk-SK" dirty="0" smtClean="0"/>
              <a:t>Medzi </a:t>
            </a:r>
            <a:r>
              <a:rPr lang="sk-SK" dirty="0" err="1" smtClean="0"/>
              <a:t>prídatné</a:t>
            </a:r>
            <a:r>
              <a:rPr lang="sk-SK" dirty="0" smtClean="0"/>
              <a:t> orgány kože- kožné deriváty patria </a:t>
            </a:r>
            <a:r>
              <a:rPr lang="sk-SK" dirty="0" err="1" smtClean="0"/>
              <a:t>vlasy,clpy</a:t>
            </a:r>
            <a:r>
              <a:rPr lang="sk-SK" dirty="0" smtClean="0"/>
              <a:t>, nechty, kožné žľazy )potné, mazové ) a mliečne žľazy.</a:t>
            </a:r>
            <a:endParaRPr lang="sk-SK" smtClean="0"/>
          </a:p>
          <a:p>
            <a:endParaRPr lang="sk-SK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Cesta tekutiny po vypití: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34161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VYLUČOVACIA SÚSTAVA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267744" y="2060848"/>
            <a:ext cx="516690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b="1" dirty="0" smtClean="0">
                <a:latin typeface="Times New Roman"/>
                <a:cs typeface="Times New Roman"/>
              </a:rPr>
              <a:t>● </a:t>
            </a:r>
            <a:r>
              <a:rPr lang="sk-SK" dirty="0" smtClean="0">
                <a:solidFill>
                  <a:srgbClr val="FFFF00"/>
                </a:solidFill>
              </a:rPr>
              <a:t>obličky (</a:t>
            </a:r>
            <a:r>
              <a:rPr lang="sk-SK" dirty="0" err="1" smtClean="0">
                <a:solidFill>
                  <a:srgbClr val="FFFF00"/>
                </a:solidFill>
              </a:rPr>
              <a:t>renes</a:t>
            </a:r>
            <a:r>
              <a:rPr lang="sk-SK" dirty="0" smtClean="0">
                <a:solidFill>
                  <a:srgbClr val="FFFF00"/>
                </a:solidFill>
              </a:rPr>
              <a:t>)</a:t>
            </a:r>
          </a:p>
          <a:p>
            <a:pPr>
              <a:buNone/>
            </a:pPr>
            <a:r>
              <a:rPr lang="sk-SK" b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● </a:t>
            </a:r>
            <a:r>
              <a:rPr lang="sk-SK" dirty="0" smtClean="0">
                <a:solidFill>
                  <a:srgbClr val="FFFF00"/>
                </a:solidFill>
              </a:rPr>
              <a:t>močovody </a:t>
            </a:r>
          </a:p>
          <a:p>
            <a:pPr>
              <a:buNone/>
            </a:pPr>
            <a:r>
              <a:rPr lang="sk-SK" b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● </a:t>
            </a:r>
            <a:r>
              <a:rPr lang="sk-SK" dirty="0" smtClean="0">
                <a:solidFill>
                  <a:srgbClr val="FFFF00"/>
                </a:solidFill>
              </a:rPr>
              <a:t>močový mechúr</a:t>
            </a:r>
          </a:p>
          <a:p>
            <a:pPr>
              <a:buNone/>
            </a:pPr>
            <a:r>
              <a:rPr lang="sk-SK" b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● </a:t>
            </a:r>
            <a:r>
              <a:rPr lang="sk-SK" dirty="0" smtClean="0">
                <a:solidFill>
                  <a:srgbClr val="FFFF00"/>
                </a:solidFill>
              </a:rPr>
              <a:t>močová rúra</a:t>
            </a:r>
          </a:p>
          <a:p>
            <a:pPr>
              <a:buNone/>
            </a:pPr>
            <a:r>
              <a:rPr lang="sk-SK" b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● </a:t>
            </a:r>
            <a:r>
              <a:rPr lang="sk-SK" dirty="0" smtClean="0">
                <a:solidFill>
                  <a:srgbClr val="FFFF00"/>
                </a:solidFill>
                <a:latin typeface="Century Gothic" pitchFamily="34" charset="0"/>
                <a:cs typeface="Times New Roman"/>
              </a:rPr>
              <a:t>koža </a:t>
            </a:r>
            <a:r>
              <a:rPr lang="sk-SK" b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- </a:t>
            </a:r>
            <a:r>
              <a:rPr lang="sk-SK" dirty="0" smtClean="0">
                <a:solidFill>
                  <a:srgbClr val="FFFF00"/>
                </a:solidFill>
              </a:rPr>
              <a:t>potné </a:t>
            </a:r>
            <a:r>
              <a:rPr lang="sk-SK" dirty="0" smtClean="0">
                <a:solidFill>
                  <a:srgbClr val="FFFF00"/>
                </a:solidFill>
              </a:rPr>
              <a:t>žľazy (pot)</a:t>
            </a:r>
          </a:p>
          <a:p>
            <a:pPr>
              <a:buNone/>
            </a:pPr>
            <a:r>
              <a:rPr lang="sk-SK" b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● </a:t>
            </a:r>
            <a:r>
              <a:rPr lang="sk-SK" dirty="0" smtClean="0">
                <a:solidFill>
                  <a:srgbClr val="FFFF00"/>
                </a:solidFill>
              </a:rPr>
              <a:t>pľúca (CO</a:t>
            </a:r>
            <a:r>
              <a:rPr lang="sk-SK" baseline="-25000" dirty="0" smtClean="0">
                <a:solidFill>
                  <a:srgbClr val="FFFF00"/>
                </a:solidFill>
              </a:rPr>
              <a:t>2</a:t>
            </a:r>
            <a:r>
              <a:rPr lang="sk-SK" dirty="0" smtClean="0">
                <a:solidFill>
                  <a:srgbClr val="FFFF00"/>
                </a:solidFill>
              </a:rPr>
              <a:t>)</a:t>
            </a:r>
            <a:endParaRPr lang="sk-SK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686800" cy="838200"/>
          </a:xfrm>
        </p:spPr>
        <p:txBody>
          <a:bodyPr>
            <a:noAutofit/>
          </a:bodyPr>
          <a:lstStyle/>
          <a:p>
            <a:r>
              <a:rPr lang="sk-SK" dirty="0" smtClean="0"/>
              <a:t>Zdroje: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 descr="vyluc.bez popis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74" y="142852"/>
            <a:ext cx="7215238" cy="7040500"/>
          </a:xfrm>
          <a:prstGeom prst="rect">
            <a:avLst/>
          </a:prstGeom>
        </p:spPr>
      </p:pic>
      <p:sp>
        <p:nvSpPr>
          <p:cNvPr id="4" name="TextovéPole 3"/>
          <p:cNvSpPr txBox="1"/>
          <p:nvPr/>
        </p:nvSpPr>
        <p:spPr>
          <a:xfrm>
            <a:off x="4693742" y="21429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sk-SK" dirty="0"/>
          </a:p>
        </p:txBody>
      </p:sp>
      <p:sp>
        <p:nvSpPr>
          <p:cNvPr id="5" name="TextovéPole 4"/>
          <p:cNvSpPr txBox="1"/>
          <p:nvPr/>
        </p:nvSpPr>
        <p:spPr>
          <a:xfrm>
            <a:off x="1285852" y="21429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</a:t>
            </a:r>
            <a:endParaRPr lang="sk-SK" dirty="0"/>
          </a:p>
        </p:txBody>
      </p:sp>
      <p:sp>
        <p:nvSpPr>
          <p:cNvPr id="6" name="TextovéPole 5"/>
          <p:cNvSpPr txBox="1"/>
          <p:nvPr/>
        </p:nvSpPr>
        <p:spPr>
          <a:xfrm>
            <a:off x="1285852" y="57148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endParaRPr lang="sk-SK" dirty="0"/>
          </a:p>
        </p:txBody>
      </p:sp>
      <p:sp>
        <p:nvSpPr>
          <p:cNvPr id="7" name="TextovéPole 6"/>
          <p:cNvSpPr txBox="1"/>
          <p:nvPr/>
        </p:nvSpPr>
        <p:spPr>
          <a:xfrm>
            <a:off x="1285852" y="100010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1285852" y="142873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</a:t>
            </a:r>
            <a:endParaRPr lang="sk-SK" dirty="0"/>
          </a:p>
        </p:txBody>
      </p:sp>
      <p:sp>
        <p:nvSpPr>
          <p:cNvPr id="9" name="TextovéPole 8"/>
          <p:cNvSpPr txBox="1"/>
          <p:nvPr/>
        </p:nvSpPr>
        <p:spPr>
          <a:xfrm>
            <a:off x="6285779" y="278605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</a:t>
            </a:r>
            <a:endParaRPr lang="sk-SK" dirty="0"/>
          </a:p>
        </p:txBody>
      </p:sp>
      <p:sp>
        <p:nvSpPr>
          <p:cNvPr id="10" name="TextovéPole 9"/>
          <p:cNvSpPr txBox="1"/>
          <p:nvPr/>
        </p:nvSpPr>
        <p:spPr>
          <a:xfrm>
            <a:off x="6322231" y="3230075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</a:t>
            </a:r>
            <a:endParaRPr lang="sk-SK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6357950" y="3566533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8.</a:t>
            </a:r>
            <a:endParaRPr lang="sk-SK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6036479" y="4064901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9.</a:t>
            </a:r>
            <a:endParaRPr lang="sk-SK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6322231" y="471488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</a:t>
            </a:r>
            <a:endParaRPr lang="sk-SK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6358391" y="511819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11.</a:t>
            </a:r>
            <a:endParaRPr lang="sk-SK" dirty="0"/>
          </a:p>
        </p:txBody>
      </p:sp>
      <p:sp>
        <p:nvSpPr>
          <p:cNvPr id="15" name="TextovéPole 14"/>
          <p:cNvSpPr txBox="1"/>
          <p:nvPr/>
        </p:nvSpPr>
        <p:spPr>
          <a:xfrm>
            <a:off x="6378610" y="5628189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12.</a:t>
            </a:r>
            <a:endParaRPr lang="sk-SK" dirty="0"/>
          </a:p>
        </p:txBody>
      </p:sp>
      <p:sp>
        <p:nvSpPr>
          <p:cNvPr id="16" name="TextovéPole 15"/>
          <p:cNvSpPr txBox="1"/>
          <p:nvPr/>
        </p:nvSpPr>
        <p:spPr>
          <a:xfrm>
            <a:off x="5036347" y="229679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obli</a:t>
            </a:r>
            <a:r>
              <a:rPr lang="sk-SK" sz="1600" dirty="0" err="1" smtClean="0"/>
              <a:t>čky</a:t>
            </a:r>
            <a:endParaRPr lang="sk-SK" sz="1600" dirty="0"/>
          </a:p>
        </p:txBody>
      </p:sp>
      <p:sp>
        <p:nvSpPr>
          <p:cNvPr id="17" name="TextovéPole 16"/>
          <p:cNvSpPr txBox="1"/>
          <p:nvPr/>
        </p:nvSpPr>
        <p:spPr>
          <a:xfrm>
            <a:off x="92066" y="142852"/>
            <a:ext cx="1143008" cy="58477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sk-SK" sz="1600" dirty="0" smtClean="0">
                <a:solidFill>
                  <a:schemeClr val="bg2"/>
                </a:solidFill>
              </a:rPr>
              <a:t>kôra obličky</a:t>
            </a:r>
            <a:endParaRPr lang="sk-SK" sz="1600" dirty="0">
              <a:solidFill>
                <a:schemeClr val="bg2"/>
              </a:solidFill>
            </a:endParaRPr>
          </a:p>
        </p:txBody>
      </p:sp>
      <p:sp>
        <p:nvSpPr>
          <p:cNvPr id="18" name="TextovéPole 17"/>
          <p:cNvSpPr txBox="1"/>
          <p:nvPr/>
        </p:nvSpPr>
        <p:spPr>
          <a:xfrm>
            <a:off x="-56415" y="771535"/>
            <a:ext cx="1439969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sk-SK" sz="1600" dirty="0" smtClean="0">
                <a:solidFill>
                  <a:schemeClr val="bg2"/>
                </a:solidFill>
              </a:rPr>
              <a:t>dreň obličky</a:t>
            </a:r>
            <a:endParaRPr lang="sk-SK" sz="1600" dirty="0">
              <a:solidFill>
                <a:schemeClr val="bg2"/>
              </a:solidFill>
            </a:endParaRPr>
          </a:p>
        </p:txBody>
      </p:sp>
      <p:sp>
        <p:nvSpPr>
          <p:cNvPr id="19" name="TextovéPole 18"/>
          <p:cNvSpPr txBox="1"/>
          <p:nvPr/>
        </p:nvSpPr>
        <p:spPr>
          <a:xfrm>
            <a:off x="428596" y="1094003"/>
            <a:ext cx="785818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sk-SK" sz="1600" dirty="0" smtClean="0">
                <a:solidFill>
                  <a:schemeClr val="bg2"/>
                </a:solidFill>
              </a:rPr>
              <a:t>aorta</a:t>
            </a:r>
            <a:endParaRPr lang="sk-SK" sz="1600" dirty="0">
              <a:solidFill>
                <a:schemeClr val="bg2"/>
              </a:solidFill>
            </a:endParaRPr>
          </a:p>
        </p:txBody>
      </p:sp>
      <p:sp>
        <p:nvSpPr>
          <p:cNvPr id="20" name="TextovéPole 19"/>
          <p:cNvSpPr txBox="1"/>
          <p:nvPr/>
        </p:nvSpPr>
        <p:spPr>
          <a:xfrm>
            <a:off x="173716" y="1436983"/>
            <a:ext cx="1071570" cy="58477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sk-SK" sz="1600" dirty="0" smtClean="0">
                <a:solidFill>
                  <a:schemeClr val="bg2"/>
                </a:solidFill>
              </a:rPr>
              <a:t>dolná dutá žila</a:t>
            </a:r>
            <a:endParaRPr lang="sk-SK" sz="1600" dirty="0">
              <a:solidFill>
                <a:schemeClr val="bg2"/>
              </a:solidFill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6664362" y="2786058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 smtClean="0"/>
              <a:t>obličková tepna</a:t>
            </a:r>
            <a:endParaRPr lang="sk-SK" sz="1600" dirty="0"/>
          </a:p>
        </p:txBody>
      </p:sp>
      <p:sp>
        <p:nvSpPr>
          <p:cNvPr id="22" name="TextovéPole 21"/>
          <p:cNvSpPr txBox="1"/>
          <p:nvPr/>
        </p:nvSpPr>
        <p:spPr>
          <a:xfrm>
            <a:off x="6564841" y="3245464"/>
            <a:ext cx="1643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 smtClean="0"/>
              <a:t>obličková žila</a:t>
            </a:r>
            <a:endParaRPr lang="sk-SK" sz="1600" dirty="0"/>
          </a:p>
        </p:txBody>
      </p:sp>
      <p:sp>
        <p:nvSpPr>
          <p:cNvPr id="23" name="TextovéPole 22"/>
          <p:cNvSpPr txBox="1"/>
          <p:nvPr/>
        </p:nvSpPr>
        <p:spPr>
          <a:xfrm>
            <a:off x="6643702" y="3593709"/>
            <a:ext cx="1643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 smtClean="0"/>
              <a:t>močovody</a:t>
            </a:r>
            <a:endParaRPr lang="sk-SK" sz="1600" dirty="0"/>
          </a:p>
        </p:txBody>
      </p:sp>
      <p:sp>
        <p:nvSpPr>
          <p:cNvPr id="24" name="TextovéPole 23"/>
          <p:cNvSpPr txBox="1"/>
          <p:nvPr/>
        </p:nvSpPr>
        <p:spPr>
          <a:xfrm>
            <a:off x="6357950" y="3857628"/>
            <a:ext cx="250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 smtClean="0"/>
              <a:t>vývody močovodov do močového mechúra </a:t>
            </a:r>
            <a:endParaRPr lang="sk-SK" sz="1600" dirty="0"/>
          </a:p>
        </p:txBody>
      </p:sp>
      <p:sp>
        <p:nvSpPr>
          <p:cNvPr id="26" name="TextovéPole 25"/>
          <p:cNvSpPr txBox="1"/>
          <p:nvPr/>
        </p:nvSpPr>
        <p:spPr>
          <a:xfrm>
            <a:off x="6715140" y="4745662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 smtClean="0"/>
              <a:t>zvierač</a:t>
            </a:r>
            <a:endParaRPr lang="sk-SK" sz="1600" dirty="0"/>
          </a:p>
        </p:txBody>
      </p:sp>
      <p:sp>
        <p:nvSpPr>
          <p:cNvPr id="27" name="TextovéPole 26"/>
          <p:cNvSpPr txBox="1"/>
          <p:nvPr/>
        </p:nvSpPr>
        <p:spPr>
          <a:xfrm>
            <a:off x="6735800" y="5094665"/>
            <a:ext cx="1643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 smtClean="0"/>
              <a:t>predstojnica</a:t>
            </a:r>
            <a:endParaRPr lang="sk-SK" sz="1600" dirty="0"/>
          </a:p>
        </p:txBody>
      </p:sp>
      <p:sp>
        <p:nvSpPr>
          <p:cNvPr id="28" name="TextovéPole 27"/>
          <p:cNvSpPr txBox="1"/>
          <p:nvPr/>
        </p:nvSpPr>
        <p:spPr>
          <a:xfrm>
            <a:off x="6735800" y="5643578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 smtClean="0"/>
              <a:t>močová rúra</a:t>
            </a:r>
            <a:endParaRPr lang="sk-SK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6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686800" cy="841248"/>
          </a:xfrm>
        </p:spPr>
        <p:txBody>
          <a:bodyPr/>
          <a:lstStyle/>
          <a:p>
            <a:r>
              <a:rPr lang="sk-SK" sz="4400" dirty="0" smtClean="0"/>
              <a:t>OBLIČKA </a:t>
            </a:r>
            <a:r>
              <a:rPr lang="sk-SK" dirty="0" smtClean="0"/>
              <a:t> </a:t>
            </a:r>
            <a:r>
              <a:rPr lang="sk-SK" sz="2000" dirty="0" smtClean="0"/>
              <a:t>(</a:t>
            </a:r>
            <a:r>
              <a:rPr lang="sk-SK" sz="2000" dirty="0" err="1" smtClean="0"/>
              <a:t>ren</a:t>
            </a:r>
            <a:r>
              <a:rPr lang="sk-SK" sz="2000" dirty="0" smtClean="0"/>
              <a:t>)</a:t>
            </a:r>
            <a:endParaRPr lang="sk-SK" sz="2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304800" y="1214422"/>
            <a:ext cx="4981580" cy="564357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sk-SK" sz="2400" dirty="0" smtClean="0">
                <a:solidFill>
                  <a:srgbClr val="92D050"/>
                </a:solidFill>
              </a:rPr>
              <a:t>je párový orgán </a:t>
            </a:r>
            <a:r>
              <a:rPr lang="sk-SK" sz="2400" dirty="0" err="1" smtClean="0">
                <a:solidFill>
                  <a:srgbClr val="92D050"/>
                </a:solidFill>
              </a:rPr>
              <a:t>fazuľovitého</a:t>
            </a:r>
            <a:r>
              <a:rPr lang="sk-SK" sz="2400" dirty="0" smtClean="0">
                <a:solidFill>
                  <a:srgbClr val="92D050"/>
                </a:solidFill>
              </a:rPr>
              <a:t> tvaru a hnedej farby, je uložený po stranách driekovej chrbtice , v tukovom obale. </a:t>
            </a:r>
          </a:p>
          <a:p>
            <a:pPr algn="just"/>
            <a:r>
              <a:rPr lang="sk-SK" sz="2400" dirty="0" smtClean="0">
                <a:solidFill>
                  <a:srgbClr val="92D050"/>
                </a:solidFill>
              </a:rPr>
              <a:t>hmotnosť </a:t>
            </a:r>
            <a:r>
              <a:rPr lang="sk-SK" sz="2400" dirty="0" smtClean="0">
                <a:solidFill>
                  <a:srgbClr val="92D050"/>
                </a:solidFill>
              </a:rPr>
              <a:t>asi 150g.</a:t>
            </a:r>
          </a:p>
          <a:p>
            <a:pPr algn="just"/>
            <a:r>
              <a:rPr lang="sk-SK" sz="2400" dirty="0">
                <a:solidFill>
                  <a:srgbClr val="92D050"/>
                </a:solidFill>
              </a:rPr>
              <a:t>p</a:t>
            </a:r>
            <a:r>
              <a:rPr lang="sk-SK" sz="2400" dirty="0" smtClean="0">
                <a:solidFill>
                  <a:srgbClr val="92D050"/>
                </a:solidFill>
              </a:rPr>
              <a:t>ravá </a:t>
            </a:r>
            <a:r>
              <a:rPr lang="sk-SK" sz="2400" dirty="0" smtClean="0">
                <a:solidFill>
                  <a:srgbClr val="92D050"/>
                </a:solidFill>
              </a:rPr>
              <a:t>oblička býva menšia a nižšie </a:t>
            </a:r>
            <a:r>
              <a:rPr lang="sk-SK" sz="2400" dirty="0" smtClean="0">
                <a:solidFill>
                  <a:srgbClr val="92D050"/>
                </a:solidFill>
              </a:rPr>
              <a:t>uložená</a:t>
            </a:r>
            <a:endParaRPr lang="sk-SK" sz="2400" dirty="0" smtClean="0">
              <a:solidFill>
                <a:srgbClr val="92D050"/>
              </a:solidFill>
            </a:endParaRPr>
          </a:p>
          <a:p>
            <a:pPr algn="just"/>
            <a:r>
              <a:rPr lang="sk-SK" sz="2400" dirty="0" smtClean="0">
                <a:solidFill>
                  <a:srgbClr val="92D050"/>
                </a:solidFill>
              </a:rPr>
              <a:t>povrch </a:t>
            </a:r>
            <a:r>
              <a:rPr lang="sk-SK" sz="2400" dirty="0" smtClean="0">
                <a:solidFill>
                  <a:srgbClr val="92D050"/>
                </a:solidFill>
              </a:rPr>
              <a:t>tvorí hladké pevné väzivové puzdro. </a:t>
            </a:r>
          </a:p>
          <a:p>
            <a:pPr algn="just"/>
            <a:r>
              <a:rPr lang="sk-SK" sz="2400" dirty="0" smtClean="0">
                <a:solidFill>
                  <a:srgbClr val="92D050"/>
                </a:solidFill>
              </a:rPr>
              <a:t>v </a:t>
            </a:r>
            <a:r>
              <a:rPr lang="sk-SK" sz="2400" dirty="0" smtClean="0">
                <a:solidFill>
                  <a:srgbClr val="92D050"/>
                </a:solidFill>
              </a:rPr>
              <a:t>strede vnútorného okraja obličky je zárez- brána obličky, v ktorom vstupujú a vystupujú cievy, nervy a vystupujú močové cesty. </a:t>
            </a:r>
          </a:p>
          <a:p>
            <a:pPr algn="just"/>
            <a:r>
              <a:rPr lang="sk-SK" sz="2400" dirty="0" smtClean="0">
                <a:solidFill>
                  <a:srgbClr val="92D050"/>
                </a:solidFill>
              </a:rPr>
              <a:t>dve vrstvy: </a:t>
            </a:r>
            <a:r>
              <a:rPr lang="sk-SK" sz="2400" dirty="0" smtClean="0">
                <a:solidFill>
                  <a:srgbClr val="92D050"/>
                </a:solidFill>
              </a:rPr>
              <a:t>na povrchu je svetlejšia </a:t>
            </a:r>
            <a:r>
              <a:rPr lang="sk-SK" sz="2400" b="1" u="sng" dirty="0" smtClean="0">
                <a:solidFill>
                  <a:srgbClr val="92D050"/>
                </a:solidFill>
              </a:rPr>
              <a:t>kôra </a:t>
            </a:r>
            <a:r>
              <a:rPr lang="sk-SK" sz="2400" dirty="0" smtClean="0">
                <a:solidFill>
                  <a:srgbClr val="92D050"/>
                </a:solidFill>
              </a:rPr>
              <a:t>a vo vnútri tmavšia </a:t>
            </a:r>
            <a:r>
              <a:rPr lang="sk-SK" sz="2400" b="1" u="sng" dirty="0" smtClean="0">
                <a:solidFill>
                  <a:srgbClr val="92D050"/>
                </a:solidFill>
              </a:rPr>
              <a:t>dreň</a:t>
            </a:r>
            <a:endParaRPr lang="sk-SK" sz="2400" dirty="0" smtClean="0"/>
          </a:p>
          <a:p>
            <a:pPr algn="just"/>
            <a:endParaRPr lang="sk-SK" sz="2400" dirty="0"/>
          </a:p>
        </p:txBody>
      </p:sp>
      <p:pic>
        <p:nvPicPr>
          <p:cNvPr id="6" name="Zástupný symbol pro obsah 5" descr="oblicka_02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46986" y="1268760"/>
            <a:ext cx="3785438" cy="46434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u="sng" dirty="0" smtClean="0"/>
              <a:t>Kôra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571612"/>
            <a:ext cx="3757610" cy="4572000"/>
          </a:xfrm>
        </p:spPr>
        <p:txBody>
          <a:bodyPr>
            <a:normAutofit/>
          </a:bodyPr>
          <a:lstStyle/>
          <a:p>
            <a:r>
              <a:rPr lang="sk-SK" dirty="0" smtClean="0"/>
              <a:t>na povrchu je pokrytá pevným väzivovým obalom</a:t>
            </a:r>
          </a:p>
          <a:p>
            <a:r>
              <a:rPr lang="sk-SK" dirty="0" smtClean="0"/>
              <a:t>obsahuje približne milión </a:t>
            </a:r>
            <a:r>
              <a:rPr lang="sk-SK" dirty="0" err="1" smtClean="0"/>
              <a:t>nefrónov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5286380" y="571480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sng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Dreň</a:t>
            </a: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4000496" y="1357298"/>
            <a:ext cx="4800576" cy="5500702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 dreni sa nachádzajú </a:t>
            </a:r>
            <a:r>
              <a:rPr kumimoji="0" lang="sk-SK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obličkové kalichy</a:t>
            </a: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ktoré zbierajú moč vytvorený v </a:t>
            </a:r>
            <a:r>
              <a:rPr kumimoji="0" lang="sk-SK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nefrónoch</a:t>
            </a: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Tieto kalichy vyúsťujú do </a:t>
            </a:r>
            <a:r>
              <a:rPr kumimoji="0" lang="sk-SK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obličkovej panvičky</a:t>
            </a: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sk-SK" sz="3000" b="0" i="0" u="none" strike="noStrike" kern="1200" cap="none" spc="0" normalizeH="0" baseline="0" noProof="0" dirty="0" smtClean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sk-SK" sz="30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MOČOVOD  </a:t>
            </a:r>
            <a:r>
              <a:rPr lang="sk-SK" sz="2000" dirty="0" smtClean="0"/>
              <a:t>(</a:t>
            </a:r>
            <a:r>
              <a:rPr lang="sk-SK" sz="2000" dirty="0" err="1" smtClean="0"/>
              <a:t>ureter</a:t>
            </a:r>
            <a:r>
              <a:rPr lang="sk-SK" sz="2000" dirty="0" smtClean="0"/>
              <a:t>)</a:t>
            </a:r>
            <a:endParaRPr lang="sk-SK" sz="2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6124588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400" b="1" dirty="0" smtClean="0">
                <a:latin typeface="Times New Roman"/>
                <a:cs typeface="Times New Roman"/>
              </a:rPr>
              <a:t>● </a:t>
            </a:r>
            <a:r>
              <a:rPr lang="sk-SK" sz="2400" dirty="0" smtClean="0"/>
              <a:t>dlhý 25 - 30 cm </a:t>
            </a:r>
          </a:p>
          <a:p>
            <a:pPr>
              <a:buNone/>
            </a:pPr>
            <a:r>
              <a:rPr lang="sk-SK" sz="2400" b="1" dirty="0" smtClean="0">
                <a:latin typeface="Times New Roman"/>
                <a:cs typeface="Times New Roman"/>
              </a:rPr>
              <a:t>● </a:t>
            </a:r>
            <a:r>
              <a:rPr lang="sk-SK" sz="2400" dirty="0" smtClean="0"/>
              <a:t> je párová svalová trubica  </a:t>
            </a:r>
          </a:p>
          <a:p>
            <a:pPr>
              <a:buNone/>
            </a:pPr>
            <a:r>
              <a:rPr lang="sk-SK" sz="2400" b="1" dirty="0" smtClean="0">
                <a:latin typeface="Times New Roman"/>
                <a:cs typeface="Times New Roman"/>
              </a:rPr>
              <a:t>●</a:t>
            </a:r>
            <a:r>
              <a:rPr lang="sk-SK" sz="2400" dirty="0" smtClean="0"/>
              <a:t>  zostupuje po zadnej stene brušnej dutiny a ústi do močového mechúra. Moč sa odvádza na základe </a:t>
            </a:r>
            <a:r>
              <a:rPr lang="sk-SK" sz="2400" dirty="0" err="1" smtClean="0"/>
              <a:t>peristaltiky</a:t>
            </a:r>
            <a:r>
              <a:rPr lang="sk-SK" sz="2400" dirty="0" smtClean="0"/>
              <a:t> hladkej svaloviny močovodu. </a:t>
            </a:r>
          </a:p>
        </p:txBody>
      </p:sp>
      <p:pic>
        <p:nvPicPr>
          <p:cNvPr id="5" name="Zástupný symbol pro obsah 4" descr="mocovody_02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02176" y="-120898"/>
            <a:ext cx="3256170" cy="54072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Obrázek 5" descr="priecny rez mocovodu.jpg"/>
          <p:cNvPicPr>
            <a:picLocks noChangeAspect="1"/>
          </p:cNvPicPr>
          <p:nvPr/>
        </p:nvPicPr>
        <p:blipFill>
          <a:blip r:embed="rId3"/>
          <a:srcRect l="2884" t="1923" r="1923" b="1922"/>
          <a:stretch>
            <a:fillRect/>
          </a:stretch>
        </p:blipFill>
        <p:spPr>
          <a:xfrm>
            <a:off x="0" y="4000504"/>
            <a:ext cx="3771869" cy="28574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5720" y="-142900"/>
            <a:ext cx="8229600" cy="1399032"/>
          </a:xfrm>
        </p:spPr>
        <p:txBody>
          <a:bodyPr/>
          <a:lstStyle/>
          <a:p>
            <a:r>
              <a:rPr lang="sk-SK" dirty="0" err="1" smtClean="0"/>
              <a:t>Nefrón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sk-SK" dirty="0"/>
          </a:p>
        </p:txBody>
      </p:sp>
      <p:sp>
        <p:nvSpPr>
          <p:cNvPr id="5" name="Zástupný symbol obsahu 2"/>
          <p:cNvSpPr>
            <a:spLocks noGrp="1"/>
          </p:cNvSpPr>
          <p:nvPr>
            <p:ph sz="half" idx="1"/>
          </p:nvPr>
        </p:nvSpPr>
        <p:spPr>
          <a:xfrm>
            <a:off x="0" y="1285861"/>
            <a:ext cx="4495800" cy="5572140"/>
          </a:xfrm>
        </p:spPr>
        <p:txBody>
          <a:bodyPr>
            <a:normAutofit fontScale="77500" lnSpcReduction="20000"/>
          </a:bodyPr>
          <a:lstStyle/>
          <a:p>
            <a:r>
              <a:rPr lang="sk-SK" dirty="0" smtClean="0">
                <a:solidFill>
                  <a:srgbClr val="92D050"/>
                </a:solidFill>
              </a:rPr>
              <a:t>sa skladá z obličkového telieska ( </a:t>
            </a:r>
            <a:r>
              <a:rPr lang="sk-SK" dirty="0" err="1" smtClean="0">
                <a:solidFill>
                  <a:srgbClr val="92D050"/>
                </a:solidFill>
              </a:rPr>
              <a:t>Malpighiho</a:t>
            </a:r>
            <a:r>
              <a:rPr lang="sk-SK" dirty="0" smtClean="0">
                <a:solidFill>
                  <a:srgbClr val="92D050"/>
                </a:solidFill>
              </a:rPr>
              <a:t> teliesko) a z obličkových kanálikov. </a:t>
            </a:r>
          </a:p>
          <a:p>
            <a:r>
              <a:rPr lang="sk-SK" dirty="0" smtClean="0">
                <a:solidFill>
                  <a:srgbClr val="92D050"/>
                </a:solidFill>
              </a:rPr>
              <a:t>Obličkové telieska sú v povrchovej časti kôry. </a:t>
            </a:r>
          </a:p>
          <a:p>
            <a:r>
              <a:rPr lang="sk-SK" dirty="0" smtClean="0">
                <a:solidFill>
                  <a:srgbClr val="92D050"/>
                </a:solidFill>
              </a:rPr>
              <a:t>Obličkové teliesko tvorí klbko krvných vlásočníc- </a:t>
            </a:r>
            <a:r>
              <a:rPr lang="sk-SK" dirty="0" err="1" smtClean="0">
                <a:solidFill>
                  <a:srgbClr val="92D050"/>
                </a:solidFill>
              </a:rPr>
              <a:t>glomerulus</a:t>
            </a:r>
            <a:r>
              <a:rPr lang="sk-SK" dirty="0" smtClean="0">
                <a:solidFill>
                  <a:srgbClr val="92D050"/>
                </a:solidFill>
              </a:rPr>
              <a:t> a puzdro klbka- </a:t>
            </a:r>
            <a:r>
              <a:rPr lang="sk-SK" dirty="0" err="1" smtClean="0">
                <a:solidFill>
                  <a:srgbClr val="92D050"/>
                </a:solidFill>
              </a:rPr>
              <a:t>Browmanovo</a:t>
            </a:r>
            <a:r>
              <a:rPr lang="sk-SK" dirty="0" smtClean="0">
                <a:solidFill>
                  <a:srgbClr val="92D050"/>
                </a:solidFill>
              </a:rPr>
              <a:t> puzdro. </a:t>
            </a:r>
          </a:p>
          <a:p>
            <a:endParaRPr lang="sk-SK" dirty="0" smtClean="0">
              <a:solidFill>
                <a:srgbClr val="92D050"/>
              </a:solidFill>
            </a:endParaRPr>
          </a:p>
          <a:p>
            <a:r>
              <a:rPr lang="sk-SK" dirty="0" smtClean="0">
                <a:solidFill>
                  <a:srgbClr val="92D050"/>
                </a:solidFill>
              </a:rPr>
              <a:t>Systém obličkových kanálikov začína od puzdra klbka a skladá sa z bližšieho stočeného kanálika- stočený kanálik 1. rádu, </a:t>
            </a:r>
            <a:r>
              <a:rPr lang="sk-SK" dirty="0" err="1" smtClean="0">
                <a:solidFill>
                  <a:srgbClr val="92D050"/>
                </a:solidFill>
              </a:rPr>
              <a:t>Henleho</a:t>
            </a:r>
            <a:r>
              <a:rPr lang="sk-SK" dirty="0" smtClean="0">
                <a:solidFill>
                  <a:srgbClr val="92D050"/>
                </a:solidFill>
              </a:rPr>
              <a:t> slučky v tvare U a vzdialenejšieho stočeného kanálika 2. rádu, ktorý ústi do zberného kanálika. Ten zbiera moč z viacerých </a:t>
            </a:r>
            <a:r>
              <a:rPr lang="sk-SK" dirty="0" err="1" smtClean="0">
                <a:solidFill>
                  <a:srgbClr val="92D050"/>
                </a:solidFill>
              </a:rPr>
              <a:t>nefrónov</a:t>
            </a:r>
            <a:r>
              <a:rPr lang="sk-SK" dirty="0" smtClean="0">
                <a:solidFill>
                  <a:srgbClr val="92D050"/>
                </a:solidFill>
              </a:rPr>
              <a:t>. Zberné kanáliky sa spájajú a ústia do obličkových kalichov</a:t>
            </a:r>
            <a:r>
              <a:rPr lang="sk-SK" dirty="0" smtClean="0"/>
              <a:t>. </a:t>
            </a:r>
            <a:endParaRPr lang="sk-SK" dirty="0"/>
          </a:p>
        </p:txBody>
      </p:sp>
      <p:pic>
        <p:nvPicPr>
          <p:cNvPr id="1026" name="Picture 2" descr="http://leccos.com/pics/pic/nefron-_schem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2500306"/>
            <a:ext cx="4305222" cy="38576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 descr="oblicka vyrez a bow.vaco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166"/>
            <a:ext cx="9079277" cy="61436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sk-SK" dirty="0">
                <a:solidFill>
                  <a:srgbClr val="92D050"/>
                </a:solidFill>
              </a:rPr>
              <a:t>Základnou stavebnou a funkčnou jednotkou obličky je </a:t>
            </a:r>
            <a:r>
              <a:rPr lang="sk-SK" dirty="0" err="1">
                <a:solidFill>
                  <a:srgbClr val="92D050"/>
                </a:solidFill>
              </a:rPr>
              <a:t>nefrón</a:t>
            </a:r>
            <a:r>
              <a:rPr lang="sk-SK" dirty="0">
                <a:solidFill>
                  <a:srgbClr val="92D050"/>
                </a:solidFill>
              </a:rPr>
              <a:t>. Oblička človeka obsahuje asi milión </a:t>
            </a:r>
            <a:r>
              <a:rPr lang="sk-SK" dirty="0" err="1">
                <a:solidFill>
                  <a:srgbClr val="92D050"/>
                </a:solidFill>
              </a:rPr>
              <a:t>nefrónov</a:t>
            </a:r>
            <a:r>
              <a:rPr lang="sk-SK" dirty="0">
                <a:solidFill>
                  <a:srgbClr val="92D050"/>
                </a:solidFill>
              </a:rPr>
              <a:t>.</a:t>
            </a:r>
          </a:p>
          <a:p>
            <a:pPr algn="just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96665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Vlastná 8">
      <a:dk1>
        <a:srgbClr val="92D050"/>
      </a:dk1>
      <a:lt1>
        <a:srgbClr val="49711E"/>
      </a:lt1>
      <a:dk2>
        <a:srgbClr val="0C0C0C"/>
      </a:dk2>
      <a:lt2>
        <a:srgbClr val="92D050"/>
      </a:lt2>
      <a:accent1>
        <a:srgbClr val="92D050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527</TotalTime>
  <Words>656</Words>
  <Application>Microsoft Office PowerPoint</Application>
  <PresentationFormat>Prezentácia na obrazovke (4:3)</PresentationFormat>
  <Paragraphs>112</Paragraphs>
  <Slides>20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1" baseType="lpstr">
      <vt:lpstr>Nadšenie</vt:lpstr>
      <vt:lpstr>Vylučovacia sústava</vt:lpstr>
      <vt:lpstr>VYLUČOVACIA SÚSTAVA</vt:lpstr>
      <vt:lpstr>Prezentácia programu PowerPoint</vt:lpstr>
      <vt:lpstr>OBLIČKA  (ren)</vt:lpstr>
      <vt:lpstr>Kôra</vt:lpstr>
      <vt:lpstr>MOČOVOD  (ureter)</vt:lpstr>
      <vt:lpstr>Nefrón</vt:lpstr>
      <vt:lpstr>Prezentácia programu PowerPoint</vt:lpstr>
      <vt:lpstr>Prezentácia programu PowerPoint</vt:lpstr>
      <vt:lpstr>Prezentácia programu PowerPoint</vt:lpstr>
      <vt:lpstr>MOČOVÝ MECHÚR (vesica urinaria)</vt:lpstr>
      <vt:lpstr>MOČOVÁ RÚRA </vt:lpstr>
      <vt:lpstr>Funkcie  vylučovacej  sústavy</vt:lpstr>
      <vt:lpstr>Ochorenia  vylučovacej  sústavy</vt:lpstr>
      <vt:lpstr>Prezentácia programu PowerPoint</vt:lpstr>
      <vt:lpstr>Prezentácia programu PowerPoint</vt:lpstr>
      <vt:lpstr>Prevencia</vt:lpstr>
      <vt:lpstr>Koža</vt:lpstr>
      <vt:lpstr>Cesta tekutiny po vypití:</vt:lpstr>
      <vt:lpstr>Zdroje: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Vylučovacia sústava</dc:title>
  <dc:creator>Lenka</dc:creator>
  <cp:lastModifiedBy>lensk</cp:lastModifiedBy>
  <cp:revision>63</cp:revision>
  <dcterms:created xsi:type="dcterms:W3CDTF">2008-04-06T20:23:42Z</dcterms:created>
  <dcterms:modified xsi:type="dcterms:W3CDTF">2014-11-17T15:59:46Z</dcterms:modified>
</cp:coreProperties>
</file>