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61" r:id="rId5"/>
    <p:sldId id="263" r:id="rId6"/>
    <p:sldId id="265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1/10/2024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storickarevue.com/clanok/anticky-epos-romulus-a-remus" TargetMode="External"/><Relationship Id="rId2" Type="http://schemas.openxmlformats.org/officeDocument/2006/relationships/hyperlink" Target="http://www.historickarevue.com/clanok/august_2019_vydanie_kartag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mages.google.com/" TargetMode="External"/><Relationship Id="rId4" Type="http://schemas.openxmlformats.org/officeDocument/2006/relationships/hyperlink" Target="http://www.historickarevue.com/clanok/ceasar-a-kleopatr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 smtClean="0"/>
              <a:t>Rím v období republiky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922365" y="4468031"/>
            <a:ext cx="10096155" cy="2035277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sz="2900" dirty="0" smtClean="0"/>
              <a:t>Charakteristika obdobia a </a:t>
            </a:r>
            <a:r>
              <a:rPr lang="sk-SK" sz="2900" dirty="0"/>
              <a:t>c</a:t>
            </a:r>
            <a:r>
              <a:rPr lang="sk-SK" sz="2900" dirty="0" smtClean="0"/>
              <a:t>harakteristika vlády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900" dirty="0" smtClean="0"/>
              <a:t>Rímska expanzia- </a:t>
            </a:r>
            <a:r>
              <a:rPr lang="sk-SK" sz="2900" dirty="0" err="1" smtClean="0"/>
              <a:t>Púnske</a:t>
            </a:r>
            <a:r>
              <a:rPr lang="sk-SK" sz="2900" dirty="0" smtClean="0"/>
              <a:t> vojny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900" dirty="0" smtClean="0"/>
              <a:t>Kríza v Rímskej republike a triumvirát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900" dirty="0" smtClean="0"/>
              <a:t>Nástup Caesara k moci a jeho pád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900" dirty="0" smtClean="0"/>
              <a:t>Pomsta za smrť Caesara – druhý triumvirát</a:t>
            </a:r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2155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0197" y="233909"/>
            <a:ext cx="11584268" cy="1240930"/>
          </a:xfrm>
        </p:spPr>
        <p:txBody>
          <a:bodyPr/>
          <a:lstStyle/>
          <a:p>
            <a:r>
              <a:rPr lang="sk-SK" dirty="0"/>
              <a:t>Charakteristika </a:t>
            </a:r>
            <a:r>
              <a:rPr lang="sk-SK" dirty="0" smtClean="0"/>
              <a:t>obdobia a vlády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356277"/>
            <a:ext cx="4092088" cy="1976579"/>
          </a:xfrm>
        </p:spPr>
        <p:txBody>
          <a:bodyPr>
            <a:noAutofit/>
          </a:bodyPr>
          <a:lstStyle/>
          <a:p>
            <a:r>
              <a:rPr lang="sk-SK" sz="2400" dirty="0"/>
              <a:t>Trvala takmer 500 </a:t>
            </a:r>
            <a:r>
              <a:rPr lang="sk-SK" sz="2400" dirty="0" smtClean="0"/>
              <a:t>rokov </a:t>
            </a:r>
          </a:p>
          <a:p>
            <a:r>
              <a:rPr lang="sk-SK" sz="2400" dirty="0" smtClean="0"/>
              <a:t>( 510 </a:t>
            </a:r>
            <a:r>
              <a:rPr lang="sk-SK" sz="2400" dirty="0" err="1" smtClean="0"/>
              <a:t>pnl</a:t>
            </a:r>
            <a:r>
              <a:rPr lang="sk-SK" sz="2400" dirty="0" smtClean="0"/>
              <a:t>- - 27.pnl ) </a:t>
            </a:r>
          </a:p>
          <a:p>
            <a:endParaRPr lang="sk-SK" sz="2400" dirty="0"/>
          </a:p>
          <a:p>
            <a:endParaRPr lang="sk-SK" sz="24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/>
          <a:srcRect l="17427" t="20340" r="17492" b="11363"/>
          <a:stretch/>
        </p:blipFill>
        <p:spPr>
          <a:xfrm>
            <a:off x="4373591" y="1607279"/>
            <a:ext cx="7705337" cy="4548441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170197" y="2671136"/>
            <a:ext cx="38997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dirty="0"/>
              <a:t>Od vyhnania posledného kráľa- po smrť </a:t>
            </a:r>
            <a:r>
              <a:rPr lang="sk-SK" sz="2000" dirty="0" err="1"/>
              <a:t>Cézera</a:t>
            </a:r>
            <a:r>
              <a:rPr lang="sk-SK" sz="2000" dirty="0"/>
              <a:t>- nástupca </a:t>
            </a:r>
            <a:r>
              <a:rPr lang="sk-SK" sz="2000" b="1" dirty="0" err="1">
                <a:solidFill>
                  <a:srgbClr val="FF0000"/>
                </a:solidFill>
              </a:rPr>
              <a:t>Octavianus</a:t>
            </a:r>
            <a:r>
              <a:rPr lang="sk-SK" sz="2000" b="1" dirty="0">
                <a:solidFill>
                  <a:srgbClr val="FF0000"/>
                </a:solidFill>
              </a:rPr>
              <a:t> August</a:t>
            </a:r>
            <a:r>
              <a:rPr lang="sk-SK" sz="2000" dirty="0"/>
              <a:t> – založí cisárstvo</a:t>
            </a:r>
          </a:p>
        </p:txBody>
      </p:sp>
      <p:sp>
        <p:nvSpPr>
          <p:cNvPr id="6" name="Obdĺžnik 5"/>
          <p:cNvSpPr/>
          <p:nvPr/>
        </p:nvSpPr>
        <p:spPr>
          <a:xfrm>
            <a:off x="0" y="4535646"/>
            <a:ext cx="48812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b="1" dirty="0" smtClean="0"/>
              <a:t>Čo sa dialo?  SUMARIZÁCIA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 smtClean="0"/>
              <a:t>Rím je na vzostupe- 3. stor. </a:t>
            </a:r>
            <a:r>
              <a:rPr lang="sk-SK" sz="2000" dirty="0" err="1" smtClean="0"/>
              <a:t>pnl</a:t>
            </a:r>
            <a:r>
              <a:rPr lang="sk-SK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 smtClean="0"/>
              <a:t>Vypuknú </a:t>
            </a:r>
            <a:r>
              <a:rPr lang="sk-SK" sz="2000" dirty="0" err="1" smtClean="0"/>
              <a:t>Púnske</a:t>
            </a:r>
            <a:r>
              <a:rPr lang="sk-SK" sz="2000" dirty="0" smtClean="0"/>
              <a:t> vojny – tie vyhrajú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 smtClean="0"/>
              <a:t>Rimania oslabení- povstania ľudí, otrokov- </a:t>
            </a:r>
            <a:r>
              <a:rPr lang="sk-SK" sz="2000" dirty="0" err="1" smtClean="0"/>
              <a:t>Spartakovo</a:t>
            </a:r>
            <a:r>
              <a:rPr lang="sk-SK" sz="2000" dirty="0" smtClean="0"/>
              <a:t> povstanie- potlačenie vďaka trom mužom- jeden z nich Caesar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43540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4944" y="173162"/>
            <a:ext cx="11331319" cy="1609344"/>
          </a:xfrm>
        </p:spPr>
        <p:txBody>
          <a:bodyPr>
            <a:normAutofit/>
          </a:bodyPr>
          <a:lstStyle/>
          <a:p>
            <a:r>
              <a:rPr lang="sk-SK" dirty="0"/>
              <a:t>Rímska expanzia- </a:t>
            </a:r>
            <a:r>
              <a:rPr lang="sk-SK" dirty="0" err="1"/>
              <a:t>Púnske</a:t>
            </a:r>
            <a:r>
              <a:rPr lang="sk-SK" dirty="0"/>
              <a:t> </a:t>
            </a:r>
            <a:r>
              <a:rPr lang="sk-SK" dirty="0" smtClean="0"/>
              <a:t>vojny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184944" y="3826738"/>
            <a:ext cx="497061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b="1" dirty="0" err="1"/>
              <a:t>Púnske</a:t>
            </a:r>
            <a:r>
              <a:rPr lang="sk-SK" sz="2000" b="1" dirty="0"/>
              <a:t> </a:t>
            </a:r>
            <a:r>
              <a:rPr lang="sk-SK" sz="2000" b="1" dirty="0" smtClean="0"/>
              <a:t>vojny- boli 3</a:t>
            </a:r>
          </a:p>
          <a:p>
            <a:r>
              <a:rPr lang="sk-SK" sz="2000" dirty="0" smtClean="0"/>
              <a:t>1. </a:t>
            </a:r>
            <a:r>
              <a:rPr lang="sk-SK" sz="2000" dirty="0" err="1" smtClean="0"/>
              <a:t>Púnska</a:t>
            </a:r>
            <a:r>
              <a:rPr lang="sk-SK" sz="2000" dirty="0" smtClean="0"/>
              <a:t> vojna- vyhrajú Rimania- Kartágo príde o Sicíliu</a:t>
            </a:r>
          </a:p>
          <a:p>
            <a:r>
              <a:rPr lang="sk-SK" sz="2000" dirty="0" smtClean="0"/>
              <a:t>2. </a:t>
            </a:r>
            <a:r>
              <a:rPr lang="sk-SK" sz="2000" dirty="0" err="1" smtClean="0"/>
              <a:t>Púnska</a:t>
            </a:r>
            <a:r>
              <a:rPr lang="sk-SK" sz="2000" dirty="0" smtClean="0"/>
              <a:t> vojna- Kartágo sa chce pomstiť- </a:t>
            </a:r>
            <a:r>
              <a:rPr lang="sk-SK" sz="2000" dirty="0" err="1" smtClean="0"/>
              <a:t>Hanibal</a:t>
            </a:r>
            <a:r>
              <a:rPr lang="sk-SK" sz="2000" dirty="0" smtClean="0"/>
              <a:t> na slonoch- prechádza do Ríma cez Alpy na slonoch, aj tak prehrá</a:t>
            </a:r>
          </a:p>
          <a:p>
            <a:r>
              <a:rPr lang="sk-SK" sz="2000" dirty="0" smtClean="0"/>
              <a:t>3. </a:t>
            </a:r>
            <a:r>
              <a:rPr lang="sk-SK" sz="2000" dirty="0" err="1" smtClean="0"/>
              <a:t>Púnska</a:t>
            </a:r>
            <a:r>
              <a:rPr lang="sk-SK" sz="2000" dirty="0" smtClean="0"/>
              <a:t> vojna- Kartágo definitívne porazené a zničené</a:t>
            </a:r>
            <a:endParaRPr lang="sk-SK" sz="2000" dirty="0"/>
          </a:p>
        </p:txBody>
      </p:sp>
      <p:sp>
        <p:nvSpPr>
          <p:cNvPr id="6" name="Obdĺžnik 5"/>
          <p:cNvSpPr/>
          <p:nvPr/>
        </p:nvSpPr>
        <p:spPr>
          <a:xfrm>
            <a:off x="191356" y="1433309"/>
            <a:ext cx="4860018" cy="12618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2400" dirty="0"/>
              <a:t>Do 3. stor. </a:t>
            </a:r>
            <a:r>
              <a:rPr lang="sk-SK" sz="2400" dirty="0" err="1"/>
              <a:t>pnl</a:t>
            </a:r>
            <a:r>
              <a:rPr lang="sk-SK" sz="2400" dirty="0"/>
              <a:t>. – Rím pánom Apeninského polostrova </a:t>
            </a:r>
          </a:p>
          <a:p>
            <a:r>
              <a:rPr lang="sk-SK" sz="2800" dirty="0" smtClean="0">
                <a:solidFill>
                  <a:srgbClr val="FF0000"/>
                </a:solidFill>
              </a:rPr>
              <a:t>chcú </a:t>
            </a:r>
            <a:r>
              <a:rPr lang="sk-SK" sz="2800" dirty="0">
                <a:solidFill>
                  <a:srgbClr val="FF0000"/>
                </a:solidFill>
              </a:rPr>
              <a:t>viac</a:t>
            </a:r>
          </a:p>
        </p:txBody>
      </p:sp>
      <p:pic>
        <p:nvPicPr>
          <p:cNvPr id="5" name="Zástupný symbol obsah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48" y="2795777"/>
            <a:ext cx="6491277" cy="3837967"/>
          </a:xfrm>
          <a:prstGeom prst="rect">
            <a:avLst/>
          </a:prstGeom>
        </p:spPr>
      </p:pic>
      <p:sp>
        <p:nvSpPr>
          <p:cNvPr id="7" name="Obdĺžnik 6"/>
          <p:cNvSpPr/>
          <p:nvPr/>
        </p:nvSpPr>
        <p:spPr>
          <a:xfrm>
            <a:off x="146999" y="2779761"/>
            <a:ext cx="49706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Cieľ:</a:t>
            </a:r>
            <a:r>
              <a:rPr lang="sk-SK" sz="2800" dirty="0" smtClean="0"/>
              <a:t> chceli </a:t>
            </a:r>
            <a:r>
              <a:rPr lang="sk-SK" sz="2800" dirty="0"/>
              <a:t>získať </a:t>
            </a:r>
            <a:r>
              <a:rPr lang="sk-SK" sz="2800" dirty="0" smtClean="0"/>
              <a:t>Stredomorie- záujem o </a:t>
            </a:r>
            <a:r>
              <a:rPr lang="sk-SK" sz="2800" dirty="0" smtClean="0">
                <a:solidFill>
                  <a:srgbClr val="FF0000"/>
                </a:solidFill>
              </a:rPr>
              <a:t>Sicíliu</a:t>
            </a:r>
            <a:endParaRPr lang="sk-SK" sz="2800" dirty="0">
              <a:solidFill>
                <a:srgbClr val="FF0000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7209628" y="1410782"/>
            <a:ext cx="4252260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2800" dirty="0" smtClean="0"/>
              <a:t>Sicília a obchodné osady v Stredozemnom mori patrili Kartágu </a:t>
            </a:r>
            <a:endParaRPr lang="sk-SK" sz="2800" dirty="0"/>
          </a:p>
        </p:txBody>
      </p:sp>
      <p:sp>
        <p:nvSpPr>
          <p:cNvPr id="9" name="Šípka nadol 8"/>
          <p:cNvSpPr/>
          <p:nvPr/>
        </p:nvSpPr>
        <p:spPr>
          <a:xfrm>
            <a:off x="3552533" y="1986656"/>
            <a:ext cx="888521" cy="99828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General Hannibal leading the Carthaginian army into Italy, Second Punic War  | Ancient war, Punic wars, Ancient warf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427" y="4184281"/>
            <a:ext cx="3800444" cy="258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Šípka nadol 9"/>
          <p:cNvSpPr/>
          <p:nvPr/>
        </p:nvSpPr>
        <p:spPr>
          <a:xfrm rot="16200000">
            <a:off x="6027322" y="3930676"/>
            <a:ext cx="707366" cy="241515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Zaoblený obdĺžnik 10"/>
          <p:cNvSpPr/>
          <p:nvPr/>
        </p:nvSpPr>
        <p:spPr>
          <a:xfrm>
            <a:off x="4519364" y="5605925"/>
            <a:ext cx="3192294" cy="116193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Výsledok: Rím pánom Stredomoria </a:t>
            </a:r>
          </a:p>
          <a:p>
            <a:pPr algn="ctr"/>
            <a:r>
              <a:rPr lang="sk-SK" sz="2400" dirty="0" smtClean="0"/>
              <a:t>2. stor. </a:t>
            </a:r>
            <a:r>
              <a:rPr lang="sk-SK" sz="2400" dirty="0" err="1" smtClean="0"/>
              <a:t>pnl</a:t>
            </a:r>
            <a:endParaRPr lang="sk-SK" sz="2400" dirty="0"/>
          </a:p>
        </p:txBody>
      </p:sp>
      <p:sp>
        <p:nvSpPr>
          <p:cNvPr id="12" name="Šípka doprava 11"/>
          <p:cNvSpPr/>
          <p:nvPr/>
        </p:nvSpPr>
        <p:spPr>
          <a:xfrm>
            <a:off x="5157677" y="1430019"/>
            <a:ext cx="1677971" cy="126188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/>
              <a:t>ALE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241376" y="2915352"/>
            <a:ext cx="3957865" cy="123501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sk-SK" sz="3200" dirty="0" smtClean="0"/>
              <a:t>Rimania </a:t>
            </a:r>
            <a:r>
              <a:rPr lang="sk-SK" sz="3200" dirty="0"/>
              <a:t>volali </a:t>
            </a:r>
            <a:r>
              <a:rPr lang="sk-SK" sz="3200" dirty="0" smtClean="0"/>
              <a:t>Kartágincov </a:t>
            </a:r>
            <a:r>
              <a:rPr lang="sk-SK" sz="4800" dirty="0" err="1" smtClean="0"/>
              <a:t>Púni</a:t>
            </a:r>
            <a:endParaRPr lang="sk-SK" sz="4800" dirty="0"/>
          </a:p>
        </p:txBody>
      </p:sp>
      <p:sp>
        <p:nvSpPr>
          <p:cNvPr id="13" name="Šípka doľava 12"/>
          <p:cNvSpPr/>
          <p:nvPr/>
        </p:nvSpPr>
        <p:spPr>
          <a:xfrm>
            <a:off x="4504339" y="3532857"/>
            <a:ext cx="2666756" cy="1090125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VYPUKNE VOJNA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288453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animBg="1"/>
      <p:bldP spid="10" grpId="0" animBg="1"/>
      <p:bldP spid="11" grpId="0" animBg="1"/>
      <p:bldP spid="12" grpId="0" animBg="1"/>
      <p:bldP spid="3" grpId="0" build="p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Roman Republic | Roman republic, Roman empire map, Roman his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92574" cy="661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aoblený obdĺžnik 2"/>
          <p:cNvSpPr/>
          <p:nvPr/>
        </p:nvSpPr>
        <p:spPr>
          <a:xfrm>
            <a:off x="7591245" y="4800910"/>
            <a:ext cx="4236993" cy="1712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/>
              <a:t>Pozrite si mapu a napíšte, aké územia patrili Rímskej ríši v 2. stor. </a:t>
            </a:r>
            <a:r>
              <a:rPr lang="sk-SK" sz="2800" dirty="0" err="1" smtClean="0"/>
              <a:t>pnl</a:t>
            </a:r>
            <a:r>
              <a:rPr lang="sk-SK" sz="2800" dirty="0" smtClean="0"/>
              <a:t>. 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19435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2946" y="127012"/>
            <a:ext cx="10058400" cy="1609344"/>
          </a:xfrm>
        </p:spPr>
        <p:txBody>
          <a:bodyPr/>
          <a:lstStyle/>
          <a:p>
            <a:r>
              <a:rPr lang="sk-SK" dirty="0"/>
              <a:t>Kríza v Rímskej </a:t>
            </a:r>
            <a:r>
              <a:rPr lang="sk-SK" dirty="0" smtClean="0"/>
              <a:t>republike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1792" y="2901848"/>
            <a:ext cx="4717853" cy="1331079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sk-SK" sz="2800" b="1" dirty="0" smtClean="0"/>
              <a:t>Príčiny krízy</a:t>
            </a:r>
          </a:p>
          <a:p>
            <a:pPr lvl="1"/>
            <a:r>
              <a:rPr lang="sk-SK" sz="2400" dirty="0"/>
              <a:t>Hospodárska kríza: </a:t>
            </a:r>
          </a:p>
          <a:p>
            <a:pPr lvl="1"/>
            <a:r>
              <a:rPr lang="sk-SK" sz="2400" dirty="0">
                <a:solidFill>
                  <a:schemeClr val="bg1"/>
                </a:solidFill>
              </a:rPr>
              <a:t>Problém s </a:t>
            </a:r>
            <a:r>
              <a:rPr lang="sk-SK" sz="2400" dirty="0" smtClean="0">
                <a:solidFill>
                  <a:schemeClr val="bg1"/>
                </a:solidFill>
              </a:rPr>
              <a:t>otrokmi</a:t>
            </a:r>
            <a:endParaRPr lang="sk-SK" sz="2400" dirty="0">
              <a:solidFill>
                <a:prstClr val="black"/>
              </a:solidFill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6655545" y="2857632"/>
            <a:ext cx="46757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dirty="0"/>
              <a:t>Vypuknutie občianskych </a:t>
            </a:r>
            <a:r>
              <a:rPr lang="sk-SK" sz="2800" dirty="0" smtClean="0"/>
              <a:t>vojen a povstaní otrokov</a:t>
            </a:r>
            <a:endParaRPr lang="sk-SK" sz="2800" dirty="0"/>
          </a:p>
        </p:txBody>
      </p:sp>
      <p:sp>
        <p:nvSpPr>
          <p:cNvPr id="5" name="Obdĺžnik 4"/>
          <p:cNvSpPr/>
          <p:nvPr/>
        </p:nvSpPr>
        <p:spPr>
          <a:xfrm>
            <a:off x="221792" y="161367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sz="3200" dirty="0" smtClean="0"/>
              <a:t>Vypukla po </a:t>
            </a:r>
            <a:r>
              <a:rPr lang="sk-SK" sz="3200" dirty="0" err="1"/>
              <a:t>P</a:t>
            </a:r>
            <a:r>
              <a:rPr lang="sk-SK" sz="3200" dirty="0" err="1" smtClean="0"/>
              <a:t>únskych</a:t>
            </a:r>
            <a:r>
              <a:rPr lang="sk-SK" sz="3200" dirty="0" smtClean="0"/>
              <a:t> vojnách</a:t>
            </a:r>
            <a:endParaRPr lang="sk-SK" sz="3200" dirty="0"/>
          </a:p>
        </p:txBody>
      </p:sp>
      <p:sp>
        <p:nvSpPr>
          <p:cNvPr id="6" name="Obdĺžnik 5"/>
          <p:cNvSpPr/>
          <p:nvPr/>
        </p:nvSpPr>
        <p:spPr>
          <a:xfrm>
            <a:off x="7527943" y="1531934"/>
            <a:ext cx="3124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/>
              <a:t>„</a:t>
            </a:r>
            <a:r>
              <a:rPr lang="sk-SK" sz="2400" dirty="0"/>
              <a:t>Rím víťazstvom zničil sám seba</a:t>
            </a:r>
            <a:r>
              <a:rPr lang="sk-SK" sz="2400" dirty="0" smtClean="0"/>
              <a:t>."</a:t>
            </a:r>
            <a:endParaRPr lang="sk-SK" sz="2400" dirty="0"/>
          </a:p>
        </p:txBody>
      </p:sp>
      <p:sp>
        <p:nvSpPr>
          <p:cNvPr id="7" name="Obdĺžnik 6"/>
          <p:cNvSpPr/>
          <p:nvPr/>
        </p:nvSpPr>
        <p:spPr>
          <a:xfrm>
            <a:off x="359808" y="2277371"/>
            <a:ext cx="24625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/>
              <a:t>131 - 31 p. n. l.</a:t>
            </a:r>
            <a:endParaRPr lang="sk-SK" sz="2400" b="1" dirty="0"/>
          </a:p>
        </p:txBody>
      </p:sp>
      <p:sp>
        <p:nvSpPr>
          <p:cNvPr id="8" name="Šípka doprava 7"/>
          <p:cNvSpPr/>
          <p:nvPr/>
        </p:nvSpPr>
        <p:spPr>
          <a:xfrm>
            <a:off x="4817002" y="2901848"/>
            <a:ext cx="1743959" cy="1095298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Zaoblený obdĺžnik 8"/>
          <p:cNvSpPr/>
          <p:nvPr/>
        </p:nvSpPr>
        <p:spPr>
          <a:xfrm>
            <a:off x="1627862" y="5150380"/>
            <a:ext cx="2531097" cy="96761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/>
              <a:t>SPARTAKOVO POVSTANIE</a:t>
            </a:r>
            <a:endParaRPr lang="sk-SK" sz="2800" dirty="0"/>
          </a:p>
        </p:txBody>
      </p:sp>
      <p:sp>
        <p:nvSpPr>
          <p:cNvPr id="10" name="Šípka doprava 9"/>
          <p:cNvSpPr/>
          <p:nvPr/>
        </p:nvSpPr>
        <p:spPr>
          <a:xfrm>
            <a:off x="4035800" y="5315959"/>
            <a:ext cx="1668639" cy="65891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73. -71 </a:t>
            </a:r>
            <a:r>
              <a:rPr lang="sk-SK" dirty="0" err="1" smtClean="0"/>
              <a:t>pnl</a:t>
            </a:r>
            <a:endParaRPr lang="sk-SK" dirty="0" smtClean="0"/>
          </a:p>
        </p:txBody>
      </p:sp>
      <p:sp>
        <p:nvSpPr>
          <p:cNvPr id="12" name="Zaoblený obdĺžnik 11"/>
          <p:cNvSpPr/>
          <p:nvPr/>
        </p:nvSpPr>
        <p:spPr>
          <a:xfrm>
            <a:off x="4077749" y="4679135"/>
            <a:ext cx="1951349" cy="5729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smtClean="0"/>
              <a:t>Vodca </a:t>
            </a:r>
            <a:r>
              <a:rPr lang="sk-SK" sz="2000" dirty="0" err="1" smtClean="0"/>
              <a:t>Spartakus</a:t>
            </a:r>
            <a:endParaRPr lang="sk-SK" sz="2000" dirty="0"/>
          </a:p>
        </p:txBody>
      </p:sp>
      <p:sp>
        <p:nvSpPr>
          <p:cNvPr id="13" name="Zaoblený obdĺžnik 12"/>
          <p:cNvSpPr/>
          <p:nvPr/>
        </p:nvSpPr>
        <p:spPr>
          <a:xfrm>
            <a:off x="4077749" y="5986098"/>
            <a:ext cx="1951349" cy="591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smtClean="0"/>
              <a:t>Otrok- gladiátor</a:t>
            </a:r>
            <a:endParaRPr lang="sk-SK" sz="2000" dirty="0"/>
          </a:p>
        </p:txBody>
      </p:sp>
      <p:sp>
        <p:nvSpPr>
          <p:cNvPr id="14" name="Zaoblený obdĺžnik 13"/>
          <p:cNvSpPr/>
          <p:nvPr/>
        </p:nvSpPr>
        <p:spPr>
          <a:xfrm>
            <a:off x="7676611" y="3804245"/>
            <a:ext cx="2230000" cy="8573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Crassus</a:t>
            </a:r>
            <a:r>
              <a:rPr lang="sk-SK" dirty="0" smtClean="0"/>
              <a:t>- veliteľ armády, najbohatší</a:t>
            </a:r>
            <a:endParaRPr lang="sk-SK" dirty="0"/>
          </a:p>
        </p:txBody>
      </p:sp>
      <p:sp>
        <p:nvSpPr>
          <p:cNvPr id="15" name="Zaoblený obdĺžnik 14"/>
          <p:cNvSpPr/>
          <p:nvPr/>
        </p:nvSpPr>
        <p:spPr>
          <a:xfrm>
            <a:off x="9938429" y="3847221"/>
            <a:ext cx="2170899" cy="8178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Pompeius</a:t>
            </a:r>
            <a:r>
              <a:rPr lang="sk-SK" dirty="0" smtClean="0"/>
              <a:t>- významný generál</a:t>
            </a:r>
            <a:endParaRPr lang="sk-SK" dirty="0"/>
          </a:p>
        </p:txBody>
      </p:sp>
      <p:sp>
        <p:nvSpPr>
          <p:cNvPr id="16" name="Šípka doľava 15"/>
          <p:cNvSpPr/>
          <p:nvPr/>
        </p:nvSpPr>
        <p:spPr>
          <a:xfrm>
            <a:off x="5797091" y="4797265"/>
            <a:ext cx="5989040" cy="1802044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Nakoniec povstanie potlačené- vďaka 3 mužom</a:t>
            </a:r>
            <a:endParaRPr lang="sk-SK" sz="3200" dirty="0"/>
          </a:p>
        </p:txBody>
      </p:sp>
      <p:sp>
        <p:nvSpPr>
          <p:cNvPr id="17" name="Zaoblený obdĺžnik 16"/>
          <p:cNvSpPr/>
          <p:nvPr/>
        </p:nvSpPr>
        <p:spPr>
          <a:xfrm>
            <a:off x="6055295" y="3892912"/>
            <a:ext cx="1535220" cy="72646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Caesar- vojenský tribún</a:t>
            </a:r>
            <a:endParaRPr lang="sk-SK" dirty="0"/>
          </a:p>
        </p:txBody>
      </p:sp>
      <p:pic>
        <p:nvPicPr>
          <p:cNvPr id="2050" name="Picture 2" descr="Co požadoval Spartakus ve starověkém Římě? Vzpoura Sparta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105" y="1292179"/>
            <a:ext cx="4091012" cy="24767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lm: Spartakus: Vojna zatratených (Rick Jacobson, Michael Hurst, Jesse  Warn, T.J. Scott, Brendan Maher, Chris Martin-Jones, Mark Beesley a John  Fawcett) (DVD) | Martin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1" y="4295993"/>
            <a:ext cx="1867247" cy="247306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Obrázok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06"/>
          <a:stretch/>
        </p:blipFill>
        <p:spPr bwMode="auto">
          <a:xfrm>
            <a:off x="5754940" y="4651315"/>
            <a:ext cx="6477000" cy="217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4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-29793"/>
            <a:ext cx="11122152" cy="1609344"/>
          </a:xfrm>
        </p:spPr>
        <p:txBody>
          <a:bodyPr>
            <a:normAutofit/>
          </a:bodyPr>
          <a:lstStyle/>
          <a:p>
            <a:pPr marL="514350" indent="-514350"/>
            <a:r>
              <a:rPr lang="sk-SK" dirty="0"/>
              <a:t>Nástup </a:t>
            </a:r>
            <a:r>
              <a:rPr lang="sk-SK" dirty="0" smtClean="0"/>
              <a:t>Caesara </a:t>
            </a:r>
            <a:r>
              <a:rPr lang="sk-SK" dirty="0"/>
              <a:t>k moci a jeho pád</a:t>
            </a:r>
          </a:p>
        </p:txBody>
      </p:sp>
      <p:pic>
        <p:nvPicPr>
          <p:cNvPr id="2050" name="Picture 2" descr="https://upload.wikimedia.org/wikipedia/commons/e/e2/RSC_0022_-_transparent_backgrou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95" y="5464793"/>
            <a:ext cx="2442196" cy="133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2435434" y="648866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Caesarov denár</a:t>
            </a:r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9000972" y="4404485"/>
            <a:ext cx="3065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dirty="0"/>
              <a:t>„Aj ty </a:t>
            </a:r>
            <a:r>
              <a:rPr lang="sk-SK" sz="3200" dirty="0" err="1"/>
              <a:t>Brutus</a:t>
            </a:r>
            <a:r>
              <a:rPr lang="sk-SK" sz="3200" dirty="0"/>
              <a:t>!“ </a:t>
            </a:r>
          </a:p>
        </p:txBody>
      </p:sp>
      <p:sp>
        <p:nvSpPr>
          <p:cNvPr id="6" name="Obdĺžnik 5"/>
          <p:cNvSpPr/>
          <p:nvPr/>
        </p:nvSpPr>
        <p:spPr>
          <a:xfrm>
            <a:off x="8505645" y="4072802"/>
            <a:ext cx="35605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800" dirty="0"/>
              <a:t>„ </a:t>
            </a:r>
            <a:r>
              <a:rPr lang="sk-SK" sz="2800" dirty="0" smtClean="0"/>
              <a:t>Kocky </a:t>
            </a:r>
            <a:r>
              <a:rPr lang="sk-SK" sz="2800" dirty="0"/>
              <a:t>sú hodené!“ </a:t>
            </a:r>
          </a:p>
        </p:txBody>
      </p:sp>
      <p:sp>
        <p:nvSpPr>
          <p:cNvPr id="7" name="Obdĺžnik 6"/>
          <p:cNvSpPr/>
          <p:nvPr/>
        </p:nvSpPr>
        <p:spPr>
          <a:xfrm>
            <a:off x="80422" y="3433652"/>
            <a:ext cx="8425223" cy="20621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sk-SK" sz="2800" b="1" dirty="0"/>
              <a:t>Stáva sa diktátorom- uskutočňuje reformy</a:t>
            </a:r>
          </a:p>
          <a:p>
            <a:pPr lvl="1"/>
            <a:r>
              <a:rPr lang="sk-SK" sz="2000" dirty="0"/>
              <a:t>Reforma kalendára- 365 dní    +1 deň – pomenované mesiace- Júl, August...</a:t>
            </a:r>
          </a:p>
          <a:p>
            <a:pPr lvl="1"/>
            <a:r>
              <a:rPr lang="sk-SK" sz="2000" dirty="0"/>
              <a:t>nízke ceny základných potravín a obmedzoval nákup iného ako štátneho obilia.</a:t>
            </a:r>
          </a:p>
          <a:p>
            <a:pPr lvl="1"/>
            <a:r>
              <a:rPr lang="sk-SK" sz="2000" dirty="0"/>
              <a:t>Udelil gréckym lekárom rímske občianstvo </a:t>
            </a:r>
          </a:p>
        </p:txBody>
      </p:sp>
      <p:sp>
        <p:nvSpPr>
          <p:cNvPr id="8" name="Obdĺžnik 7"/>
          <p:cNvSpPr/>
          <p:nvPr/>
        </p:nvSpPr>
        <p:spPr>
          <a:xfrm>
            <a:off x="2600526" y="5810458"/>
            <a:ext cx="6110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dirty="0"/>
              <a:t>Nakoniec zavraždený v senáte ! </a:t>
            </a:r>
          </a:p>
        </p:txBody>
      </p:sp>
      <p:sp>
        <p:nvSpPr>
          <p:cNvPr id="9" name="AutoShape 4" descr="Jak by dnes vypadal Julius Caesar a další historické osobnosti? | Moře zprá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054" name="Picture 6" descr="https://morezprav.cz/wp-content/uploads/2020/01/ceasa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07"/>
          <a:stretch/>
        </p:blipFill>
        <p:spPr bwMode="auto">
          <a:xfrm>
            <a:off x="9785353" y="997016"/>
            <a:ext cx="2149928" cy="288820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dĺžnik 10"/>
          <p:cNvSpPr/>
          <p:nvPr/>
        </p:nvSpPr>
        <p:spPr>
          <a:xfrm>
            <a:off x="2608537" y="1367626"/>
            <a:ext cx="72484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100 </a:t>
            </a:r>
            <a:r>
              <a:rPr lang="sk-SK" sz="2400" dirty="0" err="1"/>
              <a:t>pnl</a:t>
            </a:r>
            <a:r>
              <a:rPr lang="sk-SK" sz="2400" dirty="0"/>
              <a:t>. - 44 </a:t>
            </a:r>
            <a:r>
              <a:rPr lang="sk-SK" sz="2400" dirty="0" err="1"/>
              <a:t>pnl</a:t>
            </a:r>
            <a:r>
              <a:rPr lang="sk-SK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Člen vlády troch- s </a:t>
            </a:r>
            <a:r>
              <a:rPr lang="sk-SK" sz="2400" dirty="0" err="1"/>
              <a:t>Pompeiom</a:t>
            </a:r>
            <a:r>
              <a:rPr lang="sk-SK" sz="2400" dirty="0"/>
              <a:t> a </a:t>
            </a:r>
            <a:r>
              <a:rPr lang="sk-SK" sz="2400" dirty="0" err="1"/>
              <a:t>Crassom</a:t>
            </a:r>
            <a:r>
              <a:rPr lang="sk-SK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Po náhlej smrti </a:t>
            </a:r>
            <a:r>
              <a:rPr lang="sk-SK" sz="2400" dirty="0" err="1"/>
              <a:t>Crassa</a:t>
            </a:r>
            <a:r>
              <a:rPr lang="sk-SK" sz="2400" dirty="0"/>
              <a:t>- spor o moc s </a:t>
            </a:r>
            <a:r>
              <a:rPr lang="sk-SK" sz="2400" dirty="0" err="1"/>
              <a:t>Pompeiom</a:t>
            </a:r>
            <a:r>
              <a:rPr lang="sk-SK" sz="2400" dirty="0"/>
              <a:t> – porazil ho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Milenka </a:t>
            </a:r>
            <a:r>
              <a:rPr lang="sk-SK" sz="2400" dirty="0" err="1"/>
              <a:t>Kleopatra</a:t>
            </a:r>
            <a:r>
              <a:rPr lang="sk-SK" sz="2400" dirty="0"/>
              <a:t> </a:t>
            </a:r>
            <a:r>
              <a:rPr lang="sk-SK" sz="2400" dirty="0" smtClean="0"/>
              <a:t>– dostala sa k nemu v koberci</a:t>
            </a:r>
            <a:endParaRPr lang="sk-SK" sz="2400" dirty="0"/>
          </a:p>
        </p:txBody>
      </p:sp>
      <p:pic>
        <p:nvPicPr>
          <p:cNvPr id="2056" name="Picture 8" descr="Caesar a Kleopatra fotk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409206"/>
            <a:ext cx="2524637" cy="189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Zavraždění Gaia Julia Caesar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728" y="4998487"/>
            <a:ext cx="1970552" cy="177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89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55575" y="1769118"/>
            <a:ext cx="7729096" cy="1820864"/>
          </a:xfrm>
        </p:spPr>
        <p:txBody>
          <a:bodyPr>
            <a:noAutofit/>
          </a:bodyPr>
          <a:lstStyle/>
          <a:p>
            <a:r>
              <a:rPr lang="sk-SK" sz="2800" dirty="0"/>
              <a:t>Po smrti Caesara- opäť nástup 3</a:t>
            </a:r>
          </a:p>
          <a:p>
            <a:pPr lvl="1"/>
            <a:r>
              <a:rPr lang="sk-SK" sz="2400" dirty="0" err="1"/>
              <a:t>Octavianus</a:t>
            </a:r>
            <a:r>
              <a:rPr lang="sk-SK" sz="2400" dirty="0"/>
              <a:t> ( západ) – jeho dcéra si vzala Antonia) </a:t>
            </a:r>
          </a:p>
          <a:p>
            <a:pPr lvl="1"/>
            <a:r>
              <a:rPr lang="sk-SK" sz="2400" dirty="0" err="1"/>
              <a:t>Lepidus</a:t>
            </a:r>
            <a:r>
              <a:rPr lang="sk-SK" sz="2400" dirty="0"/>
              <a:t> ( Afrika) </a:t>
            </a:r>
          </a:p>
          <a:p>
            <a:pPr lvl="1"/>
            <a:r>
              <a:rPr lang="sk-SK" sz="2400" dirty="0" err="1"/>
              <a:t>Antonius</a:t>
            </a:r>
            <a:r>
              <a:rPr lang="sk-SK" sz="2400" dirty="0"/>
              <a:t> ( východ) , vzťah s </a:t>
            </a:r>
            <a:r>
              <a:rPr lang="sk-SK" sz="2400" dirty="0" err="1" smtClean="0"/>
              <a:t>Kleopatrou</a:t>
            </a:r>
            <a:r>
              <a:rPr lang="sk-SK" sz="2400" dirty="0" smtClean="0"/>
              <a:t> </a:t>
            </a:r>
            <a:endParaRPr lang="sk-SK" sz="2400" dirty="0"/>
          </a:p>
          <a:p>
            <a:endParaRPr lang="sk-SK" sz="2800" dirty="0"/>
          </a:p>
        </p:txBody>
      </p:sp>
      <p:sp>
        <p:nvSpPr>
          <p:cNvPr id="4" name="Obdĺžnik 3"/>
          <p:cNvSpPr/>
          <p:nvPr/>
        </p:nvSpPr>
        <p:spPr>
          <a:xfrm>
            <a:off x="3847381" y="4160064"/>
            <a:ext cx="58314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1792" lvl="1" indent="-228600">
              <a:spcBef>
                <a:spcPts val="324"/>
              </a:spcBef>
              <a:buClr>
                <a:srgbClr val="2DA2BF"/>
              </a:buClr>
              <a:buFont typeface="Verdana"/>
              <a:buChar char="◦"/>
            </a:pPr>
            <a:r>
              <a:rPr lang="sk-SK" sz="4000" dirty="0">
                <a:solidFill>
                  <a:prstClr val="black"/>
                </a:solidFill>
              </a:rPr>
              <a:t>Vypukne konflikt- </a:t>
            </a:r>
            <a:r>
              <a:rPr lang="sk-SK" sz="4000" dirty="0" err="1" smtClean="0">
                <a:solidFill>
                  <a:prstClr val="black"/>
                </a:solidFill>
              </a:rPr>
              <a:t>Gaius</a:t>
            </a:r>
            <a:r>
              <a:rPr lang="sk-SK" sz="4000" dirty="0" smtClean="0">
                <a:solidFill>
                  <a:prstClr val="black"/>
                </a:solidFill>
              </a:rPr>
              <a:t> </a:t>
            </a:r>
            <a:r>
              <a:rPr lang="sk-SK" sz="4000" dirty="0" err="1" smtClean="0">
                <a:solidFill>
                  <a:srgbClr val="FF0000"/>
                </a:solidFill>
              </a:rPr>
              <a:t>Octavianus</a:t>
            </a:r>
            <a:r>
              <a:rPr lang="sk-SK" sz="4000" dirty="0" smtClean="0">
                <a:solidFill>
                  <a:srgbClr val="FF0000"/>
                </a:solidFill>
              </a:rPr>
              <a:t> </a:t>
            </a:r>
            <a:r>
              <a:rPr lang="sk-SK" sz="4000" dirty="0">
                <a:solidFill>
                  <a:prstClr val="black"/>
                </a:solidFill>
              </a:rPr>
              <a:t>sa dostáva k moci</a:t>
            </a:r>
          </a:p>
        </p:txBody>
      </p:sp>
      <p:pic>
        <p:nvPicPr>
          <p:cNvPr id="3074" name="Picture 2" descr="Konec Římské republik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016" y="1425675"/>
            <a:ext cx="4058668" cy="224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T Live: Antony &amp; Cleopatra Tickets | Book Online at Vue Cinem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90" y="3640348"/>
            <a:ext cx="3876836" cy="28611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augustus_octavius_caesar_1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7" name="AutoShape 10" descr="augustus_octavius_caesar_1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394690" y="114790"/>
            <a:ext cx="11242344" cy="1609344"/>
          </a:xfrm>
        </p:spPr>
        <p:txBody>
          <a:bodyPr/>
          <a:lstStyle/>
          <a:p>
            <a:r>
              <a:rPr lang="sk-SK" dirty="0" smtClean="0"/>
              <a:t>Pomsta za smrť Caesara a druhý triumvirát</a:t>
            </a:r>
            <a:endParaRPr lang="sk-SK" dirty="0"/>
          </a:p>
        </p:txBody>
      </p:sp>
      <p:pic>
        <p:nvPicPr>
          <p:cNvPr id="9" name="Obrázok 8"/>
          <p:cNvPicPr>
            <a:picLocks noChangeAspect="1"/>
          </p:cNvPicPr>
          <p:nvPr/>
        </p:nvPicPr>
        <p:blipFill rotWithShape="1">
          <a:blip r:embed="rId4"/>
          <a:srcRect l="46910" t="12829" r="22948" b="23271"/>
          <a:stretch/>
        </p:blipFill>
        <p:spPr>
          <a:xfrm>
            <a:off x="9405177" y="3600266"/>
            <a:ext cx="2365506" cy="282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Použité zdroje: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hlinkClick r:id="rId2"/>
              </a:rPr>
              <a:t>http</a:t>
            </a:r>
            <a:r>
              <a:rPr lang="sk-SK" dirty="0">
                <a:hlinkClick r:id="rId2"/>
              </a:rPr>
              <a:t>://</a:t>
            </a:r>
            <a:r>
              <a:rPr lang="sk-SK" dirty="0" smtClean="0">
                <a:hlinkClick r:id="rId2"/>
              </a:rPr>
              <a:t>www.historickarevue.com/clanok/august_2019_vydanie_kartago</a:t>
            </a:r>
            <a:endParaRPr lang="sk-SK" dirty="0" smtClean="0"/>
          </a:p>
          <a:p>
            <a:r>
              <a:rPr lang="sk-SK" dirty="0">
                <a:hlinkClick r:id="rId3"/>
              </a:rPr>
              <a:t>http://</a:t>
            </a:r>
            <a:r>
              <a:rPr lang="sk-SK" dirty="0" smtClean="0">
                <a:hlinkClick r:id="rId3"/>
              </a:rPr>
              <a:t>www.historickarevue.com/clanok/anticky-epos-romulus-a-remus</a:t>
            </a:r>
            <a:endParaRPr lang="sk-SK" dirty="0" smtClean="0"/>
          </a:p>
          <a:p>
            <a:r>
              <a:rPr lang="sk-SK" dirty="0" smtClean="0">
                <a:hlinkClick r:id="rId4"/>
              </a:rPr>
              <a:t>http://www.historickarevue.com/clanok/ceasar-a-kleopatra</a:t>
            </a:r>
            <a:r>
              <a:rPr lang="sk-SK" dirty="0" smtClean="0"/>
              <a:t> </a:t>
            </a:r>
          </a:p>
          <a:p>
            <a:endParaRPr lang="sk-SK" dirty="0"/>
          </a:p>
          <a:p>
            <a:r>
              <a:rPr lang="sk-SK" dirty="0"/>
              <a:t>Obrazové zdroje: </a:t>
            </a:r>
            <a:r>
              <a:rPr lang="sk-SK" dirty="0">
                <a:hlinkClick r:id="rId5"/>
              </a:rPr>
              <a:t>https://images.google.com</a:t>
            </a:r>
            <a:r>
              <a:rPr lang="sk-SK" dirty="0" smtClean="0">
                <a:hlinkClick r:id="rId5"/>
              </a:rPr>
              <a:t>/</a:t>
            </a:r>
            <a:r>
              <a:rPr lang="sk-SK" dirty="0" smtClean="0"/>
              <a:t> </a:t>
            </a:r>
          </a:p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1069848" y="1724644"/>
            <a:ext cx="3028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Môžete si prečítať viac na: </a:t>
            </a:r>
          </a:p>
        </p:txBody>
      </p:sp>
    </p:spTree>
    <p:extLst>
      <p:ext uri="{BB962C8B-B14F-4D97-AF65-F5344CB8AC3E}">
        <p14:creationId xmlns:p14="http://schemas.microsoft.com/office/powerpoint/2010/main" val="107884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 dreva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Typ dreva</Template>
  <TotalTime>185</TotalTime>
  <Words>442</Words>
  <Application>Microsoft Office PowerPoint</Application>
  <PresentationFormat>Širokouhlá</PresentationFormat>
  <Paragraphs>71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4" baseType="lpstr">
      <vt:lpstr>Arial</vt:lpstr>
      <vt:lpstr>Georgia</vt:lpstr>
      <vt:lpstr>Trebuchet MS</vt:lpstr>
      <vt:lpstr>Verdana</vt:lpstr>
      <vt:lpstr>Wingdings</vt:lpstr>
      <vt:lpstr>Typ dreva</vt:lpstr>
      <vt:lpstr>Rím v období republiky</vt:lpstr>
      <vt:lpstr>Charakteristika obdobia a vlády</vt:lpstr>
      <vt:lpstr>Rímska expanzia- Púnske vojny</vt:lpstr>
      <vt:lpstr>Prezentácia programu PowerPoint</vt:lpstr>
      <vt:lpstr>Kríza v Rímskej republike</vt:lpstr>
      <vt:lpstr>Nástup Caesara k moci a jeho pád</vt:lpstr>
      <vt:lpstr>Pomsta za smrť Caesara a druhý triumvirát</vt:lpstr>
      <vt:lpstr>Použité zdroje: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Rím v období republiky</dc:title>
  <dc:creator>Ucitel</dc:creator>
  <cp:lastModifiedBy>Windows-felhasználó</cp:lastModifiedBy>
  <cp:revision>24</cp:revision>
  <dcterms:created xsi:type="dcterms:W3CDTF">2020-10-25T11:58:23Z</dcterms:created>
  <dcterms:modified xsi:type="dcterms:W3CDTF">2024-01-10T09:40:09Z</dcterms:modified>
</cp:coreProperties>
</file>