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836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485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535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518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590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27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6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360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134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196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52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541FC7-0B24-4A6C-933F-978DDE41DDA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3FBFC7-B994-42D0-8025-AA7472A34EF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61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0CDCCD4-91D8-443A-9F2A-74A3FCC8A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6000" b="1" i="1" dirty="0"/>
              <a:t>STAROVEKÝ RÍM - OPAKOVANIE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96EA1CF-3086-465E-A935-9D3248EC6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25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UTVOR DVOJICE</a:t>
            </a:r>
          </a:p>
        </p:txBody>
      </p:sp>
      <p:sp>
        <p:nvSpPr>
          <p:cNvPr id="3" name="Obdĺžnik: odstrihnutý jeden horný roh a zaoblený druhý horný roh 2">
            <a:extLst>
              <a:ext uri="{FF2B5EF4-FFF2-40B4-BE49-F238E27FC236}">
                <a16:creationId xmlns:a16="http://schemas.microsoft.com/office/drawing/2014/main" xmlns="" id="{36CFB2BF-A454-4EEE-B734-FE9081830A3C}"/>
              </a:ext>
            </a:extLst>
          </p:cNvPr>
          <p:cNvSpPr/>
          <p:nvPr/>
        </p:nvSpPr>
        <p:spPr>
          <a:xfrm>
            <a:off x="494951" y="1895912"/>
            <a:ext cx="4018326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1. SPARTAKUS</a:t>
            </a:r>
          </a:p>
        </p:txBody>
      </p:sp>
      <p:sp>
        <p:nvSpPr>
          <p:cNvPr id="5" name="Obdĺžnik: odstrihnutý jeden horný roh a zaoblený druhý horný roh 4">
            <a:extLst>
              <a:ext uri="{FF2B5EF4-FFF2-40B4-BE49-F238E27FC236}">
                <a16:creationId xmlns:a16="http://schemas.microsoft.com/office/drawing/2014/main" xmlns="" id="{A8D194A2-BED3-43C5-8039-BA8872B56BF2}"/>
              </a:ext>
            </a:extLst>
          </p:cNvPr>
          <p:cNvSpPr/>
          <p:nvPr/>
        </p:nvSpPr>
        <p:spPr>
          <a:xfrm>
            <a:off x="494951" y="2811710"/>
            <a:ext cx="4018326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2. TRIUMVIRÁT</a:t>
            </a:r>
          </a:p>
        </p:txBody>
      </p:sp>
      <p:sp>
        <p:nvSpPr>
          <p:cNvPr id="6" name="Obdĺžnik: odstrihnutý jeden horný roh a zaoblený druhý horný roh 5">
            <a:extLst>
              <a:ext uri="{FF2B5EF4-FFF2-40B4-BE49-F238E27FC236}">
                <a16:creationId xmlns:a16="http://schemas.microsoft.com/office/drawing/2014/main" xmlns="" id="{A2B520B9-9B5A-4286-887E-F0129C094B26}"/>
              </a:ext>
            </a:extLst>
          </p:cNvPr>
          <p:cNvSpPr/>
          <p:nvPr/>
        </p:nvSpPr>
        <p:spPr>
          <a:xfrm>
            <a:off x="494951" y="3727508"/>
            <a:ext cx="4018326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3. DIKTÁTOR</a:t>
            </a:r>
          </a:p>
        </p:txBody>
      </p:sp>
      <p:sp>
        <p:nvSpPr>
          <p:cNvPr id="7" name="Obdĺžnik: odstrihnutý jeden horný roh a zaoblený druhý horný roh 6">
            <a:extLst>
              <a:ext uri="{FF2B5EF4-FFF2-40B4-BE49-F238E27FC236}">
                <a16:creationId xmlns:a16="http://schemas.microsoft.com/office/drawing/2014/main" xmlns="" id="{6CEB8E2F-B827-4D13-A929-67931650AC6B}"/>
              </a:ext>
            </a:extLst>
          </p:cNvPr>
          <p:cNvSpPr/>
          <p:nvPr/>
        </p:nvSpPr>
        <p:spPr>
          <a:xfrm>
            <a:off x="494951" y="4643306"/>
            <a:ext cx="4018326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4. BEZZEMOK</a:t>
            </a:r>
          </a:p>
        </p:txBody>
      </p:sp>
      <p:sp>
        <p:nvSpPr>
          <p:cNvPr id="8" name="Obdĺžnik: odstrihnutý jeden horný roh a zaoblený druhý horný roh 7">
            <a:extLst>
              <a:ext uri="{FF2B5EF4-FFF2-40B4-BE49-F238E27FC236}">
                <a16:creationId xmlns:a16="http://schemas.microsoft.com/office/drawing/2014/main" xmlns="" id="{B4EB3FE1-03F0-42C4-BA1E-1422401E13E5}"/>
              </a:ext>
            </a:extLst>
          </p:cNvPr>
          <p:cNvSpPr/>
          <p:nvPr/>
        </p:nvSpPr>
        <p:spPr>
          <a:xfrm>
            <a:off x="494951" y="5596854"/>
            <a:ext cx="4018326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5. GLADIÁTOR</a:t>
            </a:r>
          </a:p>
        </p:txBody>
      </p:sp>
      <p:sp>
        <p:nvSpPr>
          <p:cNvPr id="9" name="Obdĺžnik: odstrihnutý jeden horný roh a zaoblený druhý horný roh 8">
            <a:extLst>
              <a:ext uri="{FF2B5EF4-FFF2-40B4-BE49-F238E27FC236}">
                <a16:creationId xmlns:a16="http://schemas.microsoft.com/office/drawing/2014/main" xmlns="" id="{41201C2B-E5A9-4014-A1BF-4D75B7B803FD}"/>
              </a:ext>
            </a:extLst>
          </p:cNvPr>
          <p:cNvSpPr/>
          <p:nvPr/>
        </p:nvSpPr>
        <p:spPr>
          <a:xfrm>
            <a:off x="7592482" y="1861161"/>
            <a:ext cx="4018326" cy="805343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A) vládca s neobmedzenou mocou</a:t>
            </a:r>
          </a:p>
        </p:txBody>
      </p:sp>
      <p:sp>
        <p:nvSpPr>
          <p:cNvPr id="10" name="Obdĺžnik: odstrihnutý jeden horný roh a zaoblený druhý horný roh 9">
            <a:extLst>
              <a:ext uri="{FF2B5EF4-FFF2-40B4-BE49-F238E27FC236}">
                <a16:creationId xmlns:a16="http://schemas.microsoft.com/office/drawing/2014/main" xmlns="" id="{A74BF1DE-42B8-4EC9-BC36-353BC780281E}"/>
              </a:ext>
            </a:extLst>
          </p:cNvPr>
          <p:cNvSpPr/>
          <p:nvPr/>
        </p:nvSpPr>
        <p:spPr>
          <a:xfrm>
            <a:off x="7592482" y="2776959"/>
            <a:ext cx="4018326" cy="805343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B) starorímsky zápasník</a:t>
            </a:r>
          </a:p>
        </p:txBody>
      </p:sp>
      <p:sp>
        <p:nvSpPr>
          <p:cNvPr id="11" name="Obdĺžnik: odstrihnutý jeden horný roh a zaoblený druhý horný roh 10">
            <a:extLst>
              <a:ext uri="{FF2B5EF4-FFF2-40B4-BE49-F238E27FC236}">
                <a16:creationId xmlns:a16="http://schemas.microsoft.com/office/drawing/2014/main" xmlns="" id="{9D9298C5-714A-4120-80F8-69DFB6D01505}"/>
              </a:ext>
            </a:extLst>
          </p:cNvPr>
          <p:cNvSpPr/>
          <p:nvPr/>
        </p:nvSpPr>
        <p:spPr>
          <a:xfrm>
            <a:off x="7592482" y="3727508"/>
            <a:ext cx="4018326" cy="805343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C) otrok, gladiátor a veliteľ povstania</a:t>
            </a:r>
          </a:p>
        </p:txBody>
      </p:sp>
      <p:sp>
        <p:nvSpPr>
          <p:cNvPr id="12" name="Obdĺžnik: odstrihnutý jeden horný roh a zaoblený druhý horný roh 11">
            <a:extLst>
              <a:ext uri="{FF2B5EF4-FFF2-40B4-BE49-F238E27FC236}">
                <a16:creationId xmlns:a16="http://schemas.microsoft.com/office/drawing/2014/main" xmlns="" id="{3BB13103-FFB5-4B0F-8EAA-D7AC539B1430}"/>
              </a:ext>
            </a:extLst>
          </p:cNvPr>
          <p:cNvSpPr/>
          <p:nvPr/>
        </p:nvSpPr>
        <p:spPr>
          <a:xfrm>
            <a:off x="7518380" y="4678057"/>
            <a:ext cx="4018326" cy="805343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D) vláda troch, </a:t>
            </a:r>
            <a:r>
              <a:rPr lang="sk-SK" sz="2000" dirty="0" err="1"/>
              <a:t>trojvládie</a:t>
            </a:r>
            <a:endParaRPr lang="sk-SK" sz="2000" dirty="0"/>
          </a:p>
        </p:txBody>
      </p:sp>
      <p:sp>
        <p:nvSpPr>
          <p:cNvPr id="13" name="Obdĺžnik: odstrihnutý jeden horný roh a zaoblený druhý horný roh 12">
            <a:extLst>
              <a:ext uri="{FF2B5EF4-FFF2-40B4-BE49-F238E27FC236}">
                <a16:creationId xmlns:a16="http://schemas.microsoft.com/office/drawing/2014/main" xmlns="" id="{C83FD204-46D3-426F-9001-169D87E9E9FB}"/>
              </a:ext>
            </a:extLst>
          </p:cNvPr>
          <p:cNvSpPr/>
          <p:nvPr/>
        </p:nvSpPr>
        <p:spPr>
          <a:xfrm>
            <a:off x="7518380" y="5628605"/>
            <a:ext cx="4018326" cy="805343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E) človek nevlastniaci žiadnu pôdu</a:t>
            </a:r>
          </a:p>
        </p:txBody>
      </p:sp>
      <p:cxnSp>
        <p:nvCxnSpPr>
          <p:cNvPr id="15" name="Spojnica: zakrivená 14">
            <a:extLst>
              <a:ext uri="{FF2B5EF4-FFF2-40B4-BE49-F238E27FC236}">
                <a16:creationId xmlns:a16="http://schemas.microsoft.com/office/drawing/2014/main" xmlns="" id="{5B5C9476-62E9-4780-A756-9C2DC4F53C8A}"/>
              </a:ext>
            </a:extLst>
          </p:cNvPr>
          <p:cNvCxnSpPr/>
          <p:nvPr/>
        </p:nvCxnSpPr>
        <p:spPr>
          <a:xfrm>
            <a:off x="3372374" y="2298583"/>
            <a:ext cx="4605556" cy="1831596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pojnica: zakrivená 15">
            <a:extLst>
              <a:ext uri="{FF2B5EF4-FFF2-40B4-BE49-F238E27FC236}">
                <a16:creationId xmlns:a16="http://schemas.microsoft.com/office/drawing/2014/main" xmlns="" id="{DB2492B4-D0DB-4E30-95CB-5650681A8D23}"/>
              </a:ext>
            </a:extLst>
          </p:cNvPr>
          <p:cNvCxnSpPr/>
          <p:nvPr/>
        </p:nvCxnSpPr>
        <p:spPr>
          <a:xfrm>
            <a:off x="3474440" y="3283882"/>
            <a:ext cx="4605556" cy="1831596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pojnica: zakrivená 16">
            <a:extLst>
              <a:ext uri="{FF2B5EF4-FFF2-40B4-BE49-F238E27FC236}">
                <a16:creationId xmlns:a16="http://schemas.microsoft.com/office/drawing/2014/main" xmlns="" id="{69A163A8-26FD-4365-AD9A-654988DA8CEA}"/>
              </a:ext>
            </a:extLst>
          </p:cNvPr>
          <p:cNvCxnSpPr>
            <a:cxnSpLocks/>
          </p:cNvCxnSpPr>
          <p:nvPr/>
        </p:nvCxnSpPr>
        <p:spPr>
          <a:xfrm flipV="1">
            <a:off x="3361188" y="2409037"/>
            <a:ext cx="4415406" cy="1760085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pojnica: zakrivená 18">
            <a:extLst>
              <a:ext uri="{FF2B5EF4-FFF2-40B4-BE49-F238E27FC236}">
                <a16:creationId xmlns:a16="http://schemas.microsoft.com/office/drawing/2014/main" xmlns="" id="{473BE26D-EBFD-477E-BDA7-685AF2849819}"/>
              </a:ext>
            </a:extLst>
          </p:cNvPr>
          <p:cNvCxnSpPr>
            <a:cxnSpLocks/>
          </p:cNvCxnSpPr>
          <p:nvPr/>
        </p:nvCxnSpPr>
        <p:spPr>
          <a:xfrm>
            <a:off x="3584895" y="5005024"/>
            <a:ext cx="4393035" cy="727832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pojnica: zakrivená 20">
            <a:extLst>
              <a:ext uri="{FF2B5EF4-FFF2-40B4-BE49-F238E27FC236}">
                <a16:creationId xmlns:a16="http://schemas.microsoft.com/office/drawing/2014/main" xmlns="" id="{AE4D89A4-4332-4075-98A6-B33E4E327537}"/>
              </a:ext>
            </a:extLst>
          </p:cNvPr>
          <p:cNvCxnSpPr>
            <a:cxnSpLocks/>
          </p:cNvCxnSpPr>
          <p:nvPr/>
        </p:nvCxnSpPr>
        <p:spPr>
          <a:xfrm flipV="1">
            <a:off x="3438089" y="3269610"/>
            <a:ext cx="4539841" cy="2761666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UTVOR DVOJICE</a:t>
            </a:r>
          </a:p>
        </p:txBody>
      </p:sp>
      <p:sp>
        <p:nvSpPr>
          <p:cNvPr id="3" name="Obdĺžnik: odstrihnutý jeden horný roh a zaoblený druhý horný roh 2">
            <a:extLst>
              <a:ext uri="{FF2B5EF4-FFF2-40B4-BE49-F238E27FC236}">
                <a16:creationId xmlns:a16="http://schemas.microsoft.com/office/drawing/2014/main" xmlns="" id="{36CFB2BF-A454-4EEE-B734-FE9081830A3C}"/>
              </a:ext>
            </a:extLst>
          </p:cNvPr>
          <p:cNvSpPr/>
          <p:nvPr/>
        </p:nvSpPr>
        <p:spPr>
          <a:xfrm>
            <a:off x="494951" y="1895912"/>
            <a:ext cx="4018326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1. BRATIA GRACCHOVCI</a:t>
            </a:r>
          </a:p>
        </p:txBody>
      </p:sp>
      <p:sp>
        <p:nvSpPr>
          <p:cNvPr id="5" name="Obdĺžnik: odstrihnutý jeden horný roh a zaoblený druhý horný roh 4">
            <a:extLst>
              <a:ext uri="{FF2B5EF4-FFF2-40B4-BE49-F238E27FC236}">
                <a16:creationId xmlns:a16="http://schemas.microsoft.com/office/drawing/2014/main" xmlns="" id="{A8D194A2-BED3-43C5-8039-BA8872B56BF2}"/>
              </a:ext>
            </a:extLst>
          </p:cNvPr>
          <p:cNvSpPr/>
          <p:nvPr/>
        </p:nvSpPr>
        <p:spPr>
          <a:xfrm>
            <a:off x="494951" y="2811710"/>
            <a:ext cx="4018326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2. TRIBÚN ĽUDU</a:t>
            </a:r>
          </a:p>
        </p:txBody>
      </p:sp>
      <p:sp>
        <p:nvSpPr>
          <p:cNvPr id="6" name="Obdĺžnik: odstrihnutý jeden horný roh a zaoblený druhý horný roh 5">
            <a:extLst>
              <a:ext uri="{FF2B5EF4-FFF2-40B4-BE49-F238E27FC236}">
                <a16:creationId xmlns:a16="http://schemas.microsoft.com/office/drawing/2014/main" xmlns="" id="{A2B520B9-9B5A-4286-887E-F0129C094B26}"/>
              </a:ext>
            </a:extLst>
          </p:cNvPr>
          <p:cNvSpPr/>
          <p:nvPr/>
        </p:nvSpPr>
        <p:spPr>
          <a:xfrm>
            <a:off x="494951" y="3727508"/>
            <a:ext cx="4018326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3. SENÁT</a:t>
            </a:r>
          </a:p>
        </p:txBody>
      </p:sp>
      <p:sp>
        <p:nvSpPr>
          <p:cNvPr id="7" name="Obdĺžnik: odstrihnutý jeden horný roh a zaoblený druhý horný roh 6">
            <a:extLst>
              <a:ext uri="{FF2B5EF4-FFF2-40B4-BE49-F238E27FC236}">
                <a16:creationId xmlns:a16="http://schemas.microsoft.com/office/drawing/2014/main" xmlns="" id="{6CEB8E2F-B827-4D13-A929-67931650AC6B}"/>
              </a:ext>
            </a:extLst>
          </p:cNvPr>
          <p:cNvSpPr/>
          <p:nvPr/>
        </p:nvSpPr>
        <p:spPr>
          <a:xfrm>
            <a:off x="494951" y="4643306"/>
            <a:ext cx="4018326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4. KONZULI</a:t>
            </a:r>
          </a:p>
        </p:txBody>
      </p:sp>
      <p:sp>
        <p:nvSpPr>
          <p:cNvPr id="8" name="Obdĺžnik: odstrihnutý jeden horný roh a zaoblený druhý horný roh 7">
            <a:extLst>
              <a:ext uri="{FF2B5EF4-FFF2-40B4-BE49-F238E27FC236}">
                <a16:creationId xmlns:a16="http://schemas.microsoft.com/office/drawing/2014/main" xmlns="" id="{B4EB3FE1-03F0-42C4-BA1E-1422401E13E5}"/>
              </a:ext>
            </a:extLst>
          </p:cNvPr>
          <p:cNvSpPr/>
          <p:nvPr/>
        </p:nvSpPr>
        <p:spPr>
          <a:xfrm>
            <a:off x="494951" y="5596854"/>
            <a:ext cx="4018326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5. LIKTORI</a:t>
            </a:r>
          </a:p>
        </p:txBody>
      </p:sp>
      <p:sp>
        <p:nvSpPr>
          <p:cNvPr id="9" name="Obdĺžnik: odstrihnutý jeden horný roh a zaoblený druhý horný roh 8">
            <a:extLst>
              <a:ext uri="{FF2B5EF4-FFF2-40B4-BE49-F238E27FC236}">
                <a16:creationId xmlns:a16="http://schemas.microsoft.com/office/drawing/2014/main" xmlns="" id="{41201C2B-E5A9-4014-A1BF-4D75B7B803FD}"/>
              </a:ext>
            </a:extLst>
          </p:cNvPr>
          <p:cNvSpPr/>
          <p:nvPr/>
        </p:nvSpPr>
        <p:spPr>
          <a:xfrm>
            <a:off x="7592482" y="1861161"/>
            <a:ext cx="4018326" cy="805343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A) naším symbolom je sekera a červená stuha</a:t>
            </a:r>
          </a:p>
        </p:txBody>
      </p:sp>
      <p:sp>
        <p:nvSpPr>
          <p:cNvPr id="10" name="Obdĺžnik: odstrihnutý jeden horný roh a zaoblený druhý horný roh 9">
            <a:extLst>
              <a:ext uri="{FF2B5EF4-FFF2-40B4-BE49-F238E27FC236}">
                <a16:creationId xmlns:a16="http://schemas.microsoft.com/office/drawing/2014/main" xmlns="" id="{A74BF1DE-42B8-4EC9-BC36-353BC780281E}"/>
              </a:ext>
            </a:extLst>
          </p:cNvPr>
          <p:cNvSpPr/>
          <p:nvPr/>
        </p:nvSpPr>
        <p:spPr>
          <a:xfrm>
            <a:off x="7592482" y="2776959"/>
            <a:ext cx="4018326" cy="805343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B) sme zodpovední za vedenie štátu, ľudia si nás volia</a:t>
            </a:r>
          </a:p>
        </p:txBody>
      </p:sp>
      <p:sp>
        <p:nvSpPr>
          <p:cNvPr id="11" name="Obdĺžnik: odstrihnutý jeden horný roh a zaoblený druhý horný roh 10">
            <a:extLst>
              <a:ext uri="{FF2B5EF4-FFF2-40B4-BE49-F238E27FC236}">
                <a16:creationId xmlns:a16="http://schemas.microsoft.com/office/drawing/2014/main" xmlns="" id="{9D9298C5-714A-4120-80F8-69DFB6D01505}"/>
              </a:ext>
            </a:extLst>
          </p:cNvPr>
          <p:cNvSpPr/>
          <p:nvPr/>
        </p:nvSpPr>
        <p:spPr>
          <a:xfrm>
            <a:off x="7592482" y="3727508"/>
            <a:ext cx="4018326" cy="805343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C) sme orgánom, ktorý zastupoval záujmy bezzemkov a otrokov</a:t>
            </a:r>
          </a:p>
        </p:txBody>
      </p:sp>
      <p:sp>
        <p:nvSpPr>
          <p:cNvPr id="12" name="Obdĺžnik: odstrihnutý jeden horný roh a zaoblený druhý horný roh 11">
            <a:extLst>
              <a:ext uri="{FF2B5EF4-FFF2-40B4-BE49-F238E27FC236}">
                <a16:creationId xmlns:a16="http://schemas.microsoft.com/office/drawing/2014/main" xmlns="" id="{3BB13103-FFB5-4B0F-8EAA-D7AC539B1430}"/>
              </a:ext>
            </a:extLst>
          </p:cNvPr>
          <p:cNvSpPr/>
          <p:nvPr/>
        </p:nvSpPr>
        <p:spPr>
          <a:xfrm>
            <a:off x="7518380" y="4678057"/>
            <a:ext cx="4018326" cy="805343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D) boli sme vo funkcii tribúnov ľudu</a:t>
            </a:r>
          </a:p>
        </p:txBody>
      </p:sp>
      <p:sp>
        <p:nvSpPr>
          <p:cNvPr id="13" name="Obdĺžnik: odstrihnutý jeden horný roh a zaoblený druhý horný roh 12">
            <a:extLst>
              <a:ext uri="{FF2B5EF4-FFF2-40B4-BE49-F238E27FC236}">
                <a16:creationId xmlns:a16="http://schemas.microsoft.com/office/drawing/2014/main" xmlns="" id="{C83FD204-46D3-426F-9001-169D87E9E9FB}"/>
              </a:ext>
            </a:extLst>
          </p:cNvPr>
          <p:cNvSpPr/>
          <p:nvPr/>
        </p:nvSpPr>
        <p:spPr>
          <a:xfrm>
            <a:off x="7518380" y="5628605"/>
            <a:ext cx="4018326" cy="805343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E) sme pomocný politický orgán</a:t>
            </a:r>
          </a:p>
        </p:txBody>
      </p:sp>
      <p:cxnSp>
        <p:nvCxnSpPr>
          <p:cNvPr id="15" name="Spojnica: zakrivená 14">
            <a:extLst>
              <a:ext uri="{FF2B5EF4-FFF2-40B4-BE49-F238E27FC236}">
                <a16:creationId xmlns:a16="http://schemas.microsoft.com/office/drawing/2014/main" xmlns="" id="{5B5C9476-62E9-4780-A756-9C2DC4F53C8A}"/>
              </a:ext>
            </a:extLst>
          </p:cNvPr>
          <p:cNvCxnSpPr>
            <a:cxnSpLocks/>
          </p:cNvCxnSpPr>
          <p:nvPr/>
        </p:nvCxnSpPr>
        <p:spPr>
          <a:xfrm>
            <a:off x="3884102" y="2359901"/>
            <a:ext cx="4035105" cy="2505714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pojnica: zakrivená 19">
            <a:extLst>
              <a:ext uri="{FF2B5EF4-FFF2-40B4-BE49-F238E27FC236}">
                <a16:creationId xmlns:a16="http://schemas.microsoft.com/office/drawing/2014/main" xmlns="" id="{75297CD4-7933-435C-865C-64DA856D74D9}"/>
              </a:ext>
            </a:extLst>
          </p:cNvPr>
          <p:cNvCxnSpPr>
            <a:cxnSpLocks/>
          </p:cNvCxnSpPr>
          <p:nvPr/>
        </p:nvCxnSpPr>
        <p:spPr>
          <a:xfrm>
            <a:off x="3498209" y="3310449"/>
            <a:ext cx="4420998" cy="948261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pojnica: zakrivená 21">
            <a:extLst>
              <a:ext uri="{FF2B5EF4-FFF2-40B4-BE49-F238E27FC236}">
                <a16:creationId xmlns:a16="http://schemas.microsoft.com/office/drawing/2014/main" xmlns="" id="{C7512967-0A6A-4ECF-89BA-8B7EB201AF22}"/>
              </a:ext>
            </a:extLst>
          </p:cNvPr>
          <p:cNvCxnSpPr/>
          <p:nvPr/>
        </p:nvCxnSpPr>
        <p:spPr>
          <a:xfrm>
            <a:off x="3313651" y="4060272"/>
            <a:ext cx="4605556" cy="1831596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pojnica: zakrivená 22">
            <a:extLst>
              <a:ext uri="{FF2B5EF4-FFF2-40B4-BE49-F238E27FC236}">
                <a16:creationId xmlns:a16="http://schemas.microsoft.com/office/drawing/2014/main" xmlns="" id="{6DA89F62-7136-4D2F-AA21-13F1353DDA18}"/>
              </a:ext>
            </a:extLst>
          </p:cNvPr>
          <p:cNvCxnSpPr>
            <a:cxnSpLocks/>
          </p:cNvCxnSpPr>
          <p:nvPr/>
        </p:nvCxnSpPr>
        <p:spPr>
          <a:xfrm flipV="1">
            <a:off x="3246539" y="3415515"/>
            <a:ext cx="4546833" cy="1487140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pojnica: zakrivená 24">
            <a:extLst>
              <a:ext uri="{FF2B5EF4-FFF2-40B4-BE49-F238E27FC236}">
                <a16:creationId xmlns:a16="http://schemas.microsoft.com/office/drawing/2014/main" xmlns="" id="{03CDF81C-2BED-4373-ABC7-EF10DDC14BD5}"/>
              </a:ext>
            </a:extLst>
          </p:cNvPr>
          <p:cNvCxnSpPr>
            <a:cxnSpLocks/>
          </p:cNvCxnSpPr>
          <p:nvPr/>
        </p:nvCxnSpPr>
        <p:spPr>
          <a:xfrm flipV="1">
            <a:off x="3246539" y="2444490"/>
            <a:ext cx="4739780" cy="3682855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PRAVDA – LOŽ?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D590876E-7481-44DB-836C-535E5EF21E8E}"/>
              </a:ext>
            </a:extLst>
          </p:cNvPr>
          <p:cNvSpPr/>
          <p:nvPr/>
        </p:nvSpPr>
        <p:spPr>
          <a:xfrm>
            <a:off x="260059" y="2139193"/>
            <a:ext cx="6660858" cy="37666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i="1" dirty="0"/>
              <a:t>Úloha č. 5: Rozhodni o pravdivosti tvrdení na nasledujúcej strane. Nepravdivé oprav.</a:t>
            </a:r>
          </a:p>
        </p:txBody>
      </p:sp>
      <p:pic>
        <p:nvPicPr>
          <p:cNvPr id="5" name="Picture 2" descr="Art Engadine Congregational Church Psychology Emotion - Psychology Clipart,  HD Png Download , Transparent Png Image - PNGitem">
            <a:extLst>
              <a:ext uri="{FF2B5EF4-FFF2-40B4-BE49-F238E27FC236}">
                <a16:creationId xmlns:a16="http://schemas.microsoft.com/office/drawing/2014/main" xmlns="" id="{32CA2E11-22AF-422D-A803-AE76DADBF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88" y="2011145"/>
            <a:ext cx="4168018" cy="402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71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PRAVDA – LOŽ?</a:t>
            </a:r>
          </a:p>
        </p:txBody>
      </p:sp>
      <p:graphicFrame>
        <p:nvGraphicFramePr>
          <p:cNvPr id="3" name="Tabuľka 4">
            <a:extLst>
              <a:ext uri="{FF2B5EF4-FFF2-40B4-BE49-F238E27FC236}">
                <a16:creationId xmlns:a16="http://schemas.microsoft.com/office/drawing/2014/main" xmlns="" id="{F3D845E3-37E2-49E4-B0BF-419AB38F6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86343"/>
              </p:ext>
            </p:extLst>
          </p:nvPr>
        </p:nvGraphicFramePr>
        <p:xfrm>
          <a:off x="471648" y="1978014"/>
          <a:ext cx="7892176" cy="477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088">
                  <a:extLst>
                    <a:ext uri="{9D8B030D-6E8A-4147-A177-3AD203B41FA5}">
                      <a16:colId xmlns:a16="http://schemas.microsoft.com/office/drawing/2014/main" xmlns="" val="4276589607"/>
                    </a:ext>
                  </a:extLst>
                </a:gridCol>
                <a:gridCol w="3946088">
                  <a:extLst>
                    <a:ext uri="{9D8B030D-6E8A-4147-A177-3AD203B41FA5}">
                      <a16:colId xmlns:a16="http://schemas.microsoft.com/office/drawing/2014/main" xmlns="" val="395589607"/>
                    </a:ext>
                  </a:extLst>
                </a:gridCol>
              </a:tblGrid>
              <a:tr h="571723">
                <a:tc>
                  <a:txBody>
                    <a:bodyPr/>
                    <a:lstStyle/>
                    <a:p>
                      <a:r>
                        <a:rPr lang="sk-SK" dirty="0"/>
                        <a:t>TVRDENIE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ÁNO - 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5383186"/>
                  </a:ext>
                </a:extLst>
              </a:tr>
              <a:tr h="571723">
                <a:tc>
                  <a:txBody>
                    <a:bodyPr/>
                    <a:lstStyle/>
                    <a:p>
                      <a:r>
                        <a:rPr lang="sk-SK" dirty="0"/>
                        <a:t>1. Senát tvorilo tristo členov.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2909992"/>
                  </a:ext>
                </a:extLst>
              </a:tr>
              <a:tr h="571723">
                <a:tc>
                  <a:txBody>
                    <a:bodyPr/>
                    <a:lstStyle/>
                    <a:p>
                      <a:r>
                        <a:rPr lang="sk-SK" dirty="0"/>
                        <a:t>2. </a:t>
                      </a:r>
                      <a:r>
                        <a:rPr lang="sk-SK" dirty="0" err="1"/>
                        <a:t>Púnske</a:t>
                      </a:r>
                      <a:r>
                        <a:rPr lang="sk-SK" dirty="0"/>
                        <a:t> vojny vyhralo Kartágo.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537800"/>
                  </a:ext>
                </a:extLst>
              </a:tr>
              <a:tr h="571723">
                <a:tc>
                  <a:txBody>
                    <a:bodyPr/>
                    <a:lstStyle/>
                    <a:p>
                      <a:r>
                        <a:rPr lang="sk-SK" dirty="0"/>
                        <a:t>3. Kartágo leží v severnej časti Afriky.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9584186"/>
                  </a:ext>
                </a:extLst>
              </a:tr>
              <a:tr h="571723">
                <a:tc>
                  <a:txBody>
                    <a:bodyPr/>
                    <a:lstStyle/>
                    <a:p>
                      <a:r>
                        <a:rPr lang="sk-SK" dirty="0"/>
                        <a:t>4. Chudobní občania Ríma sa nazývali patricijovia.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8241224"/>
                  </a:ext>
                </a:extLst>
              </a:tr>
              <a:tr h="571723">
                <a:tc>
                  <a:txBody>
                    <a:bodyPr/>
                    <a:lstStyle/>
                    <a:p>
                      <a:r>
                        <a:rPr lang="sk-SK" dirty="0"/>
                        <a:t>5. Obyčajové právo Rimanov bolo spísané v zákonoch 13 tabúľ.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9190683"/>
                  </a:ext>
                </a:extLst>
              </a:tr>
              <a:tr h="571723">
                <a:tc>
                  <a:txBody>
                    <a:bodyPr/>
                    <a:lstStyle/>
                    <a:p>
                      <a:r>
                        <a:rPr lang="sk-SK" dirty="0"/>
                        <a:t>6. Veľkou láskou Caesara bola egyptská faraónka </a:t>
                      </a:r>
                      <a:r>
                        <a:rPr lang="sk-SK" dirty="0" err="1"/>
                        <a:t>Kleopatra</a:t>
                      </a:r>
                      <a:r>
                        <a:rPr lang="sk-SK" dirty="0"/>
                        <a:t> VII.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1402002"/>
                  </a:ext>
                </a:extLst>
              </a:tr>
              <a:tr h="571723">
                <a:tc>
                  <a:txBody>
                    <a:bodyPr/>
                    <a:lstStyle/>
                    <a:p>
                      <a:r>
                        <a:rPr lang="sk-SK" dirty="0"/>
                        <a:t>7. Cisár </a:t>
                      </a:r>
                      <a:r>
                        <a:rPr lang="sk-SK" dirty="0" err="1"/>
                        <a:t>Octavius</a:t>
                      </a:r>
                      <a:r>
                        <a:rPr lang="sk-SK" dirty="0"/>
                        <a:t> prijal titul ,,Pán a Boh.“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4223810"/>
                  </a:ext>
                </a:extLst>
              </a:tr>
            </a:tbl>
          </a:graphicData>
        </a:graphic>
      </p:graphicFrame>
      <p:pic>
        <p:nvPicPr>
          <p:cNvPr id="1026" name="Picture 2" descr="Yes Clipart Pictures Clipart Transparent Library Yes - Clipart Yes - Png  Download - Full Size Clipart (#5204586) - PinClipart">
            <a:extLst>
              <a:ext uri="{FF2B5EF4-FFF2-40B4-BE49-F238E27FC236}">
                <a16:creationId xmlns:a16="http://schemas.microsoft.com/office/drawing/2014/main" xmlns="" id="{9E4C0A4B-9B2A-43E9-8BC7-832A4042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53" y="2536895"/>
            <a:ext cx="599521" cy="57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Yes Clipart Pictures Clipart Transparent Library Yes - Clipart Yes - Png  Download - Full Size Clipart (#5204586) - PinClipart">
            <a:extLst>
              <a:ext uri="{FF2B5EF4-FFF2-40B4-BE49-F238E27FC236}">
                <a16:creationId xmlns:a16="http://schemas.microsoft.com/office/drawing/2014/main" xmlns="" id="{996911CC-1D7F-45A0-ACD0-1E8B21CD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60" y="3674920"/>
            <a:ext cx="599521" cy="57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Yes Clipart Pictures Clipart Transparent Library Yes - Clipart Yes - Png  Download - Full Size Clipart (#5204586) - PinClipart">
            <a:extLst>
              <a:ext uri="{FF2B5EF4-FFF2-40B4-BE49-F238E27FC236}">
                <a16:creationId xmlns:a16="http://schemas.microsoft.com/office/drawing/2014/main" xmlns="" id="{CF18DCA0-936E-4174-8B62-6FE4BB8D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59" y="5576700"/>
            <a:ext cx="599521" cy="57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ownload Red Cross Mark Clipart Emergency - X Clipart PNG Image with No  Background - PNGkey.com">
            <a:extLst>
              <a:ext uri="{FF2B5EF4-FFF2-40B4-BE49-F238E27FC236}">
                <a16:creationId xmlns:a16="http://schemas.microsoft.com/office/drawing/2014/main" xmlns="" id="{ED2A7FC7-84A6-4C64-875A-204E6FCE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07" y="3124572"/>
            <a:ext cx="732412" cy="57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ownload Red Cross Mark Clipart Emergency - X Clipart PNG Image with No  Background - PNGkey.com">
            <a:extLst>
              <a:ext uri="{FF2B5EF4-FFF2-40B4-BE49-F238E27FC236}">
                <a16:creationId xmlns:a16="http://schemas.microsoft.com/office/drawing/2014/main" xmlns="" id="{D7836518-99B1-4B93-91C9-0D994695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59" y="4272146"/>
            <a:ext cx="732412" cy="57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Download Red Cross Mark Clipart Emergency - X Clipart PNG Image with No  Background - PNGkey.com">
            <a:extLst>
              <a:ext uri="{FF2B5EF4-FFF2-40B4-BE49-F238E27FC236}">
                <a16:creationId xmlns:a16="http://schemas.microsoft.com/office/drawing/2014/main" xmlns="" id="{235CE8A2-8497-47F6-A1DA-393805BE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59" y="4956078"/>
            <a:ext cx="732412" cy="57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ownload Red Cross Mark Clipart Emergency - X Clipart PNG Image with No  Background - PNGkey.com">
            <a:extLst>
              <a:ext uri="{FF2B5EF4-FFF2-40B4-BE49-F238E27FC236}">
                <a16:creationId xmlns:a16="http://schemas.microsoft.com/office/drawing/2014/main" xmlns="" id="{A6FFB944-6316-4068-8E98-D8D1A5BCD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07" y="6179743"/>
            <a:ext cx="732412" cy="57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es or No ClipArt (Page 1) - Line.17QQ.com">
            <a:extLst>
              <a:ext uri="{FF2B5EF4-FFF2-40B4-BE49-F238E27FC236}">
                <a16:creationId xmlns:a16="http://schemas.microsoft.com/office/drawing/2014/main" xmlns="" id="{0674E11E-8CC1-4C98-8A08-DB42B0A52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175" y="1916828"/>
            <a:ext cx="3428082" cy="461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dĺžnik: odstrihnutý jeden horný roh a zaoblený druhý horný roh 15">
            <a:extLst>
              <a:ext uri="{FF2B5EF4-FFF2-40B4-BE49-F238E27FC236}">
                <a16:creationId xmlns:a16="http://schemas.microsoft.com/office/drawing/2014/main" xmlns="" id="{14A7FC07-2660-4D8D-A2A2-A0F3D47371B8}"/>
              </a:ext>
            </a:extLst>
          </p:cNvPr>
          <p:cNvSpPr/>
          <p:nvPr/>
        </p:nvSpPr>
        <p:spPr>
          <a:xfrm>
            <a:off x="2584254" y="3123341"/>
            <a:ext cx="1551518" cy="450369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Rím.</a:t>
            </a:r>
          </a:p>
        </p:txBody>
      </p:sp>
      <p:sp>
        <p:nvSpPr>
          <p:cNvPr id="17" name="Obdĺžnik: odstrihnutý jeden horný roh a zaoblený druhý horný roh 16">
            <a:extLst>
              <a:ext uri="{FF2B5EF4-FFF2-40B4-BE49-F238E27FC236}">
                <a16:creationId xmlns:a16="http://schemas.microsoft.com/office/drawing/2014/main" xmlns="" id="{089AC88D-3721-4D13-B952-5DCE2A06D634}"/>
              </a:ext>
            </a:extLst>
          </p:cNvPr>
          <p:cNvSpPr/>
          <p:nvPr/>
        </p:nvSpPr>
        <p:spPr>
          <a:xfrm>
            <a:off x="581192" y="4546833"/>
            <a:ext cx="1551518" cy="343838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plebejci.</a:t>
            </a:r>
          </a:p>
        </p:txBody>
      </p:sp>
      <p:sp>
        <p:nvSpPr>
          <p:cNvPr id="18" name="Obdĺžnik: odstrihnutý jeden horný roh a zaoblený druhý horný roh 17">
            <a:extLst>
              <a:ext uri="{FF2B5EF4-FFF2-40B4-BE49-F238E27FC236}">
                <a16:creationId xmlns:a16="http://schemas.microsoft.com/office/drawing/2014/main" xmlns="" id="{F30424E9-5562-4A47-B2A8-0426784FA0A7}"/>
              </a:ext>
            </a:extLst>
          </p:cNvPr>
          <p:cNvSpPr/>
          <p:nvPr/>
        </p:nvSpPr>
        <p:spPr>
          <a:xfrm>
            <a:off x="2367538" y="5244369"/>
            <a:ext cx="1551518" cy="288290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12 tabúľ.</a:t>
            </a:r>
          </a:p>
        </p:txBody>
      </p:sp>
      <p:sp>
        <p:nvSpPr>
          <p:cNvPr id="19" name="Obdĺžnik: odstrihnutý jeden horný roh a zaoblený druhý horný roh 18">
            <a:extLst>
              <a:ext uri="{FF2B5EF4-FFF2-40B4-BE49-F238E27FC236}">
                <a16:creationId xmlns:a16="http://schemas.microsoft.com/office/drawing/2014/main" xmlns="" id="{5C1863E8-B84C-4319-82E4-759FE239E1C3}"/>
              </a:ext>
            </a:extLst>
          </p:cNvPr>
          <p:cNvSpPr/>
          <p:nvPr/>
        </p:nvSpPr>
        <p:spPr>
          <a:xfrm>
            <a:off x="3143297" y="6110363"/>
            <a:ext cx="1344813" cy="450369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err="1"/>
              <a:t>Augustus</a:t>
            </a:r>
            <a:r>
              <a:rPr lang="sk-SK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4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Vieš správne priradiť?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D590876E-7481-44DB-836C-535E5EF21E8E}"/>
              </a:ext>
            </a:extLst>
          </p:cNvPr>
          <p:cNvSpPr/>
          <p:nvPr/>
        </p:nvSpPr>
        <p:spPr>
          <a:xfrm>
            <a:off x="260059" y="2139193"/>
            <a:ext cx="6660858" cy="37666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i="1" dirty="0"/>
              <a:t>Úloha č. 6: Priraď k rímskym vládcom ich charakteristiky.</a:t>
            </a:r>
          </a:p>
        </p:txBody>
      </p:sp>
      <p:pic>
        <p:nvPicPr>
          <p:cNvPr id="5" name="Picture 2" descr="Art Engadine Congregational Church Psychology Emotion - Psychology Clipart,  HD Png Download , Transparent Png Image - PNGitem">
            <a:extLst>
              <a:ext uri="{FF2B5EF4-FFF2-40B4-BE49-F238E27FC236}">
                <a16:creationId xmlns:a16="http://schemas.microsoft.com/office/drawing/2014/main" xmlns="" id="{455DA65E-B214-43DA-BFF4-FE42C51F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88" y="2011145"/>
            <a:ext cx="4168018" cy="402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4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Vieš správne priradiť?</a:t>
            </a:r>
          </a:p>
        </p:txBody>
      </p:sp>
      <p:sp>
        <p:nvSpPr>
          <p:cNvPr id="5" name="Obdĺžnik: odstrihnutý jeden horný roh a zaoblený druhý horný roh 4">
            <a:extLst>
              <a:ext uri="{FF2B5EF4-FFF2-40B4-BE49-F238E27FC236}">
                <a16:creationId xmlns:a16="http://schemas.microsoft.com/office/drawing/2014/main" xmlns="" id="{0EFF574B-467A-41DB-8A96-A7128749BEAA}"/>
              </a:ext>
            </a:extLst>
          </p:cNvPr>
          <p:cNvSpPr/>
          <p:nvPr/>
        </p:nvSpPr>
        <p:spPr>
          <a:xfrm>
            <a:off x="268447" y="1946244"/>
            <a:ext cx="2114025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CAESAR</a:t>
            </a:r>
          </a:p>
        </p:txBody>
      </p:sp>
      <p:sp>
        <p:nvSpPr>
          <p:cNvPr id="6" name="Obdĺžnik: odstrihnutý jeden horný roh a zaoblený druhý horný roh 5">
            <a:extLst>
              <a:ext uri="{FF2B5EF4-FFF2-40B4-BE49-F238E27FC236}">
                <a16:creationId xmlns:a16="http://schemas.microsoft.com/office/drawing/2014/main" xmlns="" id="{5534041F-22B6-47F0-A485-6ED094DDA465}"/>
              </a:ext>
            </a:extLst>
          </p:cNvPr>
          <p:cNvSpPr/>
          <p:nvPr/>
        </p:nvSpPr>
        <p:spPr>
          <a:xfrm>
            <a:off x="2541864" y="1946244"/>
            <a:ext cx="2114025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MARCUS AURELIUS</a:t>
            </a:r>
          </a:p>
        </p:txBody>
      </p:sp>
      <p:sp>
        <p:nvSpPr>
          <p:cNvPr id="7" name="Obdĺžnik: odstrihnutý jeden horný roh a zaoblený druhý horný roh 6">
            <a:extLst>
              <a:ext uri="{FF2B5EF4-FFF2-40B4-BE49-F238E27FC236}">
                <a16:creationId xmlns:a16="http://schemas.microsoft.com/office/drawing/2014/main" xmlns="" id="{FC0D2C9D-133B-4E2A-9802-FA3994C030E9}"/>
              </a:ext>
            </a:extLst>
          </p:cNvPr>
          <p:cNvSpPr/>
          <p:nvPr/>
        </p:nvSpPr>
        <p:spPr>
          <a:xfrm>
            <a:off x="4806893" y="1946243"/>
            <a:ext cx="2114025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NERO</a:t>
            </a:r>
          </a:p>
        </p:txBody>
      </p:sp>
      <p:sp>
        <p:nvSpPr>
          <p:cNvPr id="8" name="Obdĺžnik: odstrihnutý jeden horný roh a zaoblený druhý horný roh 7">
            <a:extLst>
              <a:ext uri="{FF2B5EF4-FFF2-40B4-BE49-F238E27FC236}">
                <a16:creationId xmlns:a16="http://schemas.microsoft.com/office/drawing/2014/main" xmlns="" id="{4EC4F994-09A8-4D52-9421-ECC309545BE7}"/>
              </a:ext>
            </a:extLst>
          </p:cNvPr>
          <p:cNvSpPr/>
          <p:nvPr/>
        </p:nvSpPr>
        <p:spPr>
          <a:xfrm>
            <a:off x="7071922" y="1946242"/>
            <a:ext cx="2114025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KONŠTANTÍN VEĽKÝ</a:t>
            </a:r>
          </a:p>
        </p:txBody>
      </p:sp>
      <p:sp>
        <p:nvSpPr>
          <p:cNvPr id="9" name="Obdĺžnik: odstrihnutý jeden horný roh a zaoblený druhý horný roh 8">
            <a:extLst>
              <a:ext uri="{FF2B5EF4-FFF2-40B4-BE49-F238E27FC236}">
                <a16:creationId xmlns:a16="http://schemas.microsoft.com/office/drawing/2014/main" xmlns="" id="{4C418A08-998B-4147-A854-373FD7873F05}"/>
              </a:ext>
            </a:extLst>
          </p:cNvPr>
          <p:cNvSpPr/>
          <p:nvPr/>
        </p:nvSpPr>
        <p:spPr>
          <a:xfrm>
            <a:off x="9413846" y="1946242"/>
            <a:ext cx="2114025" cy="805343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DIOKLECIÁN</a:t>
            </a:r>
          </a:p>
        </p:txBody>
      </p:sp>
      <p:sp>
        <p:nvSpPr>
          <p:cNvPr id="10" name="Obdĺžnik: odstrihnutý jeden horný roh a zaoblený druhý horný roh 9">
            <a:extLst>
              <a:ext uri="{FF2B5EF4-FFF2-40B4-BE49-F238E27FC236}">
                <a16:creationId xmlns:a16="http://schemas.microsoft.com/office/drawing/2014/main" xmlns="" id="{A7AC156C-E691-40A6-ACCB-C79519880850}"/>
              </a:ext>
            </a:extLst>
          </p:cNvPr>
          <p:cNvSpPr/>
          <p:nvPr/>
        </p:nvSpPr>
        <p:spPr>
          <a:xfrm>
            <a:off x="1226190" y="3301071"/>
            <a:ext cx="2114025" cy="805343"/>
          </a:xfrm>
          <a:prstGeom prst="snip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filozof na tróne</a:t>
            </a:r>
          </a:p>
        </p:txBody>
      </p:sp>
      <p:sp>
        <p:nvSpPr>
          <p:cNvPr id="11" name="Obdĺžnik: odstrihnutý jeden horný roh a zaoblený druhý horný roh 10">
            <a:extLst>
              <a:ext uri="{FF2B5EF4-FFF2-40B4-BE49-F238E27FC236}">
                <a16:creationId xmlns:a16="http://schemas.microsoft.com/office/drawing/2014/main" xmlns="" id="{6E7E4217-0E4D-4CE8-82F8-CC7589B012FD}"/>
              </a:ext>
            </a:extLst>
          </p:cNvPr>
          <p:cNvSpPr/>
          <p:nvPr/>
        </p:nvSpPr>
        <p:spPr>
          <a:xfrm>
            <a:off x="3809048" y="5491589"/>
            <a:ext cx="2114025" cy="898028"/>
          </a:xfrm>
          <a:prstGeom prst="snip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boje proti Markomanom a Kvádom</a:t>
            </a:r>
          </a:p>
        </p:txBody>
      </p:sp>
      <p:sp>
        <p:nvSpPr>
          <p:cNvPr id="12" name="Obdĺžnik: odstrihnutý jeden horný roh a zaoblený druhý horný roh 11">
            <a:extLst>
              <a:ext uri="{FF2B5EF4-FFF2-40B4-BE49-F238E27FC236}">
                <a16:creationId xmlns:a16="http://schemas.microsoft.com/office/drawing/2014/main" xmlns="" id="{30E5A6D5-C1FC-4780-9E59-65C9DC04F5AF}"/>
              </a:ext>
            </a:extLst>
          </p:cNvPr>
          <p:cNvSpPr/>
          <p:nvPr/>
        </p:nvSpPr>
        <p:spPr>
          <a:xfrm>
            <a:off x="1484851" y="4577596"/>
            <a:ext cx="2114025" cy="805343"/>
          </a:xfrm>
          <a:prstGeom prst="snip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bláznivý cisár</a:t>
            </a:r>
          </a:p>
        </p:txBody>
      </p:sp>
      <p:sp>
        <p:nvSpPr>
          <p:cNvPr id="13" name="Obdĺžnik: odstrihnutý jeden horný roh a zaoblený druhý horný roh 12">
            <a:extLst>
              <a:ext uri="{FF2B5EF4-FFF2-40B4-BE49-F238E27FC236}">
                <a16:creationId xmlns:a16="http://schemas.microsoft.com/office/drawing/2014/main" xmlns="" id="{4AB8E14C-677A-4977-8942-90EED5074184}"/>
              </a:ext>
            </a:extLst>
          </p:cNvPr>
          <p:cNvSpPr/>
          <p:nvPr/>
        </p:nvSpPr>
        <p:spPr>
          <a:xfrm>
            <a:off x="7071921" y="3856287"/>
            <a:ext cx="2114025" cy="805343"/>
          </a:xfrm>
          <a:prstGeom prst="snip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vypálenie Ríma</a:t>
            </a:r>
          </a:p>
        </p:txBody>
      </p:sp>
      <p:sp>
        <p:nvSpPr>
          <p:cNvPr id="14" name="Obdĺžnik: odstrihnutý jeden horný roh a zaoblený druhý horný roh 13">
            <a:extLst>
              <a:ext uri="{FF2B5EF4-FFF2-40B4-BE49-F238E27FC236}">
                <a16:creationId xmlns:a16="http://schemas.microsoft.com/office/drawing/2014/main" xmlns="" id="{AA7C3592-D9B7-4DEE-96FE-6CDAB672E37F}"/>
              </a:ext>
            </a:extLst>
          </p:cNvPr>
          <p:cNvSpPr/>
          <p:nvPr/>
        </p:nvSpPr>
        <p:spPr>
          <a:xfrm>
            <a:off x="268447" y="5637401"/>
            <a:ext cx="2114025" cy="805343"/>
          </a:xfrm>
          <a:prstGeom prst="snip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juliánsky kalendár</a:t>
            </a:r>
          </a:p>
        </p:txBody>
      </p:sp>
      <p:sp>
        <p:nvSpPr>
          <p:cNvPr id="15" name="Obdĺžnik: odstrihnutý jeden horný roh a zaoblený druhý horný roh 14">
            <a:extLst>
              <a:ext uri="{FF2B5EF4-FFF2-40B4-BE49-F238E27FC236}">
                <a16:creationId xmlns:a16="http://schemas.microsoft.com/office/drawing/2014/main" xmlns="" id="{52B2F4CD-51F3-447E-926A-FE89900F0BE9}"/>
              </a:ext>
            </a:extLst>
          </p:cNvPr>
          <p:cNvSpPr/>
          <p:nvPr/>
        </p:nvSpPr>
        <p:spPr>
          <a:xfrm>
            <a:off x="4278386" y="4138575"/>
            <a:ext cx="2114025" cy="805343"/>
          </a:xfrm>
          <a:prstGeom prst="snip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err="1"/>
              <a:t>Kleopatra</a:t>
            </a:r>
            <a:r>
              <a:rPr lang="sk-SK" sz="2000" dirty="0"/>
              <a:t> VII.</a:t>
            </a:r>
          </a:p>
        </p:txBody>
      </p:sp>
      <p:sp>
        <p:nvSpPr>
          <p:cNvPr id="16" name="Obdĺžnik: odstrihnutý jeden horný roh a zaoblený druhý horný roh 15">
            <a:extLst>
              <a:ext uri="{FF2B5EF4-FFF2-40B4-BE49-F238E27FC236}">
                <a16:creationId xmlns:a16="http://schemas.microsoft.com/office/drawing/2014/main" xmlns="" id="{700E2AEB-AC96-4A49-8F0E-6AA67F42F02C}"/>
              </a:ext>
            </a:extLst>
          </p:cNvPr>
          <p:cNvSpPr/>
          <p:nvPr/>
        </p:nvSpPr>
        <p:spPr>
          <a:xfrm>
            <a:off x="9574634" y="4401427"/>
            <a:ext cx="2114025" cy="805343"/>
          </a:xfrm>
          <a:prstGeom prst="snip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zrovnoprávnenie kresťanstva</a:t>
            </a:r>
          </a:p>
        </p:txBody>
      </p:sp>
      <p:sp>
        <p:nvSpPr>
          <p:cNvPr id="17" name="Obdĺžnik: odstrihnutý jeden horný roh a zaoblený druhý horný roh 16">
            <a:extLst>
              <a:ext uri="{FF2B5EF4-FFF2-40B4-BE49-F238E27FC236}">
                <a16:creationId xmlns:a16="http://schemas.microsoft.com/office/drawing/2014/main" xmlns="" id="{783236E3-3BB2-40D5-A968-9734E4039C59}"/>
              </a:ext>
            </a:extLst>
          </p:cNvPr>
          <p:cNvSpPr/>
          <p:nvPr/>
        </p:nvSpPr>
        <p:spPr>
          <a:xfrm>
            <a:off x="4520940" y="2981871"/>
            <a:ext cx="2114025" cy="805343"/>
          </a:xfrm>
          <a:prstGeom prst="snip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Milánsky edikt - 313</a:t>
            </a:r>
          </a:p>
        </p:txBody>
      </p:sp>
      <p:sp>
        <p:nvSpPr>
          <p:cNvPr id="18" name="Obdĺžnik: odstrihnutý jeden horný roh a zaoblený druhý horný roh 17">
            <a:extLst>
              <a:ext uri="{FF2B5EF4-FFF2-40B4-BE49-F238E27FC236}">
                <a16:creationId xmlns:a16="http://schemas.microsoft.com/office/drawing/2014/main" xmlns="" id="{FE5992CD-403D-4AF6-8595-A2F8C582F42C}"/>
              </a:ext>
            </a:extLst>
          </p:cNvPr>
          <p:cNvSpPr/>
          <p:nvPr/>
        </p:nvSpPr>
        <p:spPr>
          <a:xfrm>
            <a:off x="9401707" y="3026328"/>
            <a:ext cx="2114025" cy="805343"/>
          </a:xfrm>
          <a:prstGeom prst="snip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err="1"/>
              <a:t>tetrarchia</a:t>
            </a:r>
            <a:endParaRPr lang="sk-SK" sz="2000" dirty="0"/>
          </a:p>
        </p:txBody>
      </p:sp>
      <p:sp>
        <p:nvSpPr>
          <p:cNvPr id="19" name="Obdĺžnik: odstrihnutý jeden horný roh a zaoblený druhý horný roh 18">
            <a:extLst>
              <a:ext uri="{FF2B5EF4-FFF2-40B4-BE49-F238E27FC236}">
                <a16:creationId xmlns:a16="http://schemas.microsoft.com/office/drawing/2014/main" xmlns="" id="{B78FDB18-DD6C-4904-80D9-00A6512BF4CE}"/>
              </a:ext>
            </a:extLst>
          </p:cNvPr>
          <p:cNvSpPr/>
          <p:nvPr/>
        </p:nvSpPr>
        <p:spPr>
          <a:xfrm>
            <a:off x="7287682" y="5491589"/>
            <a:ext cx="2114025" cy="805343"/>
          </a:xfrm>
          <a:prstGeom prst="snip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/>
              <a:t>Pán a Boh</a:t>
            </a:r>
          </a:p>
        </p:txBody>
      </p:sp>
      <p:pic>
        <p:nvPicPr>
          <p:cNvPr id="20" name="Obrázok 19">
            <a:extLst>
              <a:ext uri="{FF2B5EF4-FFF2-40B4-BE49-F238E27FC236}">
                <a16:creationId xmlns:a16="http://schemas.microsoft.com/office/drawing/2014/main" xmlns="" id="{D38705CC-DD61-42B4-A0C2-E30DCEE9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988" y="2650557"/>
            <a:ext cx="2004968" cy="1100310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xmlns="" id="{7B72BC90-0D84-4056-ADE9-37802C4C4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1091"/>
            <a:ext cx="2004968" cy="1100310"/>
          </a:xfrm>
          <a:prstGeom prst="rect">
            <a:avLst/>
          </a:prstGeom>
        </p:spPr>
      </p:pic>
      <p:pic>
        <p:nvPicPr>
          <p:cNvPr id="22" name="Obrázok 21">
            <a:extLst>
              <a:ext uri="{FF2B5EF4-FFF2-40B4-BE49-F238E27FC236}">
                <a16:creationId xmlns:a16="http://schemas.microsoft.com/office/drawing/2014/main" xmlns="" id="{0F85C4B2-5150-41A6-A435-A30F6F3C1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62" y="5448319"/>
            <a:ext cx="2004968" cy="1100310"/>
          </a:xfrm>
          <a:prstGeom prst="rect">
            <a:avLst/>
          </a:prstGeom>
        </p:spPr>
      </p:pic>
      <p:cxnSp>
        <p:nvCxnSpPr>
          <p:cNvPr id="24" name="Spojnica: zakrivená 23">
            <a:extLst>
              <a:ext uri="{FF2B5EF4-FFF2-40B4-BE49-F238E27FC236}">
                <a16:creationId xmlns:a16="http://schemas.microsoft.com/office/drawing/2014/main" xmlns="" id="{444F809F-6619-447E-825E-4354355897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03424" y="4188350"/>
            <a:ext cx="3369173" cy="42644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pojnica: zakrivená 26">
            <a:extLst>
              <a:ext uri="{FF2B5EF4-FFF2-40B4-BE49-F238E27FC236}">
                <a16:creationId xmlns:a16="http://schemas.microsoft.com/office/drawing/2014/main" xmlns="" id="{39FF2A10-4F63-4059-9E54-CE5570F945EE}"/>
              </a:ext>
            </a:extLst>
          </p:cNvPr>
          <p:cNvCxnSpPr>
            <a:cxnSpLocks/>
          </p:cNvCxnSpPr>
          <p:nvPr/>
        </p:nvCxnSpPr>
        <p:spPr>
          <a:xfrm>
            <a:off x="1962325" y="2541988"/>
            <a:ext cx="2467065" cy="2119644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pojnica: zakrivená 28">
            <a:extLst>
              <a:ext uri="{FF2B5EF4-FFF2-40B4-BE49-F238E27FC236}">
                <a16:creationId xmlns:a16="http://schemas.microsoft.com/office/drawing/2014/main" xmlns="" id="{5EC5D475-FC09-410E-8F97-B2B6AFA3493A}"/>
              </a:ext>
            </a:extLst>
          </p:cNvPr>
          <p:cNvCxnSpPr>
            <a:cxnSpLocks/>
          </p:cNvCxnSpPr>
          <p:nvPr/>
        </p:nvCxnSpPr>
        <p:spPr>
          <a:xfrm rot="5400000">
            <a:off x="2624740" y="2631525"/>
            <a:ext cx="1062128" cy="973008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pojnica: zakrivená 30">
            <a:extLst>
              <a:ext uri="{FF2B5EF4-FFF2-40B4-BE49-F238E27FC236}">
                <a16:creationId xmlns:a16="http://schemas.microsoft.com/office/drawing/2014/main" xmlns="" id="{7CAA46C3-D9C4-4359-BD80-832404C4F7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59243" y="3980674"/>
            <a:ext cx="3055023" cy="392656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pojnica: zakrivená 34">
            <a:extLst>
              <a:ext uri="{FF2B5EF4-FFF2-40B4-BE49-F238E27FC236}">
                <a16:creationId xmlns:a16="http://schemas.microsoft.com/office/drawing/2014/main" xmlns="" id="{A5ACC165-9C63-47BF-9DB8-62590FEF8D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11921" y="2782221"/>
            <a:ext cx="1681297" cy="967088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pojnica: zakrivená 36">
            <a:extLst>
              <a:ext uri="{FF2B5EF4-FFF2-40B4-BE49-F238E27FC236}">
                <a16:creationId xmlns:a16="http://schemas.microsoft.com/office/drawing/2014/main" xmlns="" id="{E2CA2239-3C94-4EC1-A9EF-C61BD2568B5B}"/>
              </a:ext>
            </a:extLst>
          </p:cNvPr>
          <p:cNvCxnSpPr>
            <a:cxnSpLocks/>
          </p:cNvCxnSpPr>
          <p:nvPr/>
        </p:nvCxnSpPr>
        <p:spPr>
          <a:xfrm rot="5400000">
            <a:off x="2810163" y="2553639"/>
            <a:ext cx="2390870" cy="1981419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pojnica: zakrivená 38">
            <a:extLst>
              <a:ext uri="{FF2B5EF4-FFF2-40B4-BE49-F238E27FC236}">
                <a16:creationId xmlns:a16="http://schemas.microsoft.com/office/drawing/2014/main" xmlns="" id="{338D43AD-9233-4B0A-8CDD-734EF7DA56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6732" y="2643229"/>
            <a:ext cx="1533879" cy="938314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pojnica: zakrivená 41">
            <a:extLst>
              <a:ext uri="{FF2B5EF4-FFF2-40B4-BE49-F238E27FC236}">
                <a16:creationId xmlns:a16="http://schemas.microsoft.com/office/drawing/2014/main" xmlns="" id="{EE7F6C14-43A4-4865-B489-D3B3CEC82C55}"/>
              </a:ext>
            </a:extLst>
          </p:cNvPr>
          <p:cNvCxnSpPr>
            <a:cxnSpLocks/>
          </p:cNvCxnSpPr>
          <p:nvPr/>
        </p:nvCxnSpPr>
        <p:spPr>
          <a:xfrm>
            <a:off x="7248717" y="2480169"/>
            <a:ext cx="2808948" cy="1842819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pojnica: zakrivená 46">
            <a:extLst>
              <a:ext uri="{FF2B5EF4-FFF2-40B4-BE49-F238E27FC236}">
                <a16:creationId xmlns:a16="http://schemas.microsoft.com/office/drawing/2014/main" xmlns="" id="{CD665FB8-3AEB-4097-A447-64329F79A74A}"/>
              </a:ext>
            </a:extLst>
          </p:cNvPr>
          <p:cNvCxnSpPr>
            <a:cxnSpLocks/>
          </p:cNvCxnSpPr>
          <p:nvPr/>
        </p:nvCxnSpPr>
        <p:spPr>
          <a:xfrm rot="5400000">
            <a:off x="7840548" y="3735538"/>
            <a:ext cx="3112315" cy="691412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pojnica: zakrivená 49">
            <a:extLst>
              <a:ext uri="{FF2B5EF4-FFF2-40B4-BE49-F238E27FC236}">
                <a16:creationId xmlns:a16="http://schemas.microsoft.com/office/drawing/2014/main" xmlns="" id="{B3005749-3021-4D3C-9190-6925A1BE8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85256" y="2705190"/>
            <a:ext cx="1054735" cy="623584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6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DOPLŇ VETY!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D590876E-7481-44DB-836C-535E5EF21E8E}"/>
              </a:ext>
            </a:extLst>
          </p:cNvPr>
          <p:cNvSpPr/>
          <p:nvPr/>
        </p:nvSpPr>
        <p:spPr>
          <a:xfrm>
            <a:off x="260059" y="2139193"/>
            <a:ext cx="6660858" cy="37666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i="1" dirty="0"/>
              <a:t>Úloha č. 7: Doplňte do viet vhodné slová podľa toho, čo už z dejín Ríma viete.</a:t>
            </a:r>
          </a:p>
        </p:txBody>
      </p:sp>
      <p:pic>
        <p:nvPicPr>
          <p:cNvPr id="5" name="Picture 2" descr="Art Engadine Congregational Church Psychology Emotion - Psychology Clipart,  HD Png Download , Transparent Png Image - PNGitem">
            <a:extLst>
              <a:ext uri="{FF2B5EF4-FFF2-40B4-BE49-F238E27FC236}">
                <a16:creationId xmlns:a16="http://schemas.microsoft.com/office/drawing/2014/main" xmlns="" id="{28FC83B7-0736-4CB0-AAB8-1B473F51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88" y="2011145"/>
            <a:ext cx="4168018" cy="402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9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DOPLŇ VETY!</a:t>
            </a:r>
          </a:p>
        </p:txBody>
      </p:sp>
      <p:sp>
        <p:nvSpPr>
          <p:cNvPr id="3" name="Obdĺžnik: odstrihnutý jeden horný roh a zaoblený druhý horný roh 2">
            <a:extLst>
              <a:ext uri="{FF2B5EF4-FFF2-40B4-BE49-F238E27FC236}">
                <a16:creationId xmlns:a16="http://schemas.microsoft.com/office/drawing/2014/main" xmlns="" id="{D8BE6C28-4BDB-4460-9772-00617D3B8686}"/>
              </a:ext>
            </a:extLst>
          </p:cNvPr>
          <p:cNvSpPr/>
          <p:nvPr/>
        </p:nvSpPr>
        <p:spPr>
          <a:xfrm>
            <a:off x="276837" y="2038525"/>
            <a:ext cx="11811699" cy="4714613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Rímski vojaci tvorili vojsko nazývané ako ..................................................... Z dôvodu fyzickej záťaže boli prezývaní aj ako .................................................... Podieľali sa na výstavbe rímskych mostov vedených ponad vodu, ktoré nazývame ................................................................ Telesná stráž rímskych cisárov sa volala .............................................................. Rímske tábory mali ............................................................... tvar a ............................................ brány. Prítomnosť markomanských vojen na našom území dokazuje tábor .................................................... v Trenčíne.</a:t>
            </a:r>
          </a:p>
        </p:txBody>
      </p:sp>
      <p:sp>
        <p:nvSpPr>
          <p:cNvPr id="5" name="Obdĺžnik: odstrihnutý jeden horný roh a zaoblený druhý horný roh 4">
            <a:extLst>
              <a:ext uri="{FF2B5EF4-FFF2-40B4-BE49-F238E27FC236}">
                <a16:creationId xmlns:a16="http://schemas.microsoft.com/office/drawing/2014/main" xmlns="" id="{9B328722-4E57-4DAC-A106-FCA89A5707AD}"/>
              </a:ext>
            </a:extLst>
          </p:cNvPr>
          <p:cNvSpPr/>
          <p:nvPr/>
        </p:nvSpPr>
        <p:spPr>
          <a:xfrm>
            <a:off x="721453" y="2801923"/>
            <a:ext cx="5374547" cy="444615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rímske légie.</a:t>
            </a:r>
          </a:p>
        </p:txBody>
      </p:sp>
      <p:sp>
        <p:nvSpPr>
          <p:cNvPr id="6" name="Obdĺžnik: odstrihnutý jeden horný roh a zaoblený druhý horný roh 5">
            <a:extLst>
              <a:ext uri="{FF2B5EF4-FFF2-40B4-BE49-F238E27FC236}">
                <a16:creationId xmlns:a16="http://schemas.microsoft.com/office/drawing/2014/main" xmlns="" id="{2BE5A90C-848E-4115-BAFA-7BFCF47462E5}"/>
              </a:ext>
            </a:extLst>
          </p:cNvPr>
          <p:cNvSpPr/>
          <p:nvPr/>
        </p:nvSpPr>
        <p:spPr>
          <a:xfrm>
            <a:off x="3977780" y="3346799"/>
            <a:ext cx="4646103" cy="444615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/>
              <a:t>mulovia</a:t>
            </a:r>
            <a:r>
              <a:rPr lang="sk-SK" sz="3200" b="1" dirty="0"/>
              <a:t>.</a:t>
            </a:r>
          </a:p>
        </p:txBody>
      </p:sp>
      <p:sp>
        <p:nvSpPr>
          <p:cNvPr id="7" name="Obdĺžnik: odstrihnutý jeden horný roh a zaoblený druhý horný roh 6">
            <a:extLst>
              <a:ext uri="{FF2B5EF4-FFF2-40B4-BE49-F238E27FC236}">
                <a16:creationId xmlns:a16="http://schemas.microsoft.com/office/drawing/2014/main" xmlns="" id="{0AE6F067-9410-4A1F-AB4C-024B993215D8}"/>
              </a:ext>
            </a:extLst>
          </p:cNvPr>
          <p:cNvSpPr/>
          <p:nvPr/>
        </p:nvSpPr>
        <p:spPr>
          <a:xfrm>
            <a:off x="808139" y="4282784"/>
            <a:ext cx="5626217" cy="444615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/>
              <a:t>akvadukty</a:t>
            </a:r>
            <a:r>
              <a:rPr lang="sk-SK" sz="3200" b="1" dirty="0"/>
              <a:t>.</a:t>
            </a:r>
          </a:p>
        </p:txBody>
      </p:sp>
      <p:sp>
        <p:nvSpPr>
          <p:cNvPr id="8" name="Obdĺžnik: odstrihnutý jeden horný roh a zaoblený druhý horný roh 7">
            <a:extLst>
              <a:ext uri="{FF2B5EF4-FFF2-40B4-BE49-F238E27FC236}">
                <a16:creationId xmlns:a16="http://schemas.microsoft.com/office/drawing/2014/main" xmlns="" id="{2AD97B14-7D78-48B1-978D-1EB8110E3607}"/>
              </a:ext>
            </a:extLst>
          </p:cNvPr>
          <p:cNvSpPr/>
          <p:nvPr/>
        </p:nvSpPr>
        <p:spPr>
          <a:xfrm>
            <a:off x="2459372" y="4794103"/>
            <a:ext cx="5510169" cy="444615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/>
              <a:t>prétoriánska</a:t>
            </a:r>
            <a:r>
              <a:rPr lang="sk-SK" sz="3200" b="1" dirty="0"/>
              <a:t> garda.</a:t>
            </a:r>
          </a:p>
        </p:txBody>
      </p:sp>
      <p:sp>
        <p:nvSpPr>
          <p:cNvPr id="9" name="Obdĺžnik: odstrihnutý jeden horný roh a zaoblený druhý horný roh 8">
            <a:extLst>
              <a:ext uri="{FF2B5EF4-FFF2-40B4-BE49-F238E27FC236}">
                <a16:creationId xmlns:a16="http://schemas.microsoft.com/office/drawing/2014/main" xmlns="" id="{F6FF37BA-12C9-4211-9FD4-2BE2BE13FED2}"/>
              </a:ext>
            </a:extLst>
          </p:cNvPr>
          <p:cNvSpPr/>
          <p:nvPr/>
        </p:nvSpPr>
        <p:spPr>
          <a:xfrm>
            <a:off x="721453" y="5285473"/>
            <a:ext cx="5712903" cy="444615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/>
              <a:t>obdlžníkový</a:t>
            </a:r>
            <a:endParaRPr lang="sk-SK" sz="3200" b="1" dirty="0"/>
          </a:p>
        </p:txBody>
      </p:sp>
      <p:sp>
        <p:nvSpPr>
          <p:cNvPr id="10" name="Obdĺžnik: odstrihnutý jeden horný roh a zaoblený druhý horný roh 9">
            <a:extLst>
              <a:ext uri="{FF2B5EF4-FFF2-40B4-BE49-F238E27FC236}">
                <a16:creationId xmlns:a16="http://schemas.microsoft.com/office/drawing/2014/main" xmlns="" id="{44909DE2-5B21-48C1-9F85-244A26C91FA2}"/>
              </a:ext>
            </a:extLst>
          </p:cNvPr>
          <p:cNvSpPr/>
          <p:nvPr/>
        </p:nvSpPr>
        <p:spPr>
          <a:xfrm>
            <a:off x="7526323" y="5338979"/>
            <a:ext cx="4084486" cy="444615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štyri</a:t>
            </a:r>
          </a:p>
        </p:txBody>
      </p:sp>
      <p:sp>
        <p:nvSpPr>
          <p:cNvPr id="11" name="Obdĺžnik: odstrihnutý jeden horný roh a zaoblený druhý horný roh 10">
            <a:extLst>
              <a:ext uri="{FF2B5EF4-FFF2-40B4-BE49-F238E27FC236}">
                <a16:creationId xmlns:a16="http://schemas.microsoft.com/office/drawing/2014/main" xmlns="" id="{310D5AAC-CE64-43B8-BB5B-6B3AC7E0CD6F}"/>
              </a:ext>
            </a:extLst>
          </p:cNvPr>
          <p:cNvSpPr/>
          <p:nvPr/>
        </p:nvSpPr>
        <p:spPr>
          <a:xfrm>
            <a:off x="4194020" y="6241406"/>
            <a:ext cx="4606032" cy="444615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/>
              <a:t>Laugaritio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38374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Vysvetli!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D590876E-7481-44DB-836C-535E5EF21E8E}"/>
              </a:ext>
            </a:extLst>
          </p:cNvPr>
          <p:cNvSpPr/>
          <p:nvPr/>
        </p:nvSpPr>
        <p:spPr>
          <a:xfrm>
            <a:off x="260059" y="2139193"/>
            <a:ext cx="6660858" cy="37666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i="1" dirty="0"/>
              <a:t>Úloha č. 8: Prečítajte si pojmy, ktoré súvisia s dejinami Ríma. Pokúste sa vysvetliť ich význam.</a:t>
            </a:r>
          </a:p>
        </p:txBody>
      </p:sp>
      <p:pic>
        <p:nvPicPr>
          <p:cNvPr id="5" name="Picture 2" descr="Art Engadine Congregational Church Psychology Emotion - Psychology Clipart,  HD Png Download , Transparent Png Image - PNGitem">
            <a:extLst>
              <a:ext uri="{FF2B5EF4-FFF2-40B4-BE49-F238E27FC236}">
                <a16:creationId xmlns:a16="http://schemas.microsoft.com/office/drawing/2014/main" xmlns="" id="{2E54ADED-8F46-4897-849C-B70C2B07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88" y="2011145"/>
            <a:ext cx="4168018" cy="402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8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VYSVETLI!</a:t>
            </a:r>
          </a:p>
        </p:txBody>
      </p:sp>
      <p:sp>
        <p:nvSpPr>
          <p:cNvPr id="3" name="Bublina reči: obdĺžnik 2">
            <a:extLst>
              <a:ext uri="{FF2B5EF4-FFF2-40B4-BE49-F238E27FC236}">
                <a16:creationId xmlns:a16="http://schemas.microsoft.com/office/drawing/2014/main" xmlns="" id="{5EB99FC5-3677-4D3F-9808-225DACC4C7D0}"/>
              </a:ext>
            </a:extLst>
          </p:cNvPr>
          <p:cNvSpPr/>
          <p:nvPr/>
        </p:nvSpPr>
        <p:spPr>
          <a:xfrm>
            <a:off x="444616" y="1895912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1. PRINCIPÁT</a:t>
            </a:r>
          </a:p>
        </p:txBody>
      </p:sp>
      <p:sp>
        <p:nvSpPr>
          <p:cNvPr id="5" name="Šípka: doprava 4">
            <a:extLst>
              <a:ext uri="{FF2B5EF4-FFF2-40B4-BE49-F238E27FC236}">
                <a16:creationId xmlns:a16="http://schemas.microsoft.com/office/drawing/2014/main" xmlns="" id="{5736EEE5-1386-4DE7-99B3-2169C6FF94F6}"/>
              </a:ext>
            </a:extLst>
          </p:cNvPr>
          <p:cNvSpPr/>
          <p:nvPr/>
        </p:nvSpPr>
        <p:spPr>
          <a:xfrm flipH="1">
            <a:off x="6014905" y="1828798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/>
              <a:t>cisár je hlavou štátu, nikomu sa nezodpovedá</a:t>
            </a:r>
          </a:p>
        </p:txBody>
      </p:sp>
      <p:sp>
        <p:nvSpPr>
          <p:cNvPr id="6" name="Bublina reči: obdĺžnik 5">
            <a:extLst>
              <a:ext uri="{FF2B5EF4-FFF2-40B4-BE49-F238E27FC236}">
                <a16:creationId xmlns:a16="http://schemas.microsoft.com/office/drawing/2014/main" xmlns="" id="{2EEAB897-FF06-4092-95C6-61F33AC0FFDB}"/>
              </a:ext>
            </a:extLst>
          </p:cNvPr>
          <p:cNvSpPr/>
          <p:nvPr/>
        </p:nvSpPr>
        <p:spPr>
          <a:xfrm>
            <a:off x="503339" y="3024232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2. TRIUMVIRÁT</a:t>
            </a:r>
          </a:p>
        </p:txBody>
      </p:sp>
      <p:sp>
        <p:nvSpPr>
          <p:cNvPr id="8" name="Bublina reči: obdĺžnik 7">
            <a:extLst>
              <a:ext uri="{FF2B5EF4-FFF2-40B4-BE49-F238E27FC236}">
                <a16:creationId xmlns:a16="http://schemas.microsoft.com/office/drawing/2014/main" xmlns="" id="{2D0087F6-FEBD-4422-AC46-D011D5274D7D}"/>
              </a:ext>
            </a:extLst>
          </p:cNvPr>
          <p:cNvSpPr/>
          <p:nvPr/>
        </p:nvSpPr>
        <p:spPr>
          <a:xfrm>
            <a:off x="503338" y="4152552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3. TETRARCHIA</a:t>
            </a:r>
          </a:p>
        </p:txBody>
      </p:sp>
      <p:sp>
        <p:nvSpPr>
          <p:cNvPr id="9" name="Bublina reči: obdĺžnik 8">
            <a:extLst>
              <a:ext uri="{FF2B5EF4-FFF2-40B4-BE49-F238E27FC236}">
                <a16:creationId xmlns:a16="http://schemas.microsoft.com/office/drawing/2014/main" xmlns="" id="{2DFEDBED-3D56-4E17-A72F-7191FD975EC2}"/>
              </a:ext>
            </a:extLst>
          </p:cNvPr>
          <p:cNvSpPr/>
          <p:nvPr/>
        </p:nvSpPr>
        <p:spPr>
          <a:xfrm>
            <a:off x="444616" y="5436070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4. ŽOLDNIER</a:t>
            </a:r>
          </a:p>
        </p:txBody>
      </p:sp>
      <p:sp>
        <p:nvSpPr>
          <p:cNvPr id="11" name="Šípka: doprava 10">
            <a:extLst>
              <a:ext uri="{FF2B5EF4-FFF2-40B4-BE49-F238E27FC236}">
                <a16:creationId xmlns:a16="http://schemas.microsoft.com/office/drawing/2014/main" xmlns="" id="{091E1F5D-E6AF-4A30-A5A1-413B8000E6FB}"/>
              </a:ext>
            </a:extLst>
          </p:cNvPr>
          <p:cNvSpPr/>
          <p:nvPr/>
        </p:nvSpPr>
        <p:spPr>
          <a:xfrm flipH="1">
            <a:off x="6096000" y="2990674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/>
              <a:t>trojvládie</a:t>
            </a:r>
            <a:endParaRPr lang="sk-SK" sz="3200" b="1" dirty="0"/>
          </a:p>
        </p:txBody>
      </p:sp>
      <p:sp>
        <p:nvSpPr>
          <p:cNvPr id="12" name="Šípka: doprava 11">
            <a:extLst>
              <a:ext uri="{FF2B5EF4-FFF2-40B4-BE49-F238E27FC236}">
                <a16:creationId xmlns:a16="http://schemas.microsoft.com/office/drawing/2014/main" xmlns="" id="{A9630310-BC61-4C48-A363-B9B695EFEB79}"/>
              </a:ext>
            </a:extLst>
          </p:cNvPr>
          <p:cNvSpPr/>
          <p:nvPr/>
        </p:nvSpPr>
        <p:spPr>
          <a:xfrm flipH="1">
            <a:off x="6096000" y="4085438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/>
              <a:t>štvorvládie</a:t>
            </a:r>
            <a:endParaRPr lang="sk-SK" sz="3200" b="1" dirty="0"/>
          </a:p>
        </p:txBody>
      </p:sp>
      <p:sp>
        <p:nvSpPr>
          <p:cNvPr id="13" name="Šípka: doprava 12">
            <a:extLst>
              <a:ext uri="{FF2B5EF4-FFF2-40B4-BE49-F238E27FC236}">
                <a16:creationId xmlns:a16="http://schemas.microsoft.com/office/drawing/2014/main" xmlns="" id="{05C58623-AD8F-4E57-9BB8-AE25C7C827D0}"/>
              </a:ext>
            </a:extLst>
          </p:cNvPr>
          <p:cNvSpPr/>
          <p:nvPr/>
        </p:nvSpPr>
        <p:spPr>
          <a:xfrm flipH="1">
            <a:off x="6096000" y="5368956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platený vojak</a:t>
            </a:r>
          </a:p>
        </p:txBody>
      </p:sp>
    </p:spTree>
    <p:extLst>
      <p:ext uri="{BB962C8B-B14F-4D97-AF65-F5344CB8AC3E}">
        <p14:creationId xmlns:p14="http://schemas.microsoft.com/office/powerpoint/2010/main" val="12545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Poznáš odpovede?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D590876E-7481-44DB-836C-535E5EF21E8E}"/>
              </a:ext>
            </a:extLst>
          </p:cNvPr>
          <p:cNvSpPr/>
          <p:nvPr/>
        </p:nvSpPr>
        <p:spPr>
          <a:xfrm>
            <a:off x="260059" y="2139193"/>
            <a:ext cx="6660858" cy="37666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i="1" dirty="0"/>
              <a:t>Úloha č. 1.: Ako dobre si spomínate na dejiny kráľovského Ríma? Čítajte otázky na nasledujúcej strane a pokúste sa na </a:t>
            </a:r>
            <a:r>
              <a:rPr lang="sk-SK" sz="3600" i="1" dirty="0" err="1"/>
              <a:t>ne</a:t>
            </a:r>
            <a:r>
              <a:rPr lang="sk-SK" sz="3600" i="1" dirty="0"/>
              <a:t> správne odpovedať!</a:t>
            </a:r>
          </a:p>
        </p:txBody>
      </p:sp>
      <p:pic>
        <p:nvPicPr>
          <p:cNvPr id="2050" name="Picture 2" descr="Art Engadine Congregational Church Psychology Emotion - Psychology Clipart,  HD Png Download , Transparent Png Image - PNGitem">
            <a:extLst>
              <a:ext uri="{FF2B5EF4-FFF2-40B4-BE49-F238E27FC236}">
                <a16:creationId xmlns:a16="http://schemas.microsoft.com/office/drawing/2014/main" xmlns="" id="{32808278-6F6A-4168-B99F-642BAA43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88" y="2011145"/>
            <a:ext cx="4168018" cy="402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5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VYSVETLI!</a:t>
            </a:r>
          </a:p>
        </p:txBody>
      </p:sp>
      <p:sp>
        <p:nvSpPr>
          <p:cNvPr id="3" name="Bublina reči: obdĺžnik 2">
            <a:extLst>
              <a:ext uri="{FF2B5EF4-FFF2-40B4-BE49-F238E27FC236}">
                <a16:creationId xmlns:a16="http://schemas.microsoft.com/office/drawing/2014/main" xmlns="" id="{5EB99FC5-3677-4D3F-9808-225DACC4C7D0}"/>
              </a:ext>
            </a:extLst>
          </p:cNvPr>
          <p:cNvSpPr/>
          <p:nvPr/>
        </p:nvSpPr>
        <p:spPr>
          <a:xfrm>
            <a:off x="444616" y="1895912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1. LIMES ROMANUS</a:t>
            </a:r>
          </a:p>
        </p:txBody>
      </p:sp>
      <p:sp>
        <p:nvSpPr>
          <p:cNvPr id="5" name="Šípka: doprava 4">
            <a:extLst>
              <a:ext uri="{FF2B5EF4-FFF2-40B4-BE49-F238E27FC236}">
                <a16:creationId xmlns:a16="http://schemas.microsoft.com/office/drawing/2014/main" xmlns="" id="{5736EEE5-1386-4DE7-99B3-2169C6FF94F6}"/>
              </a:ext>
            </a:extLst>
          </p:cNvPr>
          <p:cNvSpPr/>
          <p:nvPr/>
        </p:nvSpPr>
        <p:spPr>
          <a:xfrm flipH="1">
            <a:off x="6014905" y="1828798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/>
              <a:t>opevnená hranica Ríma</a:t>
            </a:r>
          </a:p>
        </p:txBody>
      </p:sp>
      <p:sp>
        <p:nvSpPr>
          <p:cNvPr id="6" name="Bublina reči: obdĺžnik 5">
            <a:extLst>
              <a:ext uri="{FF2B5EF4-FFF2-40B4-BE49-F238E27FC236}">
                <a16:creationId xmlns:a16="http://schemas.microsoft.com/office/drawing/2014/main" xmlns="" id="{2EEAB897-FF06-4092-95C6-61F33AC0FFDB}"/>
              </a:ext>
            </a:extLst>
          </p:cNvPr>
          <p:cNvSpPr/>
          <p:nvPr/>
        </p:nvSpPr>
        <p:spPr>
          <a:xfrm>
            <a:off x="503339" y="3024232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2. ADOPTÍVNI CISÁRI</a:t>
            </a:r>
          </a:p>
        </p:txBody>
      </p:sp>
      <p:sp>
        <p:nvSpPr>
          <p:cNvPr id="8" name="Bublina reči: obdĺžnik 7">
            <a:extLst>
              <a:ext uri="{FF2B5EF4-FFF2-40B4-BE49-F238E27FC236}">
                <a16:creationId xmlns:a16="http://schemas.microsoft.com/office/drawing/2014/main" xmlns="" id="{2D0087F6-FEBD-4422-AC46-D011D5274D7D}"/>
              </a:ext>
            </a:extLst>
          </p:cNvPr>
          <p:cNvSpPr/>
          <p:nvPr/>
        </p:nvSpPr>
        <p:spPr>
          <a:xfrm>
            <a:off x="503338" y="4152552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3. TÓGA</a:t>
            </a:r>
          </a:p>
        </p:txBody>
      </p:sp>
      <p:sp>
        <p:nvSpPr>
          <p:cNvPr id="9" name="Bublina reči: obdĺžnik 8">
            <a:extLst>
              <a:ext uri="{FF2B5EF4-FFF2-40B4-BE49-F238E27FC236}">
                <a16:creationId xmlns:a16="http://schemas.microsoft.com/office/drawing/2014/main" xmlns="" id="{2DFEDBED-3D56-4E17-A72F-7191FD975EC2}"/>
              </a:ext>
            </a:extLst>
          </p:cNvPr>
          <p:cNvSpPr/>
          <p:nvPr/>
        </p:nvSpPr>
        <p:spPr>
          <a:xfrm>
            <a:off x="444616" y="5436070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4. KOLOSEUM</a:t>
            </a:r>
          </a:p>
        </p:txBody>
      </p:sp>
      <p:sp>
        <p:nvSpPr>
          <p:cNvPr id="11" name="Šípka: doprava 10">
            <a:extLst>
              <a:ext uri="{FF2B5EF4-FFF2-40B4-BE49-F238E27FC236}">
                <a16:creationId xmlns:a16="http://schemas.microsoft.com/office/drawing/2014/main" xmlns="" id="{091E1F5D-E6AF-4A30-A5A1-413B8000E6FB}"/>
              </a:ext>
            </a:extLst>
          </p:cNvPr>
          <p:cNvSpPr/>
          <p:nvPr/>
        </p:nvSpPr>
        <p:spPr>
          <a:xfrm flipH="1">
            <a:off x="6096000" y="2990674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cisári, ktorí sa k moci dostávali menovaním predchádzajúceho panovníka</a:t>
            </a:r>
          </a:p>
        </p:txBody>
      </p:sp>
      <p:sp>
        <p:nvSpPr>
          <p:cNvPr id="12" name="Šípka: doprava 11">
            <a:extLst>
              <a:ext uri="{FF2B5EF4-FFF2-40B4-BE49-F238E27FC236}">
                <a16:creationId xmlns:a16="http://schemas.microsoft.com/office/drawing/2014/main" xmlns="" id="{A9630310-BC61-4C48-A363-B9B695EFEB79}"/>
              </a:ext>
            </a:extLst>
          </p:cNvPr>
          <p:cNvSpPr/>
          <p:nvPr/>
        </p:nvSpPr>
        <p:spPr>
          <a:xfrm flipH="1">
            <a:off x="6096000" y="4085438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rímsky odev</a:t>
            </a:r>
          </a:p>
        </p:txBody>
      </p:sp>
      <p:sp>
        <p:nvSpPr>
          <p:cNvPr id="13" name="Šípka: doprava 12">
            <a:extLst>
              <a:ext uri="{FF2B5EF4-FFF2-40B4-BE49-F238E27FC236}">
                <a16:creationId xmlns:a16="http://schemas.microsoft.com/office/drawing/2014/main" xmlns="" id="{05C58623-AD8F-4E57-9BB8-AE25C7C827D0}"/>
              </a:ext>
            </a:extLst>
          </p:cNvPr>
          <p:cNvSpPr/>
          <p:nvPr/>
        </p:nvSpPr>
        <p:spPr>
          <a:xfrm flipH="1">
            <a:off x="6096000" y="5368956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aréna, v ktorej bojovali gladiátori</a:t>
            </a:r>
          </a:p>
        </p:txBody>
      </p:sp>
    </p:spTree>
    <p:extLst>
      <p:ext uri="{BB962C8B-B14F-4D97-AF65-F5344CB8AC3E}">
        <p14:creationId xmlns:p14="http://schemas.microsoft.com/office/powerpoint/2010/main" val="33787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Poznáš </a:t>
            </a:r>
            <a:r>
              <a:rPr lang="sk-SK" sz="4400" dirty="0" err="1"/>
              <a:t>odpoveĎ</a:t>
            </a:r>
            <a:r>
              <a:rPr lang="sk-SK" sz="4400" dirty="0"/>
              <a:t>?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D590876E-7481-44DB-836C-535E5EF21E8E}"/>
              </a:ext>
            </a:extLst>
          </p:cNvPr>
          <p:cNvSpPr/>
          <p:nvPr/>
        </p:nvSpPr>
        <p:spPr>
          <a:xfrm>
            <a:off x="260059" y="2139193"/>
            <a:ext cx="6660858" cy="37666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i="1" dirty="0"/>
              <a:t>Úloha č. 9: Prečítajte si otázky a skúste na nich správne odpovedať.</a:t>
            </a:r>
          </a:p>
        </p:txBody>
      </p:sp>
      <p:pic>
        <p:nvPicPr>
          <p:cNvPr id="5" name="Picture 2" descr="Art Engadine Congregational Church Psychology Emotion - Psychology Clipart,  HD Png Download , Transparent Png Image - PNGitem">
            <a:extLst>
              <a:ext uri="{FF2B5EF4-FFF2-40B4-BE49-F238E27FC236}">
                <a16:creationId xmlns:a16="http://schemas.microsoft.com/office/drawing/2014/main" xmlns="" id="{D4150D35-986C-41A9-930F-07352DCF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88" y="2011145"/>
            <a:ext cx="4168018" cy="402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0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Poznáš </a:t>
            </a:r>
            <a:r>
              <a:rPr lang="sk-SK" sz="4400" dirty="0" err="1"/>
              <a:t>odpoveĎ</a:t>
            </a:r>
            <a:r>
              <a:rPr lang="sk-SK" sz="4400" dirty="0"/>
              <a:t>?</a:t>
            </a:r>
          </a:p>
        </p:txBody>
      </p:sp>
      <p:sp>
        <p:nvSpPr>
          <p:cNvPr id="3" name="Bublina reči: oválna 2">
            <a:extLst>
              <a:ext uri="{FF2B5EF4-FFF2-40B4-BE49-F238E27FC236}">
                <a16:creationId xmlns:a16="http://schemas.microsoft.com/office/drawing/2014/main" xmlns="" id="{B1BF96FB-6D70-4089-8326-47A48BAA0D93}"/>
              </a:ext>
            </a:extLst>
          </p:cNvPr>
          <p:cNvSpPr/>
          <p:nvPr/>
        </p:nvSpPr>
        <p:spPr>
          <a:xfrm rot="21287805">
            <a:off x="360727" y="2172749"/>
            <a:ext cx="3288484" cy="2164359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i="1" dirty="0">
                <a:solidFill>
                  <a:schemeClr val="accent5">
                    <a:lumMod val="50000"/>
                  </a:schemeClr>
                </a:solidFill>
              </a:rPr>
              <a:t>1. Ako by ste vysvetlili heslo ,,Chlieb a hry“?</a:t>
            </a:r>
          </a:p>
        </p:txBody>
      </p:sp>
      <p:sp>
        <p:nvSpPr>
          <p:cNvPr id="5" name="Bublina reči: oválna 4">
            <a:extLst>
              <a:ext uri="{FF2B5EF4-FFF2-40B4-BE49-F238E27FC236}">
                <a16:creationId xmlns:a16="http://schemas.microsoft.com/office/drawing/2014/main" xmlns="" id="{E90992F9-A3D6-4C1E-BB87-4B509CCA52B3}"/>
              </a:ext>
            </a:extLst>
          </p:cNvPr>
          <p:cNvSpPr/>
          <p:nvPr/>
        </p:nvSpPr>
        <p:spPr>
          <a:xfrm rot="21287805">
            <a:off x="2716150" y="3846830"/>
            <a:ext cx="3288484" cy="2164359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i="1" dirty="0">
                <a:solidFill>
                  <a:schemeClr val="accent5">
                    <a:lumMod val="50000"/>
                  </a:schemeClr>
                </a:solidFill>
              </a:rPr>
              <a:t>2. Prečo boli kúpele dôležitým miestom pre Rimanov?</a:t>
            </a:r>
          </a:p>
        </p:txBody>
      </p:sp>
      <p:sp>
        <p:nvSpPr>
          <p:cNvPr id="6" name="Bublina reči: oválna 5">
            <a:extLst>
              <a:ext uri="{FF2B5EF4-FFF2-40B4-BE49-F238E27FC236}">
                <a16:creationId xmlns:a16="http://schemas.microsoft.com/office/drawing/2014/main" xmlns="" id="{338FFA94-29FC-43FD-88A4-A90A30E45795}"/>
              </a:ext>
            </a:extLst>
          </p:cNvPr>
          <p:cNvSpPr/>
          <p:nvPr/>
        </p:nvSpPr>
        <p:spPr>
          <a:xfrm rot="21287805">
            <a:off x="5175523" y="1898838"/>
            <a:ext cx="3288484" cy="2164359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i="1" dirty="0">
                <a:solidFill>
                  <a:schemeClr val="accent5">
                    <a:lumMod val="50000"/>
                  </a:schemeClr>
                </a:solidFill>
              </a:rPr>
              <a:t>3. Ako sa volala trojica hlavných rímskych bohov?</a:t>
            </a:r>
          </a:p>
        </p:txBody>
      </p:sp>
      <p:sp>
        <p:nvSpPr>
          <p:cNvPr id="7" name="Bublina reči: oválna 6">
            <a:extLst>
              <a:ext uri="{FF2B5EF4-FFF2-40B4-BE49-F238E27FC236}">
                <a16:creationId xmlns:a16="http://schemas.microsoft.com/office/drawing/2014/main" xmlns="" id="{BB2C8DB9-A27E-47FA-948E-B8AF35E0EC2A}"/>
              </a:ext>
            </a:extLst>
          </p:cNvPr>
          <p:cNvSpPr/>
          <p:nvPr/>
        </p:nvSpPr>
        <p:spPr>
          <a:xfrm rot="21287805">
            <a:off x="7618116" y="3846830"/>
            <a:ext cx="3288484" cy="2164359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i="1" dirty="0">
                <a:solidFill>
                  <a:schemeClr val="accent5">
                    <a:lumMod val="50000"/>
                  </a:schemeClr>
                </a:solidFill>
              </a:rPr>
              <a:t>4. Prečo Rímska ríša v roku 476 zanikla?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569F642E-FC4F-4BB9-8156-70BB8FBC3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74" y="1076053"/>
            <a:ext cx="2930860" cy="2453671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FB1FE297-58B9-439B-9827-BF344CFA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56" y="4207853"/>
            <a:ext cx="2930860" cy="245367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xmlns="" id="{C3BBB59A-DA96-4A87-B73C-9E7DA0E6E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31" y="1754182"/>
            <a:ext cx="2498280" cy="209152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B2E7A0A6-F0E5-4F8B-8D89-72BF2E2E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0" y="4224631"/>
            <a:ext cx="2930860" cy="24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3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9B26D8-6743-4C41-86C4-33003664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2CC6930-20E6-43BC-B35C-DF9213694A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01" y="2042238"/>
            <a:ext cx="9068762" cy="44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3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Poznáš odpovede?</a:t>
            </a:r>
          </a:p>
        </p:txBody>
      </p:sp>
      <p:sp>
        <p:nvSpPr>
          <p:cNvPr id="3" name="Bublina reči: obdĺžnik 2">
            <a:extLst>
              <a:ext uri="{FF2B5EF4-FFF2-40B4-BE49-F238E27FC236}">
                <a16:creationId xmlns:a16="http://schemas.microsoft.com/office/drawing/2014/main" xmlns="" id="{5EB99FC5-3677-4D3F-9808-225DACC4C7D0}"/>
              </a:ext>
            </a:extLst>
          </p:cNvPr>
          <p:cNvSpPr/>
          <p:nvPr/>
        </p:nvSpPr>
        <p:spPr>
          <a:xfrm>
            <a:off x="444616" y="1895912"/>
            <a:ext cx="5511567" cy="1082180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1. Trójsky hrdina, ktorý sa podľa legendy usadil na Apeninskom polostrove a jeho potomkovia založili Rím...</a:t>
            </a:r>
          </a:p>
        </p:txBody>
      </p:sp>
      <p:sp>
        <p:nvSpPr>
          <p:cNvPr id="5" name="Šípka: doprava 4">
            <a:extLst>
              <a:ext uri="{FF2B5EF4-FFF2-40B4-BE49-F238E27FC236}">
                <a16:creationId xmlns:a16="http://schemas.microsoft.com/office/drawing/2014/main" xmlns="" id="{5736EEE5-1386-4DE7-99B3-2169C6FF94F6}"/>
              </a:ext>
            </a:extLst>
          </p:cNvPr>
          <p:cNvSpPr/>
          <p:nvPr/>
        </p:nvSpPr>
        <p:spPr>
          <a:xfrm flipH="1">
            <a:off x="6096000" y="1895912"/>
            <a:ext cx="5958980" cy="1082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AENEAS</a:t>
            </a:r>
          </a:p>
        </p:txBody>
      </p:sp>
      <p:sp>
        <p:nvSpPr>
          <p:cNvPr id="6" name="Bublina reči: obdĺžnik 5">
            <a:extLst>
              <a:ext uri="{FF2B5EF4-FFF2-40B4-BE49-F238E27FC236}">
                <a16:creationId xmlns:a16="http://schemas.microsoft.com/office/drawing/2014/main" xmlns="" id="{2EEAB897-FF06-4092-95C6-61F33AC0FFDB}"/>
              </a:ext>
            </a:extLst>
          </p:cNvPr>
          <p:cNvSpPr/>
          <p:nvPr/>
        </p:nvSpPr>
        <p:spPr>
          <a:xfrm>
            <a:off x="444616" y="3414320"/>
            <a:ext cx="5511567" cy="1082180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2. Brat </a:t>
            </a:r>
            <a:r>
              <a:rPr lang="sk-SK" sz="2400" i="1" dirty="0" err="1">
                <a:solidFill>
                  <a:schemeClr val="accent2">
                    <a:lumMod val="50000"/>
                  </a:schemeClr>
                </a:solidFill>
              </a:rPr>
              <a:t>Romula</a:t>
            </a:r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xmlns="" id="{BF759897-1287-437B-9AD6-4E4CA92D9D96}"/>
              </a:ext>
            </a:extLst>
          </p:cNvPr>
          <p:cNvSpPr/>
          <p:nvPr/>
        </p:nvSpPr>
        <p:spPr>
          <a:xfrm flipH="1">
            <a:off x="6096000" y="3338819"/>
            <a:ext cx="5958980" cy="1082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REMUS</a:t>
            </a:r>
          </a:p>
        </p:txBody>
      </p:sp>
      <p:sp>
        <p:nvSpPr>
          <p:cNvPr id="8" name="Bublina reči: obdĺžnik 7">
            <a:extLst>
              <a:ext uri="{FF2B5EF4-FFF2-40B4-BE49-F238E27FC236}">
                <a16:creationId xmlns:a16="http://schemas.microsoft.com/office/drawing/2014/main" xmlns="" id="{2D0087F6-FEBD-4422-AC46-D011D5274D7D}"/>
              </a:ext>
            </a:extLst>
          </p:cNvPr>
          <p:cNvSpPr/>
          <p:nvPr/>
        </p:nvSpPr>
        <p:spPr>
          <a:xfrm>
            <a:off x="503338" y="4932729"/>
            <a:ext cx="5511567" cy="1082180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3. Pôvodné kmene, ktoré osídľovali Apeninský polostrov a je od nich odvodený aj dnešný názov Talianska...</a:t>
            </a:r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xmlns="" id="{470D700C-27BF-47B9-9F3F-15B7565C810D}"/>
              </a:ext>
            </a:extLst>
          </p:cNvPr>
          <p:cNvSpPr/>
          <p:nvPr/>
        </p:nvSpPr>
        <p:spPr>
          <a:xfrm flipH="1">
            <a:off x="6233020" y="4932729"/>
            <a:ext cx="5958980" cy="1082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ITALIKOVIA</a:t>
            </a:r>
          </a:p>
        </p:txBody>
      </p:sp>
    </p:spTree>
    <p:extLst>
      <p:ext uri="{BB962C8B-B14F-4D97-AF65-F5344CB8AC3E}">
        <p14:creationId xmlns:p14="http://schemas.microsoft.com/office/powerpoint/2010/main" val="28020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Poznáš odpovede?</a:t>
            </a:r>
          </a:p>
        </p:txBody>
      </p:sp>
      <p:sp>
        <p:nvSpPr>
          <p:cNvPr id="3" name="Bublina reči: obdĺžnik 2">
            <a:extLst>
              <a:ext uri="{FF2B5EF4-FFF2-40B4-BE49-F238E27FC236}">
                <a16:creationId xmlns:a16="http://schemas.microsoft.com/office/drawing/2014/main" xmlns="" id="{5EB99FC5-3677-4D3F-9808-225DACC4C7D0}"/>
              </a:ext>
            </a:extLst>
          </p:cNvPr>
          <p:cNvSpPr/>
          <p:nvPr/>
        </p:nvSpPr>
        <p:spPr>
          <a:xfrm>
            <a:off x="444616" y="1895912"/>
            <a:ext cx="5511567" cy="1082180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4. Podľa legendy vychovala bratov </a:t>
            </a:r>
            <a:r>
              <a:rPr lang="sk-SK" sz="2400" i="1" dirty="0" err="1">
                <a:solidFill>
                  <a:schemeClr val="accent2">
                    <a:lumMod val="50000"/>
                  </a:schemeClr>
                </a:solidFill>
              </a:rPr>
              <a:t>Romula</a:t>
            </a:r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 a </a:t>
            </a:r>
            <a:r>
              <a:rPr lang="sk-SK" sz="2400" i="1" dirty="0" err="1">
                <a:solidFill>
                  <a:schemeClr val="accent2">
                    <a:lumMod val="50000"/>
                  </a:schemeClr>
                </a:solidFill>
              </a:rPr>
              <a:t>Rema</a:t>
            </a:r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5" name="Šípka: doprava 4">
            <a:extLst>
              <a:ext uri="{FF2B5EF4-FFF2-40B4-BE49-F238E27FC236}">
                <a16:creationId xmlns:a16="http://schemas.microsoft.com/office/drawing/2014/main" xmlns="" id="{5736EEE5-1386-4DE7-99B3-2169C6FF94F6}"/>
              </a:ext>
            </a:extLst>
          </p:cNvPr>
          <p:cNvSpPr/>
          <p:nvPr/>
        </p:nvSpPr>
        <p:spPr>
          <a:xfrm flipH="1">
            <a:off x="6096000" y="1895912"/>
            <a:ext cx="5958980" cy="1082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KAPITULSKÁ VLČICA</a:t>
            </a:r>
          </a:p>
        </p:txBody>
      </p:sp>
      <p:sp>
        <p:nvSpPr>
          <p:cNvPr id="6" name="Bublina reči: obdĺžnik 5">
            <a:extLst>
              <a:ext uri="{FF2B5EF4-FFF2-40B4-BE49-F238E27FC236}">
                <a16:creationId xmlns:a16="http://schemas.microsoft.com/office/drawing/2014/main" xmlns="" id="{2EEAB897-FF06-4092-95C6-61F33AC0FFDB}"/>
              </a:ext>
            </a:extLst>
          </p:cNvPr>
          <p:cNvSpPr/>
          <p:nvPr/>
        </p:nvSpPr>
        <p:spPr>
          <a:xfrm>
            <a:off x="444616" y="3414320"/>
            <a:ext cx="5511567" cy="1082180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5. Poslední 3 králi v dejinách Ríma boli pôvodom ...</a:t>
            </a:r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xmlns="" id="{BF759897-1287-437B-9AD6-4E4CA92D9D96}"/>
              </a:ext>
            </a:extLst>
          </p:cNvPr>
          <p:cNvSpPr/>
          <p:nvPr/>
        </p:nvSpPr>
        <p:spPr>
          <a:xfrm flipH="1">
            <a:off x="6096000" y="3338819"/>
            <a:ext cx="5958980" cy="1082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ETRUSKOVIA</a:t>
            </a:r>
          </a:p>
        </p:txBody>
      </p:sp>
      <p:sp>
        <p:nvSpPr>
          <p:cNvPr id="8" name="Bublina reči: obdĺžnik 7">
            <a:extLst>
              <a:ext uri="{FF2B5EF4-FFF2-40B4-BE49-F238E27FC236}">
                <a16:creationId xmlns:a16="http://schemas.microsoft.com/office/drawing/2014/main" xmlns="" id="{2D0087F6-FEBD-4422-AC46-D011D5274D7D}"/>
              </a:ext>
            </a:extLst>
          </p:cNvPr>
          <p:cNvSpPr/>
          <p:nvPr/>
        </p:nvSpPr>
        <p:spPr>
          <a:xfrm>
            <a:off x="503338" y="4932729"/>
            <a:ext cx="5511567" cy="1082180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6. Posledným rímskym kráľom bol ...</a:t>
            </a:r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xmlns="" id="{470D700C-27BF-47B9-9F3F-15B7565C810D}"/>
              </a:ext>
            </a:extLst>
          </p:cNvPr>
          <p:cNvSpPr/>
          <p:nvPr/>
        </p:nvSpPr>
        <p:spPr>
          <a:xfrm flipH="1">
            <a:off x="6233020" y="4932729"/>
            <a:ext cx="5958980" cy="1082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T. L. SUPERBUS</a:t>
            </a:r>
          </a:p>
        </p:txBody>
      </p:sp>
    </p:spTree>
    <p:extLst>
      <p:ext uri="{BB962C8B-B14F-4D97-AF65-F5344CB8AC3E}">
        <p14:creationId xmlns:p14="http://schemas.microsoft.com/office/powerpoint/2010/main" val="29243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Nájdeš chyby?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D590876E-7481-44DB-836C-535E5EF21E8E}"/>
              </a:ext>
            </a:extLst>
          </p:cNvPr>
          <p:cNvSpPr/>
          <p:nvPr/>
        </p:nvSpPr>
        <p:spPr>
          <a:xfrm>
            <a:off x="260059" y="2139193"/>
            <a:ext cx="6660858" cy="37666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i="1" dirty="0"/>
              <a:t>Úloha č. 2: Pozorne si prečítajte vety v nasledujúcom texte. Pokúste sa vo vetách nájsť chyby a vety opravte tak, aby boli správne.</a:t>
            </a:r>
          </a:p>
        </p:txBody>
      </p:sp>
      <p:pic>
        <p:nvPicPr>
          <p:cNvPr id="5" name="Picture 2" descr="Art Engadine Congregational Church Psychology Emotion - Psychology Clipart,  HD Png Download , Transparent Png Image - PNGitem">
            <a:extLst>
              <a:ext uri="{FF2B5EF4-FFF2-40B4-BE49-F238E27FC236}">
                <a16:creationId xmlns:a16="http://schemas.microsoft.com/office/drawing/2014/main" xmlns="" id="{6FFD6E7D-3CDE-487D-9513-0150F248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88" y="2011145"/>
            <a:ext cx="4168018" cy="402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8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Nájdeš chyby?</a:t>
            </a:r>
          </a:p>
        </p:txBody>
      </p:sp>
      <p:sp>
        <p:nvSpPr>
          <p:cNvPr id="5" name="Bublina reči: obdĺžnik 4">
            <a:extLst>
              <a:ext uri="{FF2B5EF4-FFF2-40B4-BE49-F238E27FC236}">
                <a16:creationId xmlns:a16="http://schemas.microsoft.com/office/drawing/2014/main" xmlns="" id="{0A642D71-902D-465E-93CE-03858AEA550C}"/>
              </a:ext>
            </a:extLst>
          </p:cNvPr>
          <p:cNvSpPr/>
          <p:nvPr/>
        </p:nvSpPr>
        <p:spPr>
          <a:xfrm>
            <a:off x="243281" y="2122416"/>
            <a:ext cx="11618752" cy="4033428"/>
          </a:xfrm>
          <a:prstGeom prst="wedgeRectCallout">
            <a:avLst>
              <a:gd name="adj1" fmla="val -20246"/>
              <a:gd name="adj2" fmla="val 6700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sk-SK" sz="3200" i="1" dirty="0">
                <a:solidFill>
                  <a:schemeClr val="accent2">
                    <a:lumMod val="50000"/>
                  </a:schemeClr>
                </a:solidFill>
              </a:rPr>
              <a:t>V Rímskom kráľovstve vládlo celkom osem kráľov.</a:t>
            </a:r>
          </a:p>
          <a:p>
            <a:pPr marL="457200" indent="-457200" algn="ctr">
              <a:buAutoNum type="arabicPeriod"/>
            </a:pPr>
            <a:r>
              <a:rPr lang="sk-SK" sz="3200" i="1" dirty="0">
                <a:solidFill>
                  <a:schemeClr val="accent2">
                    <a:lumMod val="50000"/>
                  </a:schemeClr>
                </a:solidFill>
              </a:rPr>
              <a:t>Zakladateľom Ríma bol </a:t>
            </a:r>
            <a:r>
              <a:rPr lang="sk-SK" sz="3200" i="1" dirty="0" err="1">
                <a:solidFill>
                  <a:schemeClr val="accent2">
                    <a:lumMod val="50000"/>
                  </a:schemeClr>
                </a:solidFill>
              </a:rPr>
              <a:t>Remus</a:t>
            </a:r>
            <a:r>
              <a:rPr lang="sk-SK" sz="3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sk-SK" sz="2800" i="1" dirty="0">
                <a:solidFill>
                  <a:schemeClr val="accent2">
                    <a:lumMod val="50000"/>
                  </a:schemeClr>
                </a:solidFill>
              </a:rPr>
              <a:t>Kráľ </a:t>
            </a:r>
            <a:r>
              <a:rPr lang="sk-SK" sz="2800" i="1" dirty="0" err="1">
                <a:solidFill>
                  <a:schemeClr val="accent2">
                    <a:lumMod val="50000"/>
                  </a:schemeClr>
                </a:solidFill>
              </a:rPr>
              <a:t>Livius</a:t>
            </a:r>
            <a:r>
              <a:rPr lang="sk-SK" sz="28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k-SK" sz="2800" i="1" dirty="0" err="1">
                <a:solidFill>
                  <a:schemeClr val="accent2">
                    <a:lumMod val="50000"/>
                  </a:schemeClr>
                </a:solidFill>
              </a:rPr>
              <a:t>Tullius</a:t>
            </a:r>
            <a:r>
              <a:rPr lang="sk-SK" sz="2800" i="1" dirty="0">
                <a:solidFill>
                  <a:schemeClr val="accent2">
                    <a:lumMod val="50000"/>
                  </a:schemeClr>
                </a:solidFill>
              </a:rPr>
              <a:t> rozdelil podľa majetku obyvateľstvo Ríma do 3 skupín. </a:t>
            </a:r>
          </a:p>
          <a:p>
            <a:pPr marL="457200" indent="-457200" algn="ctr">
              <a:buAutoNum type="arabicPeriod"/>
            </a:pPr>
            <a:r>
              <a:rPr lang="sk-SK" sz="3200" i="1" dirty="0">
                <a:solidFill>
                  <a:schemeClr val="accent2">
                    <a:lumMod val="50000"/>
                  </a:schemeClr>
                </a:solidFill>
              </a:rPr>
              <a:t>Rím bol založený v roku 853 </a:t>
            </a:r>
            <a:r>
              <a:rPr lang="sk-SK" sz="3200" i="1" dirty="0" err="1">
                <a:solidFill>
                  <a:schemeClr val="accent2">
                    <a:lumMod val="50000"/>
                  </a:schemeClr>
                </a:solidFill>
              </a:rPr>
              <a:t>pnl</a:t>
            </a:r>
            <a:r>
              <a:rPr lang="sk-SK" sz="3200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 marL="457200" indent="-457200" algn="ctr">
              <a:buAutoNum type="arabicPeriod"/>
            </a:pPr>
            <a:r>
              <a:rPr lang="sk-SK" sz="3200" i="1" dirty="0">
                <a:solidFill>
                  <a:schemeClr val="accent2">
                    <a:lumMod val="50000"/>
                  </a:schemeClr>
                </a:solidFill>
              </a:rPr>
              <a:t>Posledný etruský kráľ bol z Ríma vyhnaný v roku 410 </a:t>
            </a:r>
            <a:r>
              <a:rPr lang="sk-SK" sz="3200" i="1" dirty="0" err="1">
                <a:solidFill>
                  <a:schemeClr val="accent2">
                    <a:lumMod val="50000"/>
                  </a:schemeClr>
                </a:solidFill>
              </a:rPr>
              <a:t>pnl</a:t>
            </a:r>
            <a:r>
              <a:rPr lang="sk-SK" sz="3200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 marL="457200" indent="-457200" algn="ctr">
              <a:buAutoNum type="arabicPeriod"/>
            </a:pPr>
            <a:r>
              <a:rPr lang="sk-SK" sz="3200" i="1" dirty="0">
                <a:solidFill>
                  <a:schemeClr val="accent2">
                    <a:lumMod val="50000"/>
                  </a:schemeClr>
                </a:solidFill>
              </a:rPr>
              <a:t>Po období Rímskeho kráľovstva nasledovala etapa Rímskeho cisárstva.</a:t>
            </a:r>
          </a:p>
        </p:txBody>
      </p: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xmlns="" id="{91E0DA16-965B-45F0-9D27-15AB66DBE742}"/>
              </a:ext>
            </a:extLst>
          </p:cNvPr>
          <p:cNvCxnSpPr/>
          <p:nvPr/>
        </p:nvCxnSpPr>
        <p:spPr>
          <a:xfrm>
            <a:off x="8088829" y="2978737"/>
            <a:ext cx="838899" cy="0"/>
          </a:xfrm>
          <a:prstGeom prst="line">
            <a:avLst/>
          </a:prstGeom>
          <a:ln w="7620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xmlns="" id="{A8A58BED-E279-405A-8750-25A6C1E405F1}"/>
              </a:ext>
            </a:extLst>
          </p:cNvPr>
          <p:cNvCxnSpPr>
            <a:cxnSpLocks/>
          </p:cNvCxnSpPr>
          <p:nvPr/>
        </p:nvCxnSpPr>
        <p:spPr>
          <a:xfrm>
            <a:off x="7569411" y="3447176"/>
            <a:ext cx="1038836" cy="0"/>
          </a:xfrm>
          <a:prstGeom prst="line">
            <a:avLst/>
          </a:prstGeom>
          <a:ln w="7620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xmlns="" id="{4EBFAD90-6D03-4D15-96F8-9DD016A45652}"/>
              </a:ext>
            </a:extLst>
          </p:cNvPr>
          <p:cNvCxnSpPr>
            <a:cxnSpLocks/>
          </p:cNvCxnSpPr>
          <p:nvPr/>
        </p:nvCxnSpPr>
        <p:spPr>
          <a:xfrm>
            <a:off x="9884202" y="3903678"/>
            <a:ext cx="267304" cy="0"/>
          </a:xfrm>
          <a:prstGeom prst="line">
            <a:avLst/>
          </a:prstGeom>
          <a:ln w="7620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xmlns="" id="{7756FA5A-9ECB-4FC7-A182-C2AA75BDDEC9}"/>
              </a:ext>
            </a:extLst>
          </p:cNvPr>
          <p:cNvCxnSpPr>
            <a:cxnSpLocks/>
          </p:cNvCxnSpPr>
          <p:nvPr/>
        </p:nvCxnSpPr>
        <p:spPr>
          <a:xfrm>
            <a:off x="7569411" y="4416804"/>
            <a:ext cx="635022" cy="0"/>
          </a:xfrm>
          <a:prstGeom prst="line">
            <a:avLst/>
          </a:prstGeom>
          <a:ln w="7620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xmlns="" id="{7D0BB778-3DDA-4BF9-9BB5-44DF851BA5B5}"/>
              </a:ext>
            </a:extLst>
          </p:cNvPr>
          <p:cNvCxnSpPr>
            <a:cxnSpLocks/>
          </p:cNvCxnSpPr>
          <p:nvPr/>
        </p:nvCxnSpPr>
        <p:spPr>
          <a:xfrm>
            <a:off x="9382832" y="4913154"/>
            <a:ext cx="635022" cy="0"/>
          </a:xfrm>
          <a:prstGeom prst="line">
            <a:avLst/>
          </a:prstGeom>
          <a:ln w="7620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xmlns="" id="{107B1458-B4E4-4C8E-BAF4-447E9CE56F03}"/>
              </a:ext>
            </a:extLst>
          </p:cNvPr>
          <p:cNvCxnSpPr>
            <a:cxnSpLocks/>
          </p:cNvCxnSpPr>
          <p:nvPr/>
        </p:nvCxnSpPr>
        <p:spPr>
          <a:xfrm>
            <a:off x="10159068" y="5417891"/>
            <a:ext cx="1342683" cy="0"/>
          </a:xfrm>
          <a:prstGeom prst="line">
            <a:avLst/>
          </a:prstGeom>
          <a:ln w="7620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2CA354CE-4446-4116-B7FA-C5AA1D875CFF}"/>
              </a:ext>
            </a:extLst>
          </p:cNvPr>
          <p:cNvSpPr txBox="1"/>
          <p:nvPr/>
        </p:nvSpPr>
        <p:spPr>
          <a:xfrm>
            <a:off x="10050901" y="2708738"/>
            <a:ext cx="155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SEDEM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987230AD-B882-44A1-9342-FC0BB470793D}"/>
              </a:ext>
            </a:extLst>
          </p:cNvPr>
          <p:cNvSpPr txBox="1"/>
          <p:nvPr/>
        </p:nvSpPr>
        <p:spPr>
          <a:xfrm>
            <a:off x="8712635" y="3185566"/>
            <a:ext cx="254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>
                <a:solidFill>
                  <a:schemeClr val="accent1">
                    <a:lumMod val="90000"/>
                    <a:lumOff val="10000"/>
                  </a:schemeClr>
                </a:solidFill>
              </a:rPr>
              <a:t>ROMULUS</a:t>
            </a:r>
            <a:endParaRPr lang="sk-SK" sz="28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xmlns="" id="{C0B48A4B-75C0-4839-94F4-60B0E2AAA983}"/>
              </a:ext>
            </a:extLst>
          </p:cNvPr>
          <p:cNvSpPr txBox="1"/>
          <p:nvPr/>
        </p:nvSpPr>
        <p:spPr>
          <a:xfrm>
            <a:off x="10535031" y="3640279"/>
            <a:ext cx="155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5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xmlns="" id="{BF363AE3-C90D-406F-B7FF-361A9715FE85}"/>
              </a:ext>
            </a:extLst>
          </p:cNvPr>
          <p:cNvSpPr txBox="1"/>
          <p:nvPr/>
        </p:nvSpPr>
        <p:spPr>
          <a:xfrm>
            <a:off x="8783361" y="4099223"/>
            <a:ext cx="155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753 </a:t>
            </a:r>
            <a:r>
              <a:rPr lang="sk-SK" sz="2800" b="1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pnl</a:t>
            </a:r>
            <a:r>
              <a:rPr lang="sk-SK" sz="2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.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xmlns="" id="{80C2E0A0-E66F-4F48-B242-28E12EC63C86}"/>
              </a:ext>
            </a:extLst>
          </p:cNvPr>
          <p:cNvSpPr txBox="1"/>
          <p:nvPr/>
        </p:nvSpPr>
        <p:spPr>
          <a:xfrm>
            <a:off x="10485404" y="4622443"/>
            <a:ext cx="155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510 </a:t>
            </a:r>
            <a:r>
              <a:rPr lang="sk-SK" sz="2400" b="1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pnl</a:t>
            </a:r>
            <a:r>
              <a:rPr lang="sk-SK" sz="2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.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xmlns="" id="{931F5A70-7B32-405C-ADE3-7FA217366291}"/>
              </a:ext>
            </a:extLst>
          </p:cNvPr>
          <p:cNvSpPr txBox="1"/>
          <p:nvPr/>
        </p:nvSpPr>
        <p:spPr>
          <a:xfrm>
            <a:off x="9588361" y="5487728"/>
            <a:ext cx="248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REPUBLIKY</a:t>
            </a:r>
          </a:p>
        </p:txBody>
      </p:sp>
    </p:spTree>
    <p:extLst>
      <p:ext uri="{BB962C8B-B14F-4D97-AF65-F5344CB8AC3E}">
        <p14:creationId xmlns:p14="http://schemas.microsoft.com/office/powerpoint/2010/main" val="41569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KTO SOM?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D590876E-7481-44DB-836C-535E5EF21E8E}"/>
              </a:ext>
            </a:extLst>
          </p:cNvPr>
          <p:cNvSpPr/>
          <p:nvPr/>
        </p:nvSpPr>
        <p:spPr>
          <a:xfrm>
            <a:off x="260059" y="2139193"/>
            <a:ext cx="6660858" cy="37666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i="1" dirty="0"/>
              <a:t>Úloha č. 3: Prečítajte si predstavenie osobností obdobia Rímskej republiky a určte na základe definícií, o kom pojednávajú.</a:t>
            </a:r>
          </a:p>
        </p:txBody>
      </p:sp>
      <p:pic>
        <p:nvPicPr>
          <p:cNvPr id="5" name="Picture 2" descr="Art Engadine Congregational Church Psychology Emotion - Psychology Clipart,  HD Png Download , Transparent Png Image - PNGitem">
            <a:extLst>
              <a:ext uri="{FF2B5EF4-FFF2-40B4-BE49-F238E27FC236}">
                <a16:creationId xmlns:a16="http://schemas.microsoft.com/office/drawing/2014/main" xmlns="" id="{DCEB20B6-BAC0-4F96-AE23-63AF92EC2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88" y="2011145"/>
            <a:ext cx="4168018" cy="402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1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KTO SOM?</a:t>
            </a:r>
          </a:p>
        </p:txBody>
      </p:sp>
      <p:sp>
        <p:nvSpPr>
          <p:cNvPr id="3" name="Bublina reči: obdĺžnik 2">
            <a:extLst>
              <a:ext uri="{FF2B5EF4-FFF2-40B4-BE49-F238E27FC236}">
                <a16:creationId xmlns:a16="http://schemas.microsoft.com/office/drawing/2014/main" xmlns="" id="{5EB99FC5-3677-4D3F-9808-225DACC4C7D0}"/>
              </a:ext>
            </a:extLst>
          </p:cNvPr>
          <p:cNvSpPr/>
          <p:nvPr/>
        </p:nvSpPr>
        <p:spPr>
          <a:xfrm>
            <a:off x="444616" y="1895912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1. Som rímsky vojvodca, porazil som Kartágo, prezývajú ma aj Africký. KTO SOM?</a:t>
            </a:r>
          </a:p>
        </p:txBody>
      </p:sp>
      <p:sp>
        <p:nvSpPr>
          <p:cNvPr id="5" name="Šípka: doprava 4">
            <a:extLst>
              <a:ext uri="{FF2B5EF4-FFF2-40B4-BE49-F238E27FC236}">
                <a16:creationId xmlns:a16="http://schemas.microsoft.com/office/drawing/2014/main" xmlns="" id="{5736EEE5-1386-4DE7-99B3-2169C6FF94F6}"/>
              </a:ext>
            </a:extLst>
          </p:cNvPr>
          <p:cNvSpPr/>
          <p:nvPr/>
        </p:nvSpPr>
        <p:spPr>
          <a:xfrm flipH="1">
            <a:off x="6014905" y="1828798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CORNELIUS SCIPIO</a:t>
            </a:r>
          </a:p>
        </p:txBody>
      </p:sp>
      <p:sp>
        <p:nvSpPr>
          <p:cNvPr id="6" name="Bublina reči: obdĺžnik 5">
            <a:extLst>
              <a:ext uri="{FF2B5EF4-FFF2-40B4-BE49-F238E27FC236}">
                <a16:creationId xmlns:a16="http://schemas.microsoft.com/office/drawing/2014/main" xmlns="" id="{2EEAB897-FF06-4092-95C6-61F33AC0FFDB}"/>
              </a:ext>
            </a:extLst>
          </p:cNvPr>
          <p:cNvSpPr/>
          <p:nvPr/>
        </p:nvSpPr>
        <p:spPr>
          <a:xfrm>
            <a:off x="503339" y="3024232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2. Som náčelník </a:t>
            </a:r>
            <a:r>
              <a:rPr lang="sk-SK" sz="2400" i="1" dirty="0" err="1">
                <a:solidFill>
                  <a:schemeClr val="accent2">
                    <a:lumMod val="50000"/>
                  </a:schemeClr>
                </a:solidFill>
              </a:rPr>
              <a:t>Púnov</a:t>
            </a:r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, pred brány Ríma ma doviedli slony. KTO SOM?</a:t>
            </a:r>
          </a:p>
        </p:txBody>
      </p:sp>
      <p:sp>
        <p:nvSpPr>
          <p:cNvPr id="8" name="Bublina reči: obdĺžnik 7">
            <a:extLst>
              <a:ext uri="{FF2B5EF4-FFF2-40B4-BE49-F238E27FC236}">
                <a16:creationId xmlns:a16="http://schemas.microsoft.com/office/drawing/2014/main" xmlns="" id="{2D0087F6-FEBD-4422-AC46-D011D5274D7D}"/>
              </a:ext>
            </a:extLst>
          </p:cNvPr>
          <p:cNvSpPr/>
          <p:nvPr/>
        </p:nvSpPr>
        <p:spPr>
          <a:xfrm>
            <a:off x="503338" y="4152552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i="1" dirty="0">
                <a:solidFill>
                  <a:schemeClr val="accent2">
                    <a:lumMod val="50000"/>
                  </a:schemeClr>
                </a:solidFill>
              </a:rPr>
              <a:t>3. Som jeden z najznámejších rímskych cisárov, bol som členom 1. triumvirátu, zavraždili ma. Kto som?</a:t>
            </a:r>
          </a:p>
        </p:txBody>
      </p:sp>
      <p:sp>
        <p:nvSpPr>
          <p:cNvPr id="9" name="Bublina reči: obdĺžnik 8">
            <a:extLst>
              <a:ext uri="{FF2B5EF4-FFF2-40B4-BE49-F238E27FC236}">
                <a16:creationId xmlns:a16="http://schemas.microsoft.com/office/drawing/2014/main" xmlns="" id="{2DFEDBED-3D56-4E17-A72F-7191FD975EC2}"/>
              </a:ext>
            </a:extLst>
          </p:cNvPr>
          <p:cNvSpPr/>
          <p:nvPr/>
        </p:nvSpPr>
        <p:spPr>
          <a:xfrm>
            <a:off x="444616" y="5436070"/>
            <a:ext cx="5511567" cy="85567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accent2">
                    <a:lumMod val="50000"/>
                  </a:schemeClr>
                </a:solidFill>
              </a:rPr>
              <a:t>4. Som členom 1. triumvirátu, potlačil som najväčšiu vzburu otrokov v dejinách. Kto som?</a:t>
            </a:r>
          </a:p>
        </p:txBody>
      </p:sp>
      <p:sp>
        <p:nvSpPr>
          <p:cNvPr id="11" name="Šípka: doprava 10">
            <a:extLst>
              <a:ext uri="{FF2B5EF4-FFF2-40B4-BE49-F238E27FC236}">
                <a16:creationId xmlns:a16="http://schemas.microsoft.com/office/drawing/2014/main" xmlns="" id="{091E1F5D-E6AF-4A30-A5A1-413B8000E6FB}"/>
              </a:ext>
            </a:extLst>
          </p:cNvPr>
          <p:cNvSpPr/>
          <p:nvPr/>
        </p:nvSpPr>
        <p:spPr>
          <a:xfrm flipH="1">
            <a:off x="6096000" y="2990674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HANNIBAL</a:t>
            </a:r>
          </a:p>
        </p:txBody>
      </p:sp>
      <p:sp>
        <p:nvSpPr>
          <p:cNvPr id="12" name="Šípka: doprava 11">
            <a:extLst>
              <a:ext uri="{FF2B5EF4-FFF2-40B4-BE49-F238E27FC236}">
                <a16:creationId xmlns:a16="http://schemas.microsoft.com/office/drawing/2014/main" xmlns="" id="{A9630310-BC61-4C48-A363-B9B695EFEB79}"/>
              </a:ext>
            </a:extLst>
          </p:cNvPr>
          <p:cNvSpPr/>
          <p:nvPr/>
        </p:nvSpPr>
        <p:spPr>
          <a:xfrm flipH="1">
            <a:off x="6096000" y="4085438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JULIUS CAESAR</a:t>
            </a:r>
          </a:p>
        </p:txBody>
      </p:sp>
      <p:sp>
        <p:nvSpPr>
          <p:cNvPr id="13" name="Šípka: doprava 12">
            <a:extLst>
              <a:ext uri="{FF2B5EF4-FFF2-40B4-BE49-F238E27FC236}">
                <a16:creationId xmlns:a16="http://schemas.microsoft.com/office/drawing/2014/main" xmlns="" id="{05C58623-AD8F-4E57-9BB8-AE25C7C827D0}"/>
              </a:ext>
            </a:extLst>
          </p:cNvPr>
          <p:cNvSpPr/>
          <p:nvPr/>
        </p:nvSpPr>
        <p:spPr>
          <a:xfrm flipH="1">
            <a:off x="6096000" y="5368956"/>
            <a:ext cx="5958980" cy="92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CRASSUS</a:t>
            </a:r>
          </a:p>
        </p:txBody>
      </p:sp>
    </p:spTree>
    <p:extLst>
      <p:ext uri="{BB962C8B-B14F-4D97-AF65-F5344CB8AC3E}">
        <p14:creationId xmlns:p14="http://schemas.microsoft.com/office/powerpoint/2010/main" val="86704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794483-FCE8-4D9D-8FA0-794AD2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UTVOR DVOJICE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D590876E-7481-44DB-836C-535E5EF21E8E}"/>
              </a:ext>
            </a:extLst>
          </p:cNvPr>
          <p:cNvSpPr/>
          <p:nvPr/>
        </p:nvSpPr>
        <p:spPr>
          <a:xfrm>
            <a:off x="260059" y="2139193"/>
            <a:ext cx="6660858" cy="37666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i="1" dirty="0"/>
              <a:t>Úloha č. 4: Spoj pojmy označené číslicami s ich významom označeným písmenami. </a:t>
            </a:r>
          </a:p>
        </p:txBody>
      </p:sp>
      <p:pic>
        <p:nvPicPr>
          <p:cNvPr id="5" name="Picture 2" descr="Art Engadine Congregational Church Psychology Emotion - Psychology Clipart,  HD Png Download , Transparent Png Image - PNGitem">
            <a:extLst>
              <a:ext uri="{FF2B5EF4-FFF2-40B4-BE49-F238E27FC236}">
                <a16:creationId xmlns:a16="http://schemas.microsoft.com/office/drawing/2014/main" xmlns="" id="{D7793E37-5725-40F9-8A58-496A4FFA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88" y="2011145"/>
            <a:ext cx="4168018" cy="402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644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Dividenda</Template>
  <TotalTime>102</TotalTime>
  <Words>860</Words>
  <Application>Microsoft Office PowerPoint</Application>
  <PresentationFormat>Širokouhlá</PresentationFormat>
  <Paragraphs>139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6" baseType="lpstr">
      <vt:lpstr>Gill Sans MT</vt:lpstr>
      <vt:lpstr>Wingdings 2</vt:lpstr>
      <vt:lpstr>Dividenda</vt:lpstr>
      <vt:lpstr>STAROVEKÝ RÍM - OPAKOVANIE</vt:lpstr>
      <vt:lpstr>Poznáš odpovede?</vt:lpstr>
      <vt:lpstr>Poznáš odpovede?</vt:lpstr>
      <vt:lpstr>Poznáš odpovede?</vt:lpstr>
      <vt:lpstr>Nájdeš chyby?</vt:lpstr>
      <vt:lpstr>Nájdeš chyby?</vt:lpstr>
      <vt:lpstr>KTO SOM?</vt:lpstr>
      <vt:lpstr>KTO SOM?</vt:lpstr>
      <vt:lpstr>UTVOR DVOJICE</vt:lpstr>
      <vt:lpstr>UTVOR DVOJICE</vt:lpstr>
      <vt:lpstr>UTVOR DVOJICE</vt:lpstr>
      <vt:lpstr>PRAVDA – LOŽ?</vt:lpstr>
      <vt:lpstr>PRAVDA – LOŽ?</vt:lpstr>
      <vt:lpstr>Vieš správne priradiť?</vt:lpstr>
      <vt:lpstr>Vieš správne priradiť?</vt:lpstr>
      <vt:lpstr>DOPLŇ VETY!</vt:lpstr>
      <vt:lpstr>DOPLŇ VETY!</vt:lpstr>
      <vt:lpstr>Vysvetli!</vt:lpstr>
      <vt:lpstr>VYSVETLI!</vt:lpstr>
      <vt:lpstr>VYSVETLI!</vt:lpstr>
      <vt:lpstr>Poznáš odpoveĎ?</vt:lpstr>
      <vt:lpstr>Poznáš odpoveĎ?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STAROVEKÝ RÍM - OPAKOVANIE</dc:title>
  <dc:creator>Hrebenakova Nikola</dc:creator>
  <cp:lastModifiedBy>Windows-felhasználó</cp:lastModifiedBy>
  <cp:revision>12</cp:revision>
  <dcterms:created xsi:type="dcterms:W3CDTF">2021-04-15T05:58:16Z</dcterms:created>
  <dcterms:modified xsi:type="dcterms:W3CDTF">2024-03-19T08:29:17Z</dcterms:modified>
</cp:coreProperties>
</file>