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4" r:id="rId2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27.5.2021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27.5.2021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27.5.2021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Nadpis, text a obrázok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jektu ClipArt 3"/>
          <p:cNvSpPr>
            <a:spLocks noGrp="1"/>
          </p:cNvSpPr>
          <p:nvPr>
            <p:ph type="clipArt"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endParaRPr lang="sk-SK" noProof="0" smtClean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8952D-163E-47B0-8FFB-1642D6AC13C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8DB33-1F8E-4CDA-9A66-752CF896516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27.5.2021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27.5.2021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27.5.2021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27.5.2021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27.5.2021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27.5.2021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27.5.2021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27.5.2021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27.5.2021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realtime.sk/~pichtik/photos/jedlo/aac.highlight.jpg" TargetMode="External"/><Relationship Id="rId13" Type="http://schemas.openxmlformats.org/officeDocument/2006/relationships/image" Target="../media/image29.jpeg"/><Relationship Id="rId18" Type="http://schemas.openxmlformats.org/officeDocument/2006/relationships/hyperlink" Target="http://www.liptov.sk/anna/3.jpg" TargetMode="External"/><Relationship Id="rId3" Type="http://schemas.openxmlformats.org/officeDocument/2006/relationships/image" Target="../media/image24.jpeg"/><Relationship Id="rId21" Type="http://schemas.openxmlformats.org/officeDocument/2006/relationships/image" Target="../media/image33.jpeg"/><Relationship Id="rId7" Type="http://schemas.openxmlformats.org/officeDocument/2006/relationships/image" Target="../media/image26.jpeg"/><Relationship Id="rId12" Type="http://schemas.openxmlformats.org/officeDocument/2006/relationships/hyperlink" Target="http://www.wohnbau-schneeberg.de/geschaeftsfelder/images/bilder_wohnungen/wc-9.jpg" TargetMode="External"/><Relationship Id="rId17" Type="http://schemas.openxmlformats.org/officeDocument/2006/relationships/image" Target="../media/image31.jpeg"/><Relationship Id="rId2" Type="http://schemas.openxmlformats.org/officeDocument/2006/relationships/image" Target="../media/image19.jpeg"/><Relationship Id="rId16" Type="http://schemas.openxmlformats.org/officeDocument/2006/relationships/hyperlink" Target="http://www.dracoviaclub.com/tricka/mo1.jpg" TargetMode="External"/><Relationship Id="rId20" Type="http://schemas.openxmlformats.org/officeDocument/2006/relationships/hyperlink" Target="http://www.starzone.cz/pictures/dcb09cdc-8be0-4a3a-94e6-ea2485e08851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eeloo.sk/images/abeceda/b-bozk.jpg" TargetMode="External"/><Relationship Id="rId11" Type="http://schemas.openxmlformats.org/officeDocument/2006/relationships/image" Target="../media/image28.jpeg"/><Relationship Id="rId5" Type="http://schemas.openxmlformats.org/officeDocument/2006/relationships/image" Target="../media/image25.jpeg"/><Relationship Id="rId15" Type="http://schemas.openxmlformats.org/officeDocument/2006/relationships/image" Target="../media/image30.jpeg"/><Relationship Id="rId23" Type="http://schemas.openxmlformats.org/officeDocument/2006/relationships/image" Target="../media/image34.jpeg"/><Relationship Id="rId10" Type="http://schemas.openxmlformats.org/officeDocument/2006/relationships/hyperlink" Target="http://www.saab.hu/docs/expression/expr2/pohar_87%20copy.jpg" TargetMode="External"/><Relationship Id="rId19" Type="http://schemas.openxmlformats.org/officeDocument/2006/relationships/image" Target="../media/image32.jpeg"/><Relationship Id="rId4" Type="http://schemas.openxmlformats.org/officeDocument/2006/relationships/hyperlink" Target="http://www.disa.cz/uprava/uv_soubory/voda.jpg" TargetMode="External"/><Relationship Id="rId9" Type="http://schemas.openxmlformats.org/officeDocument/2006/relationships/image" Target="../media/image27.jpeg"/><Relationship Id="rId14" Type="http://schemas.openxmlformats.org/officeDocument/2006/relationships/hyperlink" Target="http://www.der-bad-designer.de/porzellan_as/abano/KBA065_____--100.jpg" TargetMode="External"/><Relationship Id="rId22" Type="http://schemas.openxmlformats.org/officeDocument/2006/relationships/hyperlink" Target="http://www.kontinuita-ke.sk/podanieRuk.gif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8077200" cy="31242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sk-SK" sz="6600" dirty="0" smtClean="0"/>
              <a:t>POHLAVNE PRENOSNÉ OCHORENIA</a:t>
            </a:r>
            <a:endParaRPr lang="sk-SK" sz="6600" dirty="0"/>
          </a:p>
        </p:txBody>
      </p:sp>
      <p:sp>
        <p:nvSpPr>
          <p:cNvPr id="3" name="Obdĺžnik 2"/>
          <p:cNvSpPr/>
          <p:nvPr/>
        </p:nvSpPr>
        <p:spPr>
          <a:xfrm>
            <a:off x="2286000" y="5562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 smtClean="0"/>
              <a:t>https://www.youtube.com/watch?v=IGVvMIEEipo</a:t>
            </a:r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97CFBC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pPr algn="ctr" eaLnBrk="1" hangingPunct="1"/>
            <a:r>
              <a:rPr lang="sk-SK" sz="3600" b="1" u="sng" smtClean="0">
                <a:solidFill>
                  <a:srgbClr val="003366"/>
                </a:solidFill>
              </a:rPr>
              <a:t>R I Z I K O V É   S K U P I N Y</a:t>
            </a:r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2339975" y="1773238"/>
            <a:ext cx="4608513" cy="1565275"/>
          </a:xfrm>
          <a:prstGeom prst="rect">
            <a:avLst/>
          </a:prstGeom>
          <a:solidFill>
            <a:srgbClr val="F8F2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9600" b="1" i="0"/>
              <a:t>?</a:t>
            </a:r>
          </a:p>
        </p:txBody>
      </p:sp>
      <p:pic>
        <p:nvPicPr>
          <p:cNvPr id="56327" name="Picture 7" descr="title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3800" y="1700213"/>
            <a:ext cx="2336800" cy="186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9" name="Picture 9" descr="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2950" y="4724400"/>
            <a:ext cx="1579563" cy="157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1" name="Picture 11" descr="chlap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3800" y="3860800"/>
            <a:ext cx="1700213" cy="233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3" name="Picture 13" descr="divka_7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4388" y="2060575"/>
            <a:ext cx="178435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5" name="Picture 15" descr="SRO0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43213" y="4005263"/>
            <a:ext cx="1943100" cy="263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7" name="Picture 17" descr="image0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87450" y="4868863"/>
            <a:ext cx="14763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9" name="Picture 19" descr="deti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84213" y="2708275"/>
            <a:ext cx="14287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41" name="Picture 21" descr="deti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195513" y="1700213"/>
            <a:ext cx="2054225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188913"/>
            <a:ext cx="7772400" cy="1143000"/>
          </a:xfrm>
        </p:spPr>
        <p:txBody>
          <a:bodyPr/>
          <a:lstStyle/>
          <a:p>
            <a:pPr algn="ctr" eaLnBrk="1" hangingPunct="1"/>
            <a:r>
              <a:rPr lang="sk-SK" b="1" smtClean="0"/>
              <a:t>PROCES ŠÍRENIA</a:t>
            </a:r>
            <a:r>
              <a:rPr lang="sk-SK" smtClean="0"/>
              <a:t>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sk-SK" smtClean="0"/>
          </a:p>
        </p:txBody>
      </p:sp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25538"/>
            <a:ext cx="9144000" cy="573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30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b="1" i="1" smtClean="0">
                <a:solidFill>
                  <a:srgbClr val="529CDA"/>
                </a:solidFill>
              </a:rPr>
              <a:t>ŠTÁDIÁ CHOROBY</a:t>
            </a:r>
          </a:p>
        </p:txBody>
      </p:sp>
      <p:sp>
        <p:nvSpPr>
          <p:cNvPr id="7171" name="Text Box 10"/>
          <p:cNvSpPr txBox="1">
            <a:spLocks noChangeArrowheads="1"/>
          </p:cNvSpPr>
          <p:nvPr/>
        </p:nvSpPr>
        <p:spPr bwMode="auto">
          <a:xfrm>
            <a:off x="2679700" y="5151438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sk-SK"/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4857750" y="2643188"/>
            <a:ext cx="3311525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b="1">
                <a:solidFill>
                  <a:srgbClr val="529CDA"/>
                </a:solidFill>
              </a:rPr>
              <a:t>AIDS -ochorenie 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4786313" y="3071813"/>
            <a:ext cx="35004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b="1">
                <a:solidFill>
                  <a:srgbClr val="529CDA"/>
                </a:solidFill>
              </a:rPr>
              <a:t>-celková infekcia - smrť</a:t>
            </a:r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857250" y="5286375"/>
            <a:ext cx="3455988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b="1" dirty="0">
                <a:solidFill>
                  <a:srgbClr val="529CDA"/>
                </a:solidFill>
              </a:rPr>
              <a:t>-zdravé nosenie vírusu</a:t>
            </a:r>
          </a:p>
        </p:txBody>
      </p:sp>
      <p:pic>
        <p:nvPicPr>
          <p:cNvPr id="7177" name="Picture 19" descr="http://www.thinkbigg.org/wp-content/uploads/aid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571875"/>
            <a:ext cx="428625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4929188" y="2143125"/>
            <a:ext cx="2952750" cy="457200"/>
          </a:xfrm>
          <a:prstGeom prst="rect">
            <a:avLst/>
          </a:prstGeom>
          <a:solidFill>
            <a:srgbClr val="33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2400" b="1"/>
              <a:t>b)PRÍZNAKOVÉ</a:t>
            </a:r>
          </a:p>
        </p:txBody>
      </p:sp>
      <p:pic>
        <p:nvPicPr>
          <p:cNvPr id="7180" name="Picture 12" descr="http://www.infovek.sk/predmety/sexvych/grmanova/a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899545">
            <a:off x="868363" y="2308225"/>
            <a:ext cx="3214687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42938" y="1785938"/>
            <a:ext cx="3313112" cy="45720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2400" b="1"/>
              <a:t>a)BEZPRÍZNAKOVÉ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857250" y="4500563"/>
            <a:ext cx="3429000" cy="7080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b="1" dirty="0">
                <a:solidFill>
                  <a:srgbClr val="529CDA"/>
                </a:solidFill>
              </a:rPr>
              <a:t>-od nakazenia po vznik protilátok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10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6452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0" fill="hold"/>
                                        <p:tgtEl>
                                          <p:spTgt spid="6452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6452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6452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1" dur="2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autoUpdateAnimBg="0"/>
      <p:bldP spid="64525" grpId="0" autoUpdateAnimBg="0"/>
      <p:bldP spid="64526" grpId="0" autoUpdateAnimBg="0"/>
      <p:bldP spid="64528" grpId="0" autoUpdateAnimBg="0"/>
      <p:bldP spid="16" grpId="0" animBg="1" autoUpdateAnimBg="0"/>
      <p:bldP spid="12" grpId="0" animBg="1" autoUpdateAnimBg="0"/>
      <p:bldP spid="13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2700000" scaled="1"/>
          </a:gradFill>
        </p:spPr>
        <p:txBody>
          <a:bodyPr/>
          <a:lstStyle/>
          <a:p>
            <a:pPr algn="ctr" eaLnBrk="1" hangingPunct="1"/>
            <a:endParaRPr lang="sk-SK" smtClean="0"/>
          </a:p>
        </p:txBody>
      </p:sp>
      <p:sp>
        <p:nvSpPr>
          <p:cNvPr id="58376" name="WordArt 8" descr="Biely mramor"/>
          <p:cNvSpPr>
            <a:spLocks noChangeArrowheads="1" noChangeShapeType="1" noTextEdit="1"/>
          </p:cNvSpPr>
          <p:nvPr/>
        </p:nvSpPr>
        <p:spPr bwMode="auto">
          <a:xfrm>
            <a:off x="1258888" y="549275"/>
            <a:ext cx="29146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r>
              <a:rPr lang="sk-SK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Arial Black"/>
              </a:rPr>
              <a:t>Prenáša sa: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785813" y="1785938"/>
            <a:ext cx="1428750" cy="4572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2400" b="1">
                <a:solidFill>
                  <a:srgbClr val="990099"/>
                </a:solidFill>
              </a:rPr>
              <a:t>-krvou</a:t>
            </a: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5000625" y="2357438"/>
            <a:ext cx="2016125" cy="4572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2400" b="1">
                <a:solidFill>
                  <a:srgbClr val="990099"/>
                </a:solidFill>
              </a:rPr>
              <a:t>-semenom</a:t>
            </a: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785813" y="3929063"/>
            <a:ext cx="2952750" cy="4572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2400" b="1">
                <a:solidFill>
                  <a:srgbClr val="990099"/>
                </a:solidFill>
              </a:rPr>
              <a:t>-sekrétom z pošvy</a:t>
            </a:r>
          </a:p>
        </p:txBody>
      </p:sp>
      <p:pic>
        <p:nvPicPr>
          <p:cNvPr id="58384" name="Picture 1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571625" y="2214563"/>
            <a:ext cx="2730500" cy="1238250"/>
          </a:xfrm>
          <a:ln>
            <a:solidFill>
              <a:srgbClr val="FFC000"/>
            </a:solidFill>
          </a:ln>
        </p:spPr>
      </p:pic>
      <p:pic>
        <p:nvPicPr>
          <p:cNvPr id="58385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88" y="2786063"/>
            <a:ext cx="2795587" cy="1249362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643438" y="4500563"/>
            <a:ext cx="3500437" cy="461962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2400" b="1">
                <a:solidFill>
                  <a:srgbClr val="990099"/>
                </a:solidFill>
              </a:rPr>
              <a:t>-materským mliekom</a:t>
            </a:r>
          </a:p>
        </p:txBody>
      </p:sp>
      <p:pic>
        <p:nvPicPr>
          <p:cNvPr id="15" name="Picture 1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00188" y="4357688"/>
            <a:ext cx="2714625" cy="1042987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  <p:pic>
        <p:nvPicPr>
          <p:cNvPr id="58388" name="Picture 20" descr="http://img.cas.sk/img/8/article/323742_import-dieta-zena-dojcenie-mlieko-materske-foto-baby-web-sk-dieta-zena-dojcenie-materske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43500" y="4929188"/>
            <a:ext cx="2714625" cy="1595437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6" grpId="0" animBg="1"/>
      <p:bldP spid="58377" grpId="0" animBg="1" autoUpdateAnimBg="0"/>
      <p:bldP spid="58380" grpId="0" animBg="1" autoUpdateAnimBg="0"/>
      <p:bldP spid="58381" grpId="0" animBg="1" autoUpdateAnimBg="0"/>
      <p:bldP spid="14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pPr eaLnBrk="1" hangingPunct="1"/>
            <a:endParaRPr lang="sk-SK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sk-SK" smtClean="0"/>
          </a:p>
        </p:txBody>
      </p:sp>
      <p:sp>
        <p:nvSpPr>
          <p:cNvPr id="60420" name="WordArt 4" descr="Biely mramor"/>
          <p:cNvSpPr>
            <a:spLocks noChangeArrowheads="1" noChangeShapeType="1" noTextEdit="1"/>
          </p:cNvSpPr>
          <p:nvPr/>
        </p:nvSpPr>
        <p:spPr bwMode="auto">
          <a:xfrm>
            <a:off x="1258888" y="549275"/>
            <a:ext cx="3644900" cy="7921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r>
              <a:rPr lang="sk-SK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Arial Black"/>
              </a:rPr>
              <a:t>Neprenáša sa:</a:t>
            </a:r>
          </a:p>
        </p:txBody>
      </p:sp>
      <p:pic>
        <p:nvPicPr>
          <p:cNvPr id="60422" name="Picture 6" descr="m_vzduc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6013" y="3068638"/>
            <a:ext cx="1362075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971550" y="2565400"/>
            <a:ext cx="180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/>
              <a:t>vzduchom</a:t>
            </a:r>
          </a:p>
        </p:txBody>
      </p:sp>
      <p:pic>
        <p:nvPicPr>
          <p:cNvPr id="60425" name="Picture 9" descr="voda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00338" y="4221163"/>
            <a:ext cx="143986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2124075" y="3860800"/>
            <a:ext cx="1943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/>
              <a:t>vodou</a:t>
            </a:r>
          </a:p>
        </p:txBody>
      </p:sp>
      <p:pic>
        <p:nvPicPr>
          <p:cNvPr id="60428" name="Picture 12" descr="b-bozk">
            <a:hlinkClick r:id="rId6"/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64388" y="2636838"/>
            <a:ext cx="1368425" cy="172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6" name="Text Box 13"/>
          <p:cNvSpPr txBox="1">
            <a:spLocks noChangeArrowheads="1"/>
          </p:cNvSpPr>
          <p:nvPr/>
        </p:nvSpPr>
        <p:spPr bwMode="auto">
          <a:xfrm>
            <a:off x="5127625" y="41433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sk-SK"/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6948488" y="2276475"/>
            <a:ext cx="16557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/>
              <a:t>bozkom</a:t>
            </a:r>
          </a:p>
        </p:txBody>
      </p:sp>
      <p:pic>
        <p:nvPicPr>
          <p:cNvPr id="60432" name="Picture 16" descr="aac">
            <a:hlinkClick r:id="rId8"/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87450" y="4941888"/>
            <a:ext cx="1511300" cy="112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187450" y="4581525"/>
            <a:ext cx="1512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/>
              <a:t>jedlom</a:t>
            </a:r>
          </a:p>
        </p:txBody>
      </p:sp>
      <p:pic>
        <p:nvPicPr>
          <p:cNvPr id="60436" name="Picture 20" descr="pohar_87%2520copy">
            <a:hlinkClick r:id="rId10"/>
          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795963" y="1989138"/>
            <a:ext cx="792162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37" name="Text Box 21"/>
          <p:cNvSpPr txBox="1">
            <a:spLocks noChangeArrowheads="1"/>
          </p:cNvSpPr>
          <p:nvPr/>
        </p:nvSpPr>
        <p:spPr bwMode="auto">
          <a:xfrm>
            <a:off x="4787900" y="2349500"/>
            <a:ext cx="1439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/>
              <a:t>pohárom</a:t>
            </a:r>
          </a:p>
        </p:txBody>
      </p:sp>
      <p:pic>
        <p:nvPicPr>
          <p:cNvPr id="60439" name="Picture 23" descr="wc-9">
            <a:hlinkClick r:id="rId12"/>
          </p:cNvPr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940425" y="4724400"/>
            <a:ext cx="10191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41" name="Picture 25" descr="KBA065_____--100">
            <a:hlinkClick r:id="rId14"/>
          </p:cNvPr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019925" y="4760913"/>
            <a:ext cx="1368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42" name="Text Box 26"/>
          <p:cNvSpPr txBox="1">
            <a:spLocks noChangeArrowheads="1"/>
          </p:cNvSpPr>
          <p:nvPr/>
        </p:nvSpPr>
        <p:spPr bwMode="auto">
          <a:xfrm>
            <a:off x="5580063" y="4365625"/>
            <a:ext cx="3024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/>
              <a:t>použitím WC a kúpeľne</a:t>
            </a:r>
          </a:p>
        </p:txBody>
      </p:sp>
      <p:pic>
        <p:nvPicPr>
          <p:cNvPr id="60444" name="Picture 28" descr="mo1">
            <a:hlinkClick r:id="rId16"/>
          </p:cNvPr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4427538" y="3429000"/>
            <a:ext cx="1300162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45" name="Text Box 29"/>
          <p:cNvSpPr txBox="1">
            <a:spLocks noChangeArrowheads="1"/>
          </p:cNvSpPr>
          <p:nvPr/>
        </p:nvSpPr>
        <p:spPr bwMode="auto">
          <a:xfrm>
            <a:off x="4140200" y="2997200"/>
            <a:ext cx="19446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/>
              <a:t>oblečením</a:t>
            </a:r>
          </a:p>
        </p:txBody>
      </p:sp>
      <p:pic>
        <p:nvPicPr>
          <p:cNvPr id="60447" name="Picture 31" descr="3">
            <a:hlinkClick r:id="rId18"/>
          </p:cNvPr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2771775" y="2636838"/>
            <a:ext cx="1604963" cy="114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1908175" y="2205038"/>
            <a:ext cx="3240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/>
              <a:t>posteľným prádlom</a:t>
            </a:r>
          </a:p>
        </p:txBody>
      </p:sp>
      <p:pic>
        <p:nvPicPr>
          <p:cNvPr id="60450" name="Picture 34" descr="dcb09cdc-8be0-4a3a-94e6-ea2485e08851">
            <a:hlinkClick r:id="rId20"/>
          </p:cNvPr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5867400" y="3500438"/>
            <a:ext cx="1192213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5724525" y="3213100"/>
            <a:ext cx="1441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/>
              <a:t>hmyzom</a:t>
            </a:r>
          </a:p>
        </p:txBody>
      </p:sp>
      <p:pic>
        <p:nvPicPr>
          <p:cNvPr id="60453" name="Picture 37" descr="podanieRuk">
            <a:hlinkClick r:id="rId22"/>
          </p:cNvPr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4572000" y="5013325"/>
            <a:ext cx="1081088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4284663" y="4724400"/>
            <a:ext cx="180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/>
              <a:t>podaním rúk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20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20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60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60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2000"/>
                                        <p:tgtEl>
                                          <p:spTgt spid="6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60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60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2000"/>
                                        <p:tgtEl>
                                          <p:spTgt spid="6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60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60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20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60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60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20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60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60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2000"/>
                                        <p:tgtEl>
                                          <p:spTgt spid="6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3000"/>
                                        <p:tgtEl>
                                          <p:spTgt spid="6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2000" fill="hold"/>
                                        <p:tgtEl>
                                          <p:spTgt spid="60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2000" fill="hold"/>
                                        <p:tgtEl>
                                          <p:spTgt spid="60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2000"/>
                                        <p:tgtEl>
                                          <p:spTgt spid="6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2000" fill="hold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2000" fill="hold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20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2000" fill="hold"/>
                                        <p:tgtEl>
                                          <p:spTgt spid="60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2000" fill="hold"/>
                                        <p:tgtEl>
                                          <p:spTgt spid="60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20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2000" fill="hold"/>
                                        <p:tgtEl>
                                          <p:spTgt spid="60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2000" fill="hold"/>
                                        <p:tgtEl>
                                          <p:spTgt spid="60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2000"/>
                                        <p:tgtEl>
                                          <p:spTgt spid="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animBg="1"/>
      <p:bldP spid="60423" grpId="0"/>
      <p:bldP spid="60426" grpId="0"/>
      <p:bldP spid="60430" grpId="0"/>
      <p:bldP spid="60434" grpId="0"/>
      <p:bldP spid="60437" grpId="0"/>
      <p:bldP spid="60442" grpId="0"/>
      <p:bldP spid="60445" grpId="0"/>
      <p:bldP spid="60448" grpId="0"/>
      <p:bldP spid="60451" grpId="0"/>
      <p:bldP spid="604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7772400" cy="1143000"/>
          </a:xfrm>
          <a:gradFill rotWithShape="1">
            <a:gsLst>
              <a:gs pos="0">
                <a:srgbClr val="F7E9F4"/>
              </a:gs>
              <a:gs pos="100000">
                <a:srgbClr val="9900FF"/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pPr algn="ctr" eaLnBrk="1" hangingPunct="1"/>
            <a:r>
              <a:rPr lang="sk-SK" sz="3600" b="1" i="1" smtClean="0">
                <a:solidFill>
                  <a:schemeClr val="tx1"/>
                </a:solidFill>
              </a:rPr>
              <a:t>PANDÉMIA</a:t>
            </a:r>
            <a:r>
              <a:rPr lang="sk-SK" sz="3600" b="1" i="1" smtClean="0">
                <a:solidFill>
                  <a:schemeClr val="accent2"/>
                </a:solidFill>
              </a:rPr>
              <a:t> AIDS </a:t>
            </a:r>
            <a:r>
              <a:rPr lang="sk-SK" sz="3600" b="1" i="1" smtClean="0">
                <a:solidFill>
                  <a:schemeClr val="tx1"/>
                </a:solidFill>
              </a:rPr>
              <a:t>VO SVETE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sk-SK" smtClean="0"/>
          </a:p>
        </p:txBody>
      </p:sp>
      <p:pic>
        <p:nvPicPr>
          <p:cNvPr id="62468" name="Picture 4" descr="healthtopics-chart-aids-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12875"/>
            <a:ext cx="9144000" cy="54451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30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30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30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4" dur="30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2" name="Picture 12" descr="C:\Users\dell_vostro_001\Desktop\Bez názvu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0"/>
            <a:ext cx="864393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WordArt 5" descr="Papierové vrecko"/>
          <p:cNvSpPr>
            <a:spLocks noChangeArrowheads="1" noChangeShapeType="1" noTextEdit="1"/>
          </p:cNvSpPr>
          <p:nvPr/>
        </p:nvSpPr>
        <p:spPr bwMode="auto">
          <a:xfrm>
            <a:off x="-142908" y="142852"/>
            <a:ext cx="1143008" cy="6000768"/>
          </a:xfrm>
          <a:prstGeom prst="rect">
            <a:avLst/>
          </a:prstGeom>
          <a:noFill/>
        </p:spPr>
        <p:txBody>
          <a:bodyPr wrap="none" fromWordArt="1">
            <a:prstTxWarp prst="textPlain">
              <a:avLst>
                <a:gd name="adj" fmla="val 45511"/>
              </a:avLst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fr-FR" sz="3600" b="1" kern="10" dirty="0">
                <a:ln w="11430"/>
                <a:solidFill>
                  <a:srgbClr val="000099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/>
                <a:cs typeface="Times New Roman"/>
              </a:rPr>
              <a:t>V</a:t>
            </a:r>
            <a:endParaRPr lang="sk-SK" sz="3600" b="1" kern="10" dirty="0">
              <a:ln w="11430"/>
              <a:solidFill>
                <a:srgbClr val="000099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/>
              <a:cs typeface="Times New Roman"/>
            </a:endParaRPr>
          </a:p>
          <a:p>
            <a:pPr>
              <a:defRPr/>
            </a:pPr>
            <a:r>
              <a:rPr lang="fr-FR" sz="3600" b="1" kern="10" dirty="0">
                <a:ln w="11430"/>
                <a:solidFill>
                  <a:srgbClr val="000099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/>
                <a:cs typeface="Times New Roman"/>
              </a:rPr>
              <a:t> ý</a:t>
            </a:r>
            <a:endParaRPr lang="sk-SK" sz="3600" b="1" kern="10" dirty="0">
              <a:ln w="11430"/>
              <a:solidFill>
                <a:srgbClr val="000099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/>
              <a:cs typeface="Times New Roman"/>
            </a:endParaRPr>
          </a:p>
          <a:p>
            <a:pPr>
              <a:defRPr/>
            </a:pPr>
            <a:r>
              <a:rPr lang="fr-FR" sz="3600" b="1" kern="10" dirty="0">
                <a:ln w="11430"/>
                <a:solidFill>
                  <a:srgbClr val="000099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/>
                <a:cs typeface="Times New Roman"/>
              </a:rPr>
              <a:t> s</a:t>
            </a:r>
            <a:endParaRPr lang="sk-SK" sz="3600" b="1" kern="10" dirty="0">
              <a:ln w="11430"/>
              <a:solidFill>
                <a:srgbClr val="000099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/>
              <a:cs typeface="Times New Roman"/>
            </a:endParaRPr>
          </a:p>
          <a:p>
            <a:pPr>
              <a:defRPr/>
            </a:pPr>
            <a:r>
              <a:rPr lang="fr-FR" sz="3600" b="1" kern="10" dirty="0">
                <a:ln w="11430"/>
                <a:solidFill>
                  <a:srgbClr val="000099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/>
                <a:cs typeface="Times New Roman"/>
              </a:rPr>
              <a:t> k</a:t>
            </a:r>
            <a:endParaRPr lang="sk-SK" sz="3600" b="1" kern="10" dirty="0">
              <a:ln w="11430"/>
              <a:solidFill>
                <a:srgbClr val="000099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/>
              <a:cs typeface="Times New Roman"/>
            </a:endParaRPr>
          </a:p>
          <a:p>
            <a:pPr>
              <a:defRPr/>
            </a:pPr>
            <a:r>
              <a:rPr lang="fr-FR" sz="3600" b="1" kern="10" dirty="0">
                <a:ln w="11430"/>
                <a:solidFill>
                  <a:srgbClr val="000099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/>
                <a:cs typeface="Times New Roman"/>
              </a:rPr>
              <a:t> y</a:t>
            </a:r>
            <a:endParaRPr lang="sk-SK" sz="3600" b="1" kern="10" dirty="0">
              <a:ln w="11430"/>
              <a:solidFill>
                <a:srgbClr val="000099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/>
              <a:cs typeface="Times New Roman"/>
            </a:endParaRPr>
          </a:p>
          <a:p>
            <a:pPr>
              <a:defRPr/>
            </a:pPr>
            <a:r>
              <a:rPr lang="fr-FR" sz="3600" b="1" kern="10" dirty="0">
                <a:ln w="11430"/>
                <a:solidFill>
                  <a:srgbClr val="000099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/>
                <a:cs typeface="Times New Roman"/>
              </a:rPr>
              <a:t> t</a:t>
            </a:r>
            <a:endParaRPr lang="sk-SK" sz="3600" b="1" kern="10" dirty="0">
              <a:ln w="11430"/>
              <a:solidFill>
                <a:srgbClr val="000099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 noChangeArrowheads="1"/>
          </p:cNvSpPr>
          <p:nvPr/>
        </p:nvSpPr>
        <p:spPr bwMode="auto">
          <a:xfrm>
            <a:off x="214250" y="285728"/>
            <a:ext cx="8929750" cy="126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l">
              <a:defRPr/>
            </a:pPr>
            <a:r>
              <a:rPr lang="sk-SK" sz="1000" b="1" i="0" dirty="0">
                <a:solidFill>
                  <a:srgbClr val="EE3229"/>
                </a:solidFill>
                <a:latin typeface="Arial" pitchFamily="34" charset="0"/>
              </a:rPr>
              <a:t> </a:t>
            </a:r>
            <a:r>
              <a:rPr lang="sk-SK" sz="3200" b="1" i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</a:rPr>
              <a:t>Vývoj počtu nových prípadov HIV infekcie u občanov Slovenskej republiky (1985 – 2008)</a:t>
            </a:r>
            <a:endParaRPr lang="sk-SK" sz="1200" i="0" dirty="0">
              <a:solidFill>
                <a:srgbClr val="FF0000"/>
              </a:solidFill>
              <a:latin typeface="Arial" pitchFamily="34" charset="0"/>
            </a:endParaRPr>
          </a:p>
          <a:p>
            <a:pPr algn="l" eaLnBrk="0" hangingPunct="0">
              <a:defRPr/>
            </a:pPr>
            <a:r>
              <a:rPr lang="sk-SK" sz="1050" i="0" dirty="0">
                <a:solidFill>
                  <a:srgbClr val="FFFFFF"/>
                </a:solidFill>
                <a:latin typeface="Arial" pitchFamily="34" charset="0"/>
              </a:rPr>
              <a:t>  </a:t>
            </a:r>
          </a:p>
          <a:p>
            <a:pPr algn="l" eaLnBrk="0" hangingPunct="0">
              <a:defRPr/>
            </a:pPr>
            <a:r>
              <a:rPr lang="sk-SK" sz="800" dirty="0">
                <a:solidFill>
                  <a:srgbClr val="FFFFFF"/>
                </a:solidFill>
                <a:latin typeface="Arial" pitchFamily="34" charset="0"/>
              </a:rPr>
              <a:t>Zdroj: Národné referenčné centrum pre prevenciu HIV/AIDS, 2009</a:t>
            </a:r>
            <a:endParaRPr lang="sk-SK" sz="25200" i="0" dirty="0">
              <a:solidFill>
                <a:srgbClr val="FFFFFF"/>
              </a:solidFill>
              <a:latin typeface="Arial" pitchFamily="34" charset="0"/>
            </a:endParaRPr>
          </a:p>
        </p:txBody>
      </p:sp>
      <p:pic>
        <p:nvPicPr>
          <p:cNvPr id="79874" name="Picture 2" descr="http://www.hpi.sk/cdata/Charts/2009-03-pubhealth-aid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63" y="1500188"/>
            <a:ext cx="5929312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9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57132" bIns="22218" anchor="ctr">
            <a:spAutoFit/>
          </a:bodyPr>
          <a:lstStyle/>
          <a:p>
            <a:pPr algn="l" eaLnBrk="0" hangingPunct="0"/>
            <a:r>
              <a:rPr lang="sk-SK" sz="1400"/>
              <a:t>Červená stužka – symbol boja proti HIV/AIDS</a:t>
            </a:r>
            <a:endParaRPr lang="sk-SK" sz="800"/>
          </a:p>
          <a:p>
            <a:pPr algn="l" eaLnBrk="0" hangingPunct="0"/>
            <a:r>
              <a:rPr lang="sk-SK"/>
              <a:t> </a:t>
            </a:r>
          </a:p>
          <a:p>
            <a:pPr algn="l" eaLnBrk="0" hangingPunct="0"/>
            <a:r>
              <a:rPr lang="sk-SK"/>
              <a:t> </a:t>
            </a:r>
          </a:p>
          <a:p>
            <a:pPr algn="l" eaLnBrk="0" hangingPunct="0"/>
            <a:r>
              <a:rPr lang="sk-SK" b="1">
                <a:solidFill>
                  <a:srgbClr val="808080"/>
                </a:solidFill>
              </a:rPr>
              <a:t>Od roku 1988 je každoročne 1. december vyhlásený za Svetový deň boja proti HIV/AIDS. Ľudia na celom svete si v tento deň pripomínajú nebezpečenstvo prenosu HIV/AIDS a možnosti prevencie.</a:t>
            </a:r>
            <a:endParaRPr lang="sk-SK"/>
          </a:p>
          <a:p>
            <a:pPr algn="l" eaLnBrk="0" hangingPunct="0"/>
            <a:r>
              <a:rPr lang="sk-SK"/>
              <a:t>  </a:t>
            </a:r>
            <a:r>
              <a:rPr lang="sk-SK" sz="35900"/>
              <a:t> </a:t>
            </a:r>
            <a:r>
              <a:rPr lang="sk-SK"/>
              <a:t>                                                     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57132" bIns="22218" anchor="ctr">
            <a:spAutoFit/>
          </a:bodyPr>
          <a:lstStyle/>
          <a:p>
            <a:pPr algn="l" eaLnBrk="0" hangingPunct="0"/>
            <a:r>
              <a:rPr lang="sk-SK" sz="1400"/>
              <a:t>Červená stužka – symbol boja proti HIV/AIDS</a:t>
            </a:r>
            <a:endParaRPr lang="sk-SK" sz="800"/>
          </a:p>
          <a:p>
            <a:pPr algn="l" eaLnBrk="0" hangingPunct="0"/>
            <a:r>
              <a:rPr lang="sk-SK"/>
              <a:t> </a:t>
            </a:r>
          </a:p>
          <a:p>
            <a:pPr algn="l" eaLnBrk="0" hangingPunct="0"/>
            <a:r>
              <a:rPr lang="sk-SK"/>
              <a:t> </a:t>
            </a:r>
          </a:p>
          <a:p>
            <a:pPr algn="l" eaLnBrk="0" hangingPunct="0"/>
            <a:r>
              <a:rPr lang="sk-SK" b="1">
                <a:solidFill>
                  <a:srgbClr val="808080"/>
                </a:solidFill>
              </a:rPr>
              <a:t>Od roku 1988 je každoročne 1. december vyhlásený za Svetový deň boja proti HIV/AIDS. Ľudia na celom svete si v tento deň pripomínajú nebezpečenstvo prenosu HIV/AIDS a možnosti prevencie.</a:t>
            </a:r>
            <a:endParaRPr lang="sk-SK"/>
          </a:p>
          <a:p>
            <a:pPr algn="l" eaLnBrk="0" hangingPunct="0"/>
            <a:r>
              <a:rPr lang="sk-SK"/>
              <a:t>  </a:t>
            </a:r>
            <a:r>
              <a:rPr lang="sk-SK" sz="35900"/>
              <a:t> </a:t>
            </a:r>
            <a:r>
              <a:rPr lang="sk-SK"/>
              <a:t>                                                     </a:t>
            </a:r>
          </a:p>
        </p:txBody>
      </p:sp>
      <p:pic>
        <p:nvPicPr>
          <p:cNvPr id="13316" name="Picture 6" descr="http://blog.blogosfere.it/blogs/passineldeserto/images/Logo-AID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63" y="214313"/>
            <a:ext cx="3290887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bdĺžnik 7"/>
          <p:cNvSpPr/>
          <p:nvPr/>
        </p:nvSpPr>
        <p:spPr>
          <a:xfrm>
            <a:off x="214282" y="1071546"/>
            <a:ext cx="6572296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sk-SK" sz="2800" b="1" dirty="0"/>
              <a:t>Od roku 1988 je každoročne </a:t>
            </a:r>
          </a:p>
          <a:p>
            <a:pPr marL="742950" indent="-742950">
              <a:buFontTx/>
              <a:buAutoNum type="arabicPeriod"/>
              <a:defRPr/>
            </a:pPr>
            <a:r>
              <a:rPr lang="sk-SK" sz="4400" b="1" dirty="0">
                <a:solidFill>
                  <a:srgbClr val="FF0000"/>
                </a:solidFill>
              </a:rPr>
              <a:t>december </a:t>
            </a:r>
          </a:p>
          <a:p>
            <a:pPr marL="742950" indent="-742950">
              <a:defRPr/>
            </a:pPr>
            <a:r>
              <a:rPr lang="sk-SK" sz="2800" b="1" dirty="0"/>
              <a:t>vyhlásený za </a:t>
            </a:r>
          </a:p>
          <a:p>
            <a:pPr marL="742950" indent="-742950">
              <a:defRPr/>
            </a:pPr>
            <a:r>
              <a:rPr lang="sk-SK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Svetový deň boja proti HIV/AIDS.</a:t>
            </a:r>
          </a:p>
          <a:p>
            <a:pPr marL="742950" indent="-742950" algn="just">
              <a:defRPr/>
            </a:pPr>
            <a:r>
              <a:rPr lang="sk-SK" sz="2800" b="1" dirty="0"/>
              <a:t> </a:t>
            </a:r>
            <a:endParaRPr lang="sk-SK" sz="2800" dirty="0"/>
          </a:p>
        </p:txBody>
      </p:sp>
      <p:sp>
        <p:nvSpPr>
          <p:cNvPr id="13318" name="Obdĺžnik 8"/>
          <p:cNvSpPr>
            <a:spLocks noChangeArrowheads="1"/>
          </p:cNvSpPr>
          <p:nvPr/>
        </p:nvSpPr>
        <p:spPr bwMode="auto">
          <a:xfrm>
            <a:off x="714375" y="4214813"/>
            <a:ext cx="700087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742950" algn="just"/>
            <a:r>
              <a:rPr lang="sk-SK" sz="2800" b="1"/>
              <a:t>Ľudia na celom svete si v tento deň</a:t>
            </a:r>
          </a:p>
          <a:p>
            <a:pPr marL="742950" indent="-742950" algn="just"/>
            <a:r>
              <a:rPr lang="sk-SK" sz="2800" b="1"/>
              <a:t>pripomínajú nebezpečenstvo prenosu</a:t>
            </a:r>
          </a:p>
          <a:p>
            <a:pPr marL="742950" indent="-742950" algn="just"/>
            <a:r>
              <a:rPr lang="sk-SK" sz="2800" b="1"/>
              <a:t>HIV/AIDS a možnosti prevencie.</a:t>
            </a:r>
            <a:endParaRPr lang="sk-SK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5448"/>
            <a:ext cx="2286000" cy="1252728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Mykóza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sk-SK" sz="2600" dirty="0">
                <a:latin typeface="Times New Roman" pitchFamily="18" charset="0"/>
                <a:cs typeface="Times New Roman" pitchFamily="18" charset="0"/>
              </a:rPr>
              <a:t>Veľmi časté ženské ochorenie, no problémy môžu mať aj </a:t>
            </a:r>
            <a:r>
              <a:rPr lang="sk-SK" sz="2600" dirty="0" smtClean="0">
                <a:latin typeface="Times New Roman" pitchFamily="18" charset="0"/>
                <a:cs typeface="Times New Roman" pitchFamily="18" charset="0"/>
              </a:rPr>
              <a:t>muži</a:t>
            </a:r>
          </a:p>
          <a:p>
            <a:endParaRPr lang="sk-SK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2600" dirty="0">
                <a:latin typeface="Times New Roman" pitchFamily="18" charset="0"/>
                <a:cs typeface="Times New Roman" pitchFamily="18" charset="0"/>
              </a:rPr>
              <a:t>Aj po absolvovaní liečby sa problémy často </a:t>
            </a:r>
            <a:r>
              <a:rPr lang="sk-SK" sz="2600" dirty="0" smtClean="0">
                <a:latin typeface="Times New Roman" pitchFamily="18" charset="0"/>
                <a:cs typeface="Times New Roman" pitchFamily="18" charset="0"/>
              </a:rPr>
              <a:t>opakujú</a:t>
            </a:r>
          </a:p>
          <a:p>
            <a:endParaRPr lang="sk-SK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2600" dirty="0">
                <a:latin typeface="Times New Roman" pitchFamily="18" charset="0"/>
                <a:cs typeface="Times New Roman" pitchFamily="18" charset="0"/>
              </a:rPr>
              <a:t>Spôsobuje ju kvasinky, ktoré sa normálne nachádzajú v pošve, nemusí sa prenášať pohlavným </a:t>
            </a:r>
            <a:r>
              <a:rPr lang="sk-SK" sz="2600" dirty="0" smtClean="0">
                <a:latin typeface="Times New Roman" pitchFamily="18" charset="0"/>
                <a:cs typeface="Times New Roman" pitchFamily="18" charset="0"/>
              </a:rPr>
              <a:t>stykom</a:t>
            </a:r>
          </a:p>
          <a:p>
            <a:endParaRPr lang="sk-SK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2600" dirty="0">
                <a:latin typeface="Times New Roman" pitchFamily="18" charset="0"/>
                <a:cs typeface="Times New Roman" pitchFamily="18" charset="0"/>
              </a:rPr>
              <a:t>Za určitých podmienok sa však premnožia a spôsobujú svrbenie, pálenie pri močení a hrudkovitý výtok, u mužov začervenanie, svrbenie prípadne pálenie pri močení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55051" t="25000" r="13324" b="43750"/>
          <a:stretch>
            <a:fillRect/>
          </a:stretch>
        </p:blipFill>
        <p:spPr bwMode="auto">
          <a:xfrm>
            <a:off x="5029200" y="0"/>
            <a:ext cx="3124200" cy="1735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6375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1.SYFILIS</a:t>
            </a:r>
            <a:endParaRPr lang="sk-SK" dirty="0"/>
          </a:p>
        </p:txBody>
      </p:sp>
      <p:pic>
        <p:nvPicPr>
          <p:cNvPr id="4" name="Zástupný symbol obsahu 3" descr="syfili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426153"/>
            <a:ext cx="6248400" cy="5431847"/>
          </a:xfrm>
        </p:spPr>
      </p:pic>
      <p:sp>
        <p:nvSpPr>
          <p:cNvPr id="5" name="BlokTextu 4"/>
          <p:cNvSpPr txBox="1"/>
          <p:nvPr/>
        </p:nvSpPr>
        <p:spPr>
          <a:xfrm>
            <a:off x="533400" y="1981200"/>
            <a:ext cx="3818289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-</a:t>
            </a:r>
            <a:r>
              <a:rPr lang="sk-SK" sz="3200" dirty="0" err="1" smtClean="0"/>
              <a:t>Treponema</a:t>
            </a:r>
            <a:r>
              <a:rPr lang="sk-SK" sz="3200" dirty="0" smtClean="0"/>
              <a:t> </a:t>
            </a:r>
            <a:r>
              <a:rPr lang="sk-SK" sz="3200" dirty="0" err="1" smtClean="0"/>
              <a:t>pallidum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SYFILIS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95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54864" tIns="91440" rtlCol="0">
            <a:normAutofit lnSpcReduction="10000"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sk-SK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Ochorenie spôsobujú baktérie špirálovitého tvaru, ochorenie prebieha v niekoľkých fázach</a:t>
            </a:r>
          </a:p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sk-SK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sk-SK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Prenáša sa priamym kontaktom s postihnutými miestami na koži, najčastejšie pohlavným stykom</a:t>
            </a:r>
          </a:p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sk-SK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sk-SK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 mieste vstupu infekcie sa vytvorí vred, neskôr vyrážky a vredy po celom tele, potom nasleduje fáza bez príznakov, po nej zas fáza pri ktorej dochádza k postihnutiu orgánov</a:t>
            </a:r>
          </a:p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sk-SK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sk-SK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Liečba antibiotikami</a:t>
            </a:r>
          </a:p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sk-SK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sk-SK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 tehotenstve môže prejsť, podobne ako kvapavka, aj na plod</a:t>
            </a:r>
            <a:endParaRPr kumimoji="0" lang="sk-SK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87552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2. KVAPAVKA</a:t>
            </a:r>
            <a:endParaRPr lang="sk-SK" dirty="0"/>
          </a:p>
        </p:txBody>
      </p:sp>
      <p:pic>
        <p:nvPicPr>
          <p:cNvPr id="4" name="Zástupný symbol obsahu 3" descr="kvapavk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524000"/>
            <a:ext cx="8643041" cy="5073730"/>
          </a:xfrm>
        </p:spPr>
      </p:pic>
      <p:sp>
        <p:nvSpPr>
          <p:cNvPr id="5" name="BlokTextu 4"/>
          <p:cNvSpPr txBox="1"/>
          <p:nvPr/>
        </p:nvSpPr>
        <p:spPr>
          <a:xfrm>
            <a:off x="381000" y="1828800"/>
            <a:ext cx="4738798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- </a:t>
            </a:r>
            <a:r>
              <a:rPr lang="sk-SK" sz="3600" dirty="0" err="1" smtClean="0"/>
              <a:t>Neisseria</a:t>
            </a:r>
            <a:r>
              <a:rPr lang="sk-SK" sz="3600" dirty="0" smtClean="0"/>
              <a:t> </a:t>
            </a:r>
            <a:r>
              <a:rPr lang="sk-SK" sz="3600" dirty="0" err="1" smtClean="0"/>
              <a:t>gonorrhoeae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KVAPAVKA</a:t>
            </a:r>
            <a:endParaRPr lang="sk-SK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54864" tIns="91440" rtlCol="0">
            <a:normAutofit lnSpcReduction="10000"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Nákazlivé bakteriálne ochorenie, prenáša sa výlučne pohlavným stykom</a:t>
            </a:r>
          </a:p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sk-SK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Prebieha nepoznane, 80% nakazených si nevšimne žiadne symptómy</a:t>
            </a:r>
          </a:p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sk-SK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Prvé príznaky sa objavia medzi 2.,5. až 10. dňom od nákazy:</a:t>
            </a:r>
          </a:p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Char char="-"/>
              <a:tabLst/>
              <a:defRPr/>
            </a:pPr>
            <a:r>
              <a:rPr kumimoji="0" lang="sk-SK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U muža 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biely výtok aj mimo ejakulácie, pálenie pri močení, začervenanie a opuch okolo močovej trubice, semenníky na dotyk bolestivé</a:t>
            </a:r>
          </a:p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Char char="-"/>
              <a:tabLst/>
              <a:defRPr/>
            </a:pPr>
            <a:r>
              <a:rPr kumimoji="0" lang="sk-SK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U žien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žltkastý až zelenkavý výtok z pošvy, svrbenie a pálenie pri močení</a:t>
            </a:r>
          </a:p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Neliečená spôsobuje u žien sterilitu</a:t>
            </a:r>
          </a:p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Liečba antibiotikami</a:t>
            </a:r>
            <a:endParaRPr kumimoji="0" lang="sk-SK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6375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3. TRICHOMONIÁZA</a:t>
            </a:r>
            <a:endParaRPr lang="sk-SK" dirty="0"/>
          </a:p>
        </p:txBody>
      </p:sp>
      <p:pic>
        <p:nvPicPr>
          <p:cNvPr id="4" name="Zástupný symbol obsahu 3" descr="trichom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519370"/>
            <a:ext cx="7162800" cy="5365187"/>
          </a:xfrm>
        </p:spPr>
      </p:pic>
      <p:sp>
        <p:nvSpPr>
          <p:cNvPr id="5" name="BlokTextu 4"/>
          <p:cNvSpPr txBox="1"/>
          <p:nvPr/>
        </p:nvSpPr>
        <p:spPr>
          <a:xfrm>
            <a:off x="304800" y="2057400"/>
            <a:ext cx="456201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-</a:t>
            </a:r>
            <a:r>
              <a:rPr lang="sk-SK" sz="3600" dirty="0" err="1" smtClean="0"/>
              <a:t>Trichomonas</a:t>
            </a:r>
            <a:r>
              <a:rPr lang="sk-SK" sz="3600" dirty="0" smtClean="0"/>
              <a:t> </a:t>
            </a:r>
            <a:r>
              <a:rPr lang="sk-SK" sz="3600" dirty="0" err="1" smtClean="0"/>
              <a:t>vaginalis</a:t>
            </a:r>
            <a:endParaRPr lang="sk-SK" sz="3600" dirty="0"/>
          </a:p>
        </p:txBody>
      </p:sp>
      <p:pic>
        <p:nvPicPr>
          <p:cNvPr id="6" name="Obrázok 5" descr="30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2895600"/>
            <a:ext cx="3048000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TRICHOMONIÁZA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47800"/>
            <a:ext cx="8229600" cy="518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Prenáša sa pohlavným stykom, no sú možné aj kontaktné infekcie</a:t>
            </a:r>
          </a:p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sk-SK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Spôsobuje zápal slizníc pohlavných orgánov a močových ciest</a:t>
            </a:r>
          </a:p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sk-SK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sk-SK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U žien 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sa prejavuje pálením a žltkastým až zeleným speneným výtokom</a:t>
            </a:r>
          </a:p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sk-SK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U muža 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bez prejavov, prípadne svrbenie, pálenie a belavý výtok</a:t>
            </a:r>
          </a:p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Lieči sa antibiotikami, liečia sa obaja partneri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8755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4. AIDS</a:t>
            </a:r>
            <a:endParaRPr lang="sk-SK" dirty="0"/>
          </a:p>
        </p:txBody>
      </p:sp>
      <p:pic>
        <p:nvPicPr>
          <p:cNvPr id="4" name="Zástupný symbol obsahu 3" descr="virus HIV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0999" y="1752600"/>
            <a:ext cx="8361021" cy="468217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52525"/>
          </a:xfrm>
          <a:gradFill rotWithShape="1">
            <a:gsLst>
              <a:gs pos="0">
                <a:srgbClr val="FFFFCC"/>
              </a:gs>
              <a:gs pos="100000">
                <a:srgbClr val="EFF0F1"/>
              </a:gs>
            </a:gsLst>
            <a:lin ang="2700000" scaled="1"/>
          </a:gradFill>
          <a:ln>
            <a:solidFill>
              <a:srgbClr val="0066FF"/>
            </a:solidFill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sk-SK" sz="4800" b="1" u="sng" smtClean="0">
                <a:solidFill>
                  <a:srgbClr val="00B0F0"/>
                </a:solidFill>
                <a:latin typeface="Verdana" pitchFamily="34" charset="0"/>
              </a:rPr>
              <a:t>AIDS </a:t>
            </a:r>
            <a:r>
              <a:rPr lang="sk-SK" sz="3800" smtClean="0">
                <a:solidFill>
                  <a:srgbClr val="660066"/>
                </a:solidFill>
              </a:rPr>
              <a:t>- syndróm získanej                imunitnej nedostatočnosti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sk-SK" dirty="0" smtClean="0"/>
          </a:p>
          <a:p>
            <a:pPr eaLnBrk="1" hangingPunct="1"/>
            <a:r>
              <a:rPr lang="sk-SK" b="1" dirty="0" smtClean="0"/>
              <a:t>Vírus HIV </a:t>
            </a:r>
            <a:r>
              <a:rPr lang="sk-SK" b="1" dirty="0" smtClean="0"/>
              <a:t>.....LYMFOCYTY T.....</a:t>
            </a:r>
            <a:r>
              <a:rPr lang="sk-SK" b="1" dirty="0" smtClean="0"/>
              <a:t>imunita</a:t>
            </a:r>
          </a:p>
        </p:txBody>
      </p:sp>
      <p:sp>
        <p:nvSpPr>
          <p:cNvPr id="4100" name="Text Box 16"/>
          <p:cNvSpPr txBox="1">
            <a:spLocks noChangeArrowheads="1"/>
          </p:cNvSpPr>
          <p:nvPr/>
        </p:nvSpPr>
        <p:spPr bwMode="auto">
          <a:xfrm>
            <a:off x="5632450" y="313531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sk-SK"/>
          </a:p>
        </p:txBody>
      </p:sp>
      <p:pic>
        <p:nvPicPr>
          <p:cNvPr id="4101" name="Picture 20" descr="C:\Users\dell_vostro_001\Pictures\Bez názvu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3214688"/>
            <a:ext cx="504825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214438" y="2928938"/>
            <a:ext cx="2357437" cy="646112"/>
          </a:xfrm>
          <a:prstGeom prst="rect">
            <a:avLst/>
          </a:prstGeom>
          <a:gradFill rotWithShape="1">
            <a:gsLst>
              <a:gs pos="0">
                <a:srgbClr val="D3D2A6"/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 i="0"/>
              <a:t>Choroba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428750" y="3857625"/>
            <a:ext cx="1584325" cy="396875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9BC2C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1800" i="0"/>
              <a:t>-</a:t>
            </a:r>
            <a:r>
              <a:rPr lang="sk-SK" b="1"/>
              <a:t>pohlavná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428750" y="4572000"/>
            <a:ext cx="1643063" cy="396875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5E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1800" i="0"/>
              <a:t>-</a:t>
            </a:r>
            <a:r>
              <a:rPr lang="sk-SK" b="1"/>
              <a:t>infekčná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428750" y="5357813"/>
            <a:ext cx="1643063" cy="396875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5E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b="1" u="sng"/>
              <a:t>-smrteľná!!!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nimBg="1"/>
      <p:bldP spid="12" grpId="0" animBg="1"/>
      <p:bldP spid="13" grpId="0" animBg="1"/>
      <p:bldP spid="14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17</TotalTime>
  <Words>469</Words>
  <Application>Microsoft Office PowerPoint</Application>
  <PresentationFormat>Prezentácia na obrazovke (4:3)</PresentationFormat>
  <Paragraphs>106</Paragraphs>
  <Slides>20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1" baseType="lpstr">
      <vt:lpstr>Modul</vt:lpstr>
      <vt:lpstr>POHLAVNE PRENOSNÉ OCHORENIA</vt:lpstr>
      <vt:lpstr>1.SYFILIS</vt:lpstr>
      <vt:lpstr>SYFILIS</vt:lpstr>
      <vt:lpstr>2. KVAPAVKA</vt:lpstr>
      <vt:lpstr>KVAPAVKA</vt:lpstr>
      <vt:lpstr>3. TRICHOMONIÁZA</vt:lpstr>
      <vt:lpstr>TRICHOMONIÁZA</vt:lpstr>
      <vt:lpstr>4. AIDS</vt:lpstr>
      <vt:lpstr>AIDS - syndróm získanej                imunitnej nedostatočnosti</vt:lpstr>
      <vt:lpstr>R I Z I K O V É   S K U P I N Y</vt:lpstr>
      <vt:lpstr>PROCES ŠÍRENIA </vt:lpstr>
      <vt:lpstr>ŠTÁDIÁ CHOROBY</vt:lpstr>
      <vt:lpstr>Snímka 13</vt:lpstr>
      <vt:lpstr>Snímka 14</vt:lpstr>
      <vt:lpstr>PANDÉMIA AIDS VO SVETE</vt:lpstr>
      <vt:lpstr>Snímka 16</vt:lpstr>
      <vt:lpstr>Snímka 17</vt:lpstr>
      <vt:lpstr>Snímka 18</vt:lpstr>
      <vt:lpstr>Mykóza </vt:lpstr>
      <vt:lpstr>Snímka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POHLAVNE PRENOSNÉ OCHORENIA</dc:title>
  <dc:creator>Daniel Richnavsky</dc:creator>
  <cp:lastModifiedBy>hp</cp:lastModifiedBy>
  <cp:revision>19</cp:revision>
  <dcterms:created xsi:type="dcterms:W3CDTF">2015-04-07T07:47:14Z</dcterms:created>
  <dcterms:modified xsi:type="dcterms:W3CDTF">2021-05-27T13:26:45Z</dcterms:modified>
</cp:coreProperties>
</file>