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6" r:id="rId4"/>
    <p:sldId id="257" r:id="rId5"/>
    <p:sldId id="260" r:id="rId6"/>
    <p:sldId id="261" r:id="rId7"/>
    <p:sldId id="258" r:id="rId8"/>
    <p:sldId id="273" r:id="rId9"/>
    <p:sldId id="266" r:id="rId10"/>
    <p:sldId id="265" r:id="rId11"/>
    <p:sldId id="259" r:id="rId12"/>
    <p:sldId id="262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600" dirty="0" smtClean="0"/>
              <a:t>Koľko g chloridu draselného a koľko ml vody potrebujeme na prípravu 245 g 2,5% roztoku?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dirty="0" err="1" smtClean="0"/>
              <a:t>w=m</a:t>
            </a:r>
            <a:r>
              <a:rPr lang="sk-SK" dirty="0" smtClean="0"/>
              <a:t>/m </a:t>
            </a:r>
            <a:r>
              <a:rPr lang="sk-SK" baseline="-25000" dirty="0" smtClean="0"/>
              <a:t>roztoku  </a:t>
            </a:r>
          </a:p>
          <a:p>
            <a:pPr>
              <a:buNone/>
            </a:pPr>
            <a:r>
              <a:rPr lang="sk-SK" dirty="0" smtClean="0"/>
              <a:t>0,025 = m/245 g </a:t>
            </a:r>
          </a:p>
          <a:p>
            <a:pPr>
              <a:buNone/>
            </a:pPr>
            <a:r>
              <a:rPr lang="sk-SK" dirty="0" smtClean="0"/>
              <a:t>0,025.245g = 6,125 g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Množstvo vody vypočítame ako 245g (roztok) – 6,125 g (</a:t>
            </a:r>
            <a:r>
              <a:rPr lang="sk-SK" dirty="0" err="1" smtClean="0"/>
              <a:t>KCl</a:t>
            </a:r>
            <a:r>
              <a:rPr lang="sk-SK" dirty="0" smtClean="0"/>
              <a:t>)=238,875g vody.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Na prípravu roztoku potrebujeme 6,125 gramov chloridu draselného a 238,875 g vody, čo zodpovedá 238,875 ml vody. 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Bronz je tuhý roztok medi a cínu. Vypočítajte hmotnosť cínu v 4 kg bronzu, ak bronz obsahuje 15% cínu.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sk-SK" dirty="0" smtClean="0"/>
              <a:t> </a:t>
            </a:r>
          </a:p>
          <a:p>
            <a:r>
              <a:rPr lang="sk-SK" dirty="0" smtClean="0"/>
              <a:t>w (A) = 15/100 = 0,15</a:t>
            </a:r>
          </a:p>
          <a:p>
            <a:r>
              <a:rPr lang="sk-SK" dirty="0" smtClean="0"/>
              <a:t>m = 4 kg</a:t>
            </a:r>
          </a:p>
          <a:p>
            <a:r>
              <a:rPr lang="sk-SK" dirty="0" smtClean="0"/>
              <a:t>m(A) = ? kg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w (A) = m(A)/m</a:t>
            </a:r>
          </a:p>
          <a:p>
            <a:r>
              <a:rPr lang="sk-SK" dirty="0" smtClean="0"/>
              <a:t>z toho: </a:t>
            </a:r>
          </a:p>
          <a:p>
            <a:r>
              <a:rPr lang="sk-SK" dirty="0" smtClean="0"/>
              <a:t>m(A) = w(A) x m</a:t>
            </a:r>
          </a:p>
          <a:p>
            <a:r>
              <a:rPr lang="sk-SK" dirty="0" smtClean="0"/>
              <a:t>m(A)= 0,15 x 4</a:t>
            </a:r>
          </a:p>
          <a:p>
            <a:r>
              <a:rPr lang="sk-SK" dirty="0" smtClean="0"/>
              <a:t>m(A) = 0,6 kg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Odpoveď: V 4 kg bronzu je 0,6 kg cínu.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Koľko gramov dusičnanu vápenatého a vody je v 130 g 20% roztoku?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Riešenie: </a:t>
            </a:r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100 gramov roztoku...........20 g dusičnanu </a:t>
            </a:r>
          </a:p>
          <a:p>
            <a:pPr>
              <a:buNone/>
            </a:pPr>
            <a:r>
              <a:rPr lang="sk-SK" dirty="0" smtClean="0"/>
              <a:t>130 g.........................................x g dusičnanu </a:t>
            </a:r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X= 130.20/100 = 26 g</a:t>
            </a:r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Hmotnosť vody dopočítame 130-26= 104 g vody. </a:t>
            </a:r>
          </a:p>
          <a:p>
            <a:pPr>
              <a:buNone/>
            </a:pPr>
            <a:r>
              <a:rPr lang="sk-SK" dirty="0" smtClean="0"/>
              <a:t>Roztok je zložený z 26 gramov dusičnanu a 104 gramov vody.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Vodný roztok etanolu obsahuje 90 ml čistého liehu v 150 ml roztoku. Aké je objemové percento roztoku?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V/V </a:t>
            </a:r>
            <a:r>
              <a:rPr lang="sk-SK" baseline="-25000" dirty="0" smtClean="0"/>
              <a:t>roztoku</a:t>
            </a:r>
          </a:p>
          <a:p>
            <a:pPr>
              <a:buNone/>
            </a:pPr>
            <a:r>
              <a:rPr lang="sk-SK" dirty="0" smtClean="0"/>
              <a:t> 90 ml/150 ml = 0,6 .100 =60%</a:t>
            </a:r>
          </a:p>
          <a:p>
            <a:endParaRPr lang="sk-SK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Aká hmotnosť </a:t>
            </a:r>
            <a:r>
              <a:rPr lang="sk-SK" dirty="0" err="1" smtClean="0"/>
              <a:t>manganistanu</a:t>
            </a:r>
            <a:r>
              <a:rPr lang="sk-SK" dirty="0" smtClean="0"/>
              <a:t> draselného KMnO</a:t>
            </a:r>
            <a:r>
              <a:rPr lang="sk-SK" baseline="-25000" dirty="0" smtClean="0"/>
              <a:t>4 </a:t>
            </a:r>
            <a:r>
              <a:rPr lang="sk-SK" dirty="0" smtClean="0"/>
              <a:t>sa nachádza v 25 ml 0,02 </a:t>
            </a:r>
            <a:r>
              <a:rPr lang="sk-SK" dirty="0" err="1" smtClean="0"/>
              <a:t>molárneho</a:t>
            </a:r>
            <a:r>
              <a:rPr lang="sk-SK" dirty="0" smtClean="0"/>
              <a:t> roztoku? </a:t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Riešenie: </a:t>
            </a:r>
            <a:br>
              <a:rPr lang="sk-SK" dirty="0" smtClean="0"/>
            </a:br>
            <a:endParaRPr lang="sk-SK" dirty="0" smtClean="0"/>
          </a:p>
          <a:p>
            <a:r>
              <a:rPr lang="sk-SK" dirty="0" smtClean="0"/>
              <a:t>Využijeme upravený vzťah pre látkovú koncentráciu: </a:t>
            </a:r>
          </a:p>
          <a:p>
            <a:r>
              <a:rPr lang="sk-SK" dirty="0" smtClean="0"/>
              <a:t>m=c.M.V=0,02 .158,342 .0,025=0,0792g  </a:t>
            </a:r>
          </a:p>
          <a:p>
            <a:r>
              <a:rPr lang="sk-SK" dirty="0" smtClean="0"/>
              <a:t>Hmotnosť </a:t>
            </a:r>
            <a:r>
              <a:rPr lang="sk-SK" dirty="0" err="1" smtClean="0"/>
              <a:t>manganistanu</a:t>
            </a:r>
            <a:r>
              <a:rPr lang="sk-SK" dirty="0" smtClean="0"/>
              <a:t> je 0,0792g.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Koľko percent dusíka obsahuje dusičnan vápenatý </a:t>
            </a:r>
            <a:r>
              <a:rPr lang="sk-SK" dirty="0" err="1" smtClean="0"/>
              <a:t>Ca</a:t>
            </a:r>
            <a:r>
              <a:rPr lang="sk-SK" dirty="0" smtClean="0"/>
              <a:t>(NO</a:t>
            </a:r>
            <a:r>
              <a:rPr lang="sk-SK" baseline="-25000" dirty="0" smtClean="0"/>
              <a:t>3</a:t>
            </a:r>
            <a:r>
              <a:rPr lang="sk-SK" dirty="0" smtClean="0"/>
              <a:t>)</a:t>
            </a:r>
            <a:r>
              <a:rPr lang="sk-SK" baseline="-25000" dirty="0" smtClean="0"/>
              <a:t>2</a:t>
            </a:r>
            <a:r>
              <a:rPr lang="sk-SK" dirty="0" smtClean="0"/>
              <a:t>?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525963"/>
          </a:xfrm>
        </p:spPr>
        <p:txBody>
          <a:bodyPr/>
          <a:lstStyle/>
          <a:p>
            <a:r>
              <a:rPr lang="sk-SK" dirty="0" smtClean="0"/>
              <a:t>Riešenie: </a:t>
            </a:r>
            <a:br>
              <a:rPr lang="sk-SK" dirty="0" smtClean="0"/>
            </a:br>
            <a:endParaRPr lang="sk-SK" dirty="0" smtClean="0"/>
          </a:p>
          <a:p>
            <a:r>
              <a:rPr lang="sk-SK" dirty="0" smtClean="0"/>
              <a:t>Mólová hmotnosť dusičnanu je 164,086 g.mol</a:t>
            </a:r>
            <a:r>
              <a:rPr lang="sk-SK" baseline="30000" dirty="0" smtClean="0"/>
              <a:t>-1</a:t>
            </a:r>
            <a:r>
              <a:rPr lang="sk-SK" dirty="0" smtClean="0"/>
              <a:t>. Relatívna atómová hmotnosť dusíka je 14,007. Logicky sa v 164,086 gramoch zlúčeniny nachádza 14,007 g dusíka. Pre zistenie percentuálneho obsahu je potrebné dať do pomeru hmotnosť dusíka a zlúčeniny: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0625" t="24000" r="10625" b="36000"/>
          <a:stretch>
            <a:fillRect/>
          </a:stretch>
        </p:blipFill>
        <p:spPr bwMode="auto">
          <a:xfrm>
            <a:off x="914400" y="1219200"/>
            <a:ext cx="7162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9744" t="35356" r="5437" b="19186"/>
          <a:stretch>
            <a:fillRect/>
          </a:stretch>
        </p:blipFill>
        <p:spPr bwMode="auto">
          <a:xfrm>
            <a:off x="474133" y="1600200"/>
            <a:ext cx="866986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0007" t="10102" r="1596" b="44440"/>
          <a:stretch>
            <a:fillRect/>
          </a:stretch>
        </p:blipFill>
        <p:spPr bwMode="auto">
          <a:xfrm>
            <a:off x="609600" y="1676400"/>
            <a:ext cx="8173156" cy="339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7373" t="28622" r="11066" b="20870"/>
          <a:stretch>
            <a:fillRect/>
          </a:stretch>
        </p:blipFill>
        <p:spPr bwMode="auto">
          <a:xfrm>
            <a:off x="685800" y="1371600"/>
            <a:ext cx="8077200" cy="49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4216" t="33672" r="14223" b="5717"/>
          <a:stretch>
            <a:fillRect/>
          </a:stretch>
        </p:blipFill>
        <p:spPr bwMode="auto">
          <a:xfrm>
            <a:off x="762000" y="609600"/>
            <a:ext cx="7780867" cy="571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4725" t="25254" r="12662" b="10768"/>
          <a:stretch>
            <a:fillRect/>
          </a:stretch>
        </p:blipFill>
        <p:spPr bwMode="auto">
          <a:xfrm>
            <a:off x="457200" y="152400"/>
            <a:ext cx="8458200" cy="642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321" t="42090" r="12118" b="12452"/>
          <a:stretch>
            <a:fillRect/>
          </a:stretch>
        </p:blipFill>
        <p:spPr bwMode="auto">
          <a:xfrm>
            <a:off x="381000" y="838200"/>
            <a:ext cx="843562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 </a:t>
            </a:r>
            <a:br>
              <a:rPr lang="sk-SK" b="1" dirty="0" smtClean="0"/>
            </a:br>
            <a:r>
              <a:rPr lang="sk-SK" b="1" dirty="0" smtClean="0"/>
              <a:t>Príklady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k-SK" dirty="0" smtClean="0"/>
          </a:p>
          <a:p>
            <a:r>
              <a:rPr lang="sk-SK" dirty="0" smtClean="0"/>
              <a:t>Včelár má pripraviť 50 % roztok cukru na kŕmenie včiel.</a:t>
            </a:r>
          </a:p>
          <a:p>
            <a:r>
              <a:rPr lang="sk-SK" dirty="0" smtClean="0"/>
              <a:t>50 % vodný roztok cukru obsahuje v 100 g roztoku</a:t>
            </a:r>
          </a:p>
          <a:p>
            <a:endParaRPr lang="sk-SK" dirty="0" smtClean="0"/>
          </a:p>
          <a:p>
            <a:r>
              <a:rPr lang="sk-SK" dirty="0" smtClean="0"/>
              <a:t>50 g cukru</a:t>
            </a:r>
          </a:p>
          <a:p>
            <a:r>
              <a:rPr lang="sk-SK" dirty="0" smtClean="0"/>
              <a:t>50 g vody</a:t>
            </a:r>
          </a:p>
          <a:p>
            <a:endParaRPr lang="sk-SK" dirty="0" smtClean="0"/>
          </a:p>
          <a:p>
            <a:endParaRPr lang="sk-SK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 lekárničke má byť 3 % roztok peroxidu vodíka.</a:t>
            </a:r>
          </a:p>
          <a:p>
            <a:r>
              <a:rPr lang="sk-SK" dirty="0" smtClean="0"/>
              <a:t>3 % vodný roztok peroxidu vodíka obsahuje v 100 g roztoku </a:t>
            </a:r>
            <a:r>
              <a:rPr lang="sk-SK" b="1" dirty="0" smtClean="0"/>
              <a:t>3 g peroxidu vodíka</a:t>
            </a:r>
            <a:r>
              <a:rPr lang="sk-SK" dirty="0" smtClean="0"/>
              <a:t> a </a:t>
            </a:r>
            <a:r>
              <a:rPr lang="sk-SK" b="1" dirty="0" smtClean="0"/>
              <a:t>97 g vody</a:t>
            </a:r>
            <a:endParaRPr lang="sk-SK" dirty="0" smtClean="0"/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kuchyni používame 8 % roztok cukru.</a:t>
            </a:r>
          </a:p>
          <a:p>
            <a:r>
              <a:rPr lang="sk-SK" dirty="0" smtClean="0"/>
              <a:t>8 % </a:t>
            </a:r>
            <a:r>
              <a:rPr lang="sk-SK" dirty="0" smtClean="0"/>
              <a:t>vodný roztok octu obsahuje v 100 g roztoku </a:t>
            </a:r>
            <a:r>
              <a:rPr lang="sk-SK" b="1" dirty="0" smtClean="0"/>
              <a:t>8 g </a:t>
            </a:r>
            <a:r>
              <a:rPr lang="sk-SK" b="1" dirty="0" err="1" smtClean="0"/>
              <a:t>kys</a:t>
            </a:r>
            <a:r>
              <a:rPr lang="sk-SK" b="1" dirty="0" smtClean="0"/>
              <a:t>. octovej</a:t>
            </a:r>
            <a:r>
              <a:rPr lang="sk-SK" dirty="0" smtClean="0"/>
              <a:t> a </a:t>
            </a:r>
            <a:r>
              <a:rPr lang="sk-SK" b="1" dirty="0" smtClean="0"/>
              <a:t>92 g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Príklad 1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sk-SK" dirty="0" smtClean="0"/>
              <a:t> 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Vodný roztok, ktorého hmotnosť je 200g, obsahuje 20g chloridu sodného. Vypočítajte hmotnostný zlomok chloridu sodného v tomto roztoku. </a:t>
            </a:r>
          </a:p>
          <a:p>
            <a:r>
              <a:rPr lang="sk-SK" dirty="0" smtClean="0"/>
              <a:t>m(A) = 20 g</a:t>
            </a:r>
          </a:p>
          <a:p>
            <a:r>
              <a:rPr lang="sk-SK" dirty="0" smtClean="0"/>
              <a:t>m = 200 g</a:t>
            </a:r>
          </a:p>
          <a:p>
            <a:r>
              <a:rPr lang="sk-SK" dirty="0" smtClean="0"/>
              <a:t>w (A) = ?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Použijeme vzťah pre výpočet w(A).</a:t>
            </a:r>
          </a:p>
          <a:p>
            <a:r>
              <a:rPr lang="sk-SK" dirty="0" smtClean="0"/>
              <a:t>w (A) = m(A) / m</a:t>
            </a:r>
          </a:p>
          <a:p>
            <a:r>
              <a:rPr lang="sk-SK" dirty="0" smtClean="0"/>
              <a:t>w (A) = 20 / 200</a:t>
            </a:r>
          </a:p>
          <a:p>
            <a:r>
              <a:rPr lang="sk-SK" dirty="0" smtClean="0"/>
              <a:t>w (A) = 0,10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Odpoveď: Hmotnostný zlomok chloridu sodného v roztoku je 0,10.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Vypočítajte hmotnostný zlomok roztoku, ak v jeho 200 g je rozpustených 45g cukru.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w=m1/m ( hmotnosť rozpustenej látky / hmotnosť roztoku 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m1 (hmotnosť rozpustenej látky )= 45g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m ( hmotnosť roztoku )= 200 g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w = ?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_________________________________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w = m1 / m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w = 45 / 200 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w = 0,225 = 22,5% 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Hodnotu hmotnostného zlomku v percentách získame tak, že výsledok vynásobíme x100. 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sk-SK" sz="3600" dirty="0" smtClean="0"/>
              <a:t>Aký je hmotnostný zlomok a percentuálne zloženie roztoku, ktorý obsahuje v 10 ml vody 1,02 rozpustenej látky? 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pPr>
              <a:buNone/>
            </a:pPr>
            <a:r>
              <a:rPr lang="sk-SK" dirty="0" smtClean="0"/>
              <a:t>       w= 1,02/ (10+1,02) = 0,0926</a:t>
            </a:r>
          </a:p>
          <a:p>
            <a:endParaRPr lang="sk-SK" dirty="0" smtClean="0"/>
          </a:p>
          <a:p>
            <a:r>
              <a:rPr lang="sk-SK" dirty="0" smtClean="0"/>
              <a:t>hmotnostné percento=w.100=0,0926.100=9,26%  </a:t>
            </a:r>
          </a:p>
          <a:p>
            <a:r>
              <a:rPr lang="sk-SK" dirty="0" smtClean="0"/>
              <a:t>Hmotnostný zlomok rozpustenej látky je 0,0926, hmotnostné percento je 9,26%.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319</Words>
  <Application>Microsoft Office PowerPoint</Application>
  <PresentationFormat>Prezentácia na obrazovke (4:3)</PresentationFormat>
  <Paragraphs>75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Motív Office</vt:lpstr>
      <vt:lpstr>Snímka 1</vt:lpstr>
      <vt:lpstr>Snímka 2</vt:lpstr>
      <vt:lpstr>Snímka 3</vt:lpstr>
      <vt:lpstr>  Príklady </vt:lpstr>
      <vt:lpstr>Snímka 5</vt:lpstr>
      <vt:lpstr>Snímka 6</vt:lpstr>
      <vt:lpstr>Príklad 1 </vt:lpstr>
      <vt:lpstr>Vypočítajte hmotnostný zlomok roztoku, ak v jeho 200 g je rozpustených 45g cukru. </vt:lpstr>
      <vt:lpstr>Aký je hmotnostný zlomok a percentuálne zloženie roztoku, ktorý obsahuje v 10 ml vody 1,02 rozpustenej látky? </vt:lpstr>
      <vt:lpstr>Koľko g chloridu draselného a koľko ml vody potrebujeme na prípravu 245 g 2,5% roztoku?  </vt:lpstr>
      <vt:lpstr>Bronz je tuhý roztok medi a cínu. Vypočítajte hmotnosť cínu v 4 kg bronzu, ak bronz obsahuje 15% cínu. </vt:lpstr>
      <vt:lpstr>Koľko gramov dusičnanu vápenatého a vody je v 130 g 20% roztoku? </vt:lpstr>
      <vt:lpstr>Vodný roztok etanolu obsahuje 90 ml čistého liehu v 150 ml roztoku. Aké je objemové percento roztoku? </vt:lpstr>
      <vt:lpstr>Snímka 14</vt:lpstr>
      <vt:lpstr>Snímka 15</vt:lpstr>
      <vt:lpstr>Koľko percent dusíka obsahuje dusičnan vápenatý Ca(NO3)2? </vt:lpstr>
      <vt:lpstr>Snímka 17</vt:lpstr>
      <vt:lpstr>Snímka 18</vt:lpstr>
      <vt:lpstr>Snímka 19</vt:lpstr>
      <vt:lpstr>Snímka 20</vt:lpstr>
      <vt:lpstr>Snímka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Gymgl</cp:lastModifiedBy>
  <cp:revision>8</cp:revision>
  <dcterms:created xsi:type="dcterms:W3CDTF">2016-11-17T15:47:01Z</dcterms:created>
  <dcterms:modified xsi:type="dcterms:W3CDTF">2019-11-25T17:04:51Z</dcterms:modified>
</cp:coreProperties>
</file>