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7" r:id="rId12"/>
    <p:sldId id="269" r:id="rId13"/>
    <p:sldId id="268" r:id="rId14"/>
    <p:sldId id="265" r:id="rId15"/>
    <p:sldId id="266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21. 1. 2021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karbekova.gymgl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5696" y="332656"/>
            <a:ext cx="7056784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err="1" smtClean="0"/>
              <a:t>Online</a:t>
            </a:r>
            <a:r>
              <a:rPr lang="sk-SK" b="1" dirty="0" smtClean="0"/>
              <a:t> RZ  dňa 21. 1. 2021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4800" b="1" u="sng" dirty="0" smtClean="0"/>
              <a:t>Program: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/>
              <a:t>Rozbor prospechu, dochádzky a správania za 1. polrok 2020/2021 </a:t>
            </a:r>
            <a:endParaRPr lang="sk-SK" b="1" dirty="0" smtClean="0"/>
          </a:p>
          <a:p>
            <a:pPr marL="514350" indent="-514350">
              <a:buFont typeface="+mj-lt"/>
              <a:buAutoNum type="arabicPeriod"/>
            </a:pPr>
            <a:r>
              <a:rPr lang="sk-SK" b="1" dirty="0"/>
              <a:t>Nástup žiakov na prezenčné </a:t>
            </a:r>
            <a:r>
              <a:rPr lang="sk-SK" b="1" dirty="0" smtClean="0"/>
              <a:t>vzdelávanie 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b="1" dirty="0"/>
              <a:t>Prijímacie konanie pre šk. rok 2021/2022 – 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b="1" dirty="0"/>
              <a:t>Financie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Aktuálne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Diskusia, rôzne</a:t>
            </a:r>
            <a:endParaRPr lang="sk-SK" dirty="0"/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1026" name="Picture 2" descr="Gymnázium Gel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9" y="476672"/>
            <a:ext cx="21812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lvl="0" algn="l"/>
            <a:r>
              <a:rPr lang="sk-SK" b="1" dirty="0"/>
              <a:t>5</a:t>
            </a:r>
            <a:r>
              <a:rPr lang="sk-SK" b="1" dirty="0" smtClean="0"/>
              <a:t>. Aktuálne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 lvl="1"/>
            <a:r>
              <a:rPr lang="sk-SK" sz="3200" u="sng" dirty="0" smtClean="0"/>
              <a:t>Projektová </a:t>
            </a:r>
            <a:r>
              <a:rPr lang="sk-SK" sz="3200" u="sng" dirty="0"/>
              <a:t>učebňa (U218)</a:t>
            </a:r>
            <a:r>
              <a:rPr lang="sk-SK" sz="3200" dirty="0"/>
              <a:t> – pripravuje sa v škole pre potreby krúžkov a </a:t>
            </a:r>
            <a:r>
              <a:rPr lang="sk-SK" sz="3200" dirty="0" err="1"/>
              <a:t>workshopov</a:t>
            </a:r>
            <a:r>
              <a:rPr lang="sk-SK" sz="3200" dirty="0"/>
              <a:t> projektu </a:t>
            </a:r>
            <a:r>
              <a:rPr lang="sk-SK" sz="3200" i="1" dirty="0"/>
              <a:t>Kľúč k rozvoju 4 gramotností </a:t>
            </a:r>
            <a:r>
              <a:rPr lang="sk-SK" sz="3200" dirty="0"/>
              <a:t>z EÚ</a:t>
            </a:r>
            <a:endParaRPr lang="sk-SK" sz="3600" dirty="0"/>
          </a:p>
          <a:p>
            <a:pPr lvl="1"/>
            <a:r>
              <a:rPr lang="sk-SK" sz="3200" u="sng" dirty="0"/>
              <a:t>Lyžiarske/plavecké výcviky</a:t>
            </a:r>
            <a:r>
              <a:rPr lang="sk-SK" sz="3200" dirty="0"/>
              <a:t> – definitívne zrušené pre rok 2020/2021</a:t>
            </a:r>
            <a:endParaRPr lang="sk-SK" sz="3600" dirty="0"/>
          </a:p>
          <a:p>
            <a:pPr lvl="1"/>
            <a:r>
              <a:rPr lang="sk-SK" sz="3200" u="sng" dirty="0"/>
              <a:t>IV.A </a:t>
            </a:r>
            <a:r>
              <a:rPr lang="sk-SK" sz="3200" dirty="0"/>
              <a:t>– zopakovať zatiaľ platné termíny PFIČ a EČ MS 2021</a:t>
            </a:r>
            <a:endParaRPr lang="sk-SK" sz="36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4564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800" b="1" dirty="0" smtClean="0"/>
              <a:t>Aktualizácia kontaktov: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prístupové heslá EDUPAGE </a:t>
            </a:r>
          </a:p>
          <a:p>
            <a:endParaRPr lang="sk-SK" dirty="0" smtClean="0"/>
          </a:p>
          <a:p>
            <a:r>
              <a:rPr lang="sk-SK" dirty="0" smtClean="0"/>
              <a:t>E-maily učiteľov: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r>
              <a:rPr lang="sk-SK" dirty="0" err="1" smtClean="0"/>
              <a:t>priezvisko.gymgl@gmail.com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            </a:t>
            </a:r>
            <a:r>
              <a:rPr lang="sk-SK" dirty="0" err="1" smtClean="0">
                <a:hlinkClick r:id="rId2"/>
              </a:rPr>
              <a:t>skarbekova.gymgl@gmail.com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mobil </a:t>
            </a:r>
            <a:r>
              <a:rPr lang="sk-SK" dirty="0" err="1" smtClean="0"/>
              <a:t>tr.uč</a:t>
            </a:r>
            <a:r>
              <a:rPr lang="sk-SK" dirty="0" smtClean="0"/>
              <a:t>.:  0907 185 326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29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Ďakujem za pozornosť a spoluprácu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5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39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87" y="1600200"/>
            <a:ext cx="5777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87" y="1600200"/>
            <a:ext cx="5777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363272" cy="4781128"/>
          </a:xfrm>
          <a:solidFill>
            <a:srgbClr val="FFFF00"/>
          </a:solidFill>
        </p:spPr>
        <p:txBody>
          <a:bodyPr/>
          <a:lstStyle/>
          <a:p>
            <a:r>
              <a:rPr lang="sk-SK" b="1" u="sng" dirty="0"/>
              <a:t>21.01.2021 Cca 16.00-17.00 ZOOM Okienko riaditeľa</a:t>
            </a:r>
            <a:r>
              <a:rPr lang="sk-SK" dirty="0"/>
              <a:t> – možnosť rodičov pripojiť sa a položiť otázky, prihlasovacie údaje pošlem aj do EDUPAGE správy (ID 743 861 8543, heslo RxXFQ5), môžu využiť aj účty </a:t>
            </a:r>
            <a:r>
              <a:rPr lang="sk-SK" dirty="0" smtClean="0"/>
              <a:t>žiakov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u="sng" dirty="0"/>
              <a:t>26.01.2021 cca 16.00 ZOOM zasadnutie Rodičovskej rady</a:t>
            </a:r>
            <a:r>
              <a:rPr lang="sk-SK" dirty="0"/>
              <a:t> – pozvánka bude zaslaná do emailov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24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848872" cy="92211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u="sng" dirty="0" smtClean="0"/>
              <a:t>1. A</a:t>
            </a:r>
            <a:r>
              <a:rPr lang="sk-SK" sz="3200" b="1" u="sng" dirty="0" smtClean="0"/>
              <a:t>) Dochádzka </a:t>
            </a:r>
            <a:r>
              <a:rPr lang="sk-SK" sz="2700" b="1" dirty="0" smtClean="0"/>
              <a:t>(</a:t>
            </a:r>
            <a:r>
              <a:rPr lang="sk-SK" sz="2700" b="1" i="1" dirty="0" smtClean="0"/>
              <a:t>Pokyn RŠ č. 14/2020</a:t>
            </a:r>
            <a:r>
              <a:rPr lang="sk-SK" sz="2700" b="1" dirty="0" smtClean="0"/>
              <a:t> na webe): 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endParaRPr lang="sk-SK" sz="27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1" y="1268760"/>
            <a:ext cx="8844396" cy="5472608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sk-SK" sz="2800" dirty="0" smtClean="0"/>
              <a:t>-na </a:t>
            </a:r>
            <a:r>
              <a:rPr lang="sk-SK" sz="2800" dirty="0"/>
              <a:t>výpisoch známok (polročnom vysvedčení) budú len </a:t>
            </a:r>
            <a:r>
              <a:rPr lang="sk-SK" sz="2800" b="1" dirty="0"/>
              <a:t>vymeškané hodiny počas prezenčného vyučovania,</a:t>
            </a:r>
            <a:endParaRPr lang="sk-SK" sz="3200" dirty="0"/>
          </a:p>
          <a:p>
            <a:pPr marL="914400" lvl="2" indent="0">
              <a:buNone/>
            </a:pPr>
            <a:r>
              <a:rPr lang="sk-SK" sz="2800" b="1" dirty="0" smtClean="0"/>
              <a:t>-neúčasť </a:t>
            </a:r>
            <a:r>
              <a:rPr lang="sk-SK" sz="2800" b="1" dirty="0"/>
              <a:t>na </a:t>
            </a:r>
            <a:r>
              <a:rPr lang="sk-SK" sz="2800" b="1" dirty="0" err="1"/>
              <a:t>online</a:t>
            </a:r>
            <a:r>
              <a:rPr lang="sk-SK" sz="2800" b="1" dirty="0"/>
              <a:t> hodine</a:t>
            </a:r>
            <a:r>
              <a:rPr lang="sk-SK" sz="2800" dirty="0"/>
              <a:t> (alebo nevypracovanie úloh) označí učiteľ ako „N“ a rieši sa </a:t>
            </a:r>
            <a:endParaRPr lang="sk-SK" sz="3200" dirty="0"/>
          </a:p>
          <a:p>
            <a:pPr lvl="3"/>
            <a:r>
              <a:rPr lang="sk-SK" sz="2400" dirty="0"/>
              <a:t>zohľadnením v priebežnom/polročnom hodnotení a klasifikácii, </a:t>
            </a:r>
            <a:endParaRPr lang="sk-SK" sz="2800" dirty="0"/>
          </a:p>
          <a:p>
            <a:pPr lvl="3"/>
            <a:r>
              <a:rPr lang="sk-SK" sz="2400" dirty="0"/>
              <a:t>písomným upozornením na neúčasť alebo nedbalú účasť na dištančnom vzdelávaní, </a:t>
            </a:r>
            <a:endParaRPr lang="sk-SK" sz="2800" dirty="0"/>
          </a:p>
          <a:p>
            <a:pPr lvl="3"/>
            <a:r>
              <a:rPr lang="sk-SK" sz="2400" dirty="0"/>
              <a:t>ako porušenie Školského poriadku a z toho vyplývajúce výchovné opatrenia, </a:t>
            </a:r>
            <a:endParaRPr lang="sk-SK" sz="2800" dirty="0"/>
          </a:p>
          <a:p>
            <a:pPr lvl="3"/>
            <a:r>
              <a:rPr lang="sk-SK" sz="2400" dirty="0"/>
              <a:t>absolvovaním prezenčných/dištančných komisionálnych skúšok.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9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sk-SK" sz="3200" u="sng" dirty="0" smtClean="0"/>
              <a:t>B)Prospech </a:t>
            </a:r>
            <a:r>
              <a:rPr lang="sk-SK" sz="3200" dirty="0" smtClean="0"/>
              <a:t>(</a:t>
            </a:r>
            <a:r>
              <a:rPr lang="sk-SK" sz="3200" i="1" dirty="0" smtClean="0"/>
              <a:t>Pokyn RŠ č. 16/2020</a:t>
            </a:r>
            <a:r>
              <a:rPr lang="sk-SK" sz="3200" dirty="0" smtClean="0"/>
              <a:t> na webe): </a:t>
            </a:r>
            <a:r>
              <a:rPr lang="sk-SK" sz="4800" dirty="0" smtClean="0"/>
              <a:t/>
            </a:r>
            <a:br>
              <a:rPr lang="sk-SK" sz="4800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marL="914400" lvl="2" indent="0" algn="just">
              <a:buNone/>
            </a:pPr>
            <a:r>
              <a:rPr lang="sk-SK" sz="3200" b="1" dirty="0" smtClean="0"/>
              <a:t>-uzávierka </a:t>
            </a:r>
            <a:r>
              <a:rPr lang="sk-SK" sz="3200" b="1" dirty="0"/>
              <a:t>polročných známok </a:t>
            </a:r>
            <a:r>
              <a:rPr lang="sk-SK" sz="3200" u="sng" dirty="0">
                <a:solidFill>
                  <a:srgbClr val="FF0000"/>
                </a:solidFill>
              </a:rPr>
              <a:t>do utorka 26.1.2021 </a:t>
            </a:r>
            <a:r>
              <a:rPr lang="sk-SK" sz="3200" u="sng" dirty="0" smtClean="0">
                <a:solidFill>
                  <a:srgbClr val="FF0000"/>
                </a:solidFill>
              </a:rPr>
              <a:t> </a:t>
            </a:r>
            <a:r>
              <a:rPr lang="sk-SK" sz="3200" b="1" u="sng" dirty="0" smtClean="0">
                <a:solidFill>
                  <a:srgbClr val="FF0000"/>
                </a:solidFill>
              </a:rPr>
              <a:t>14:00 hod. </a:t>
            </a:r>
            <a:r>
              <a:rPr lang="sk-SK" sz="3200" dirty="0" smtClean="0"/>
              <a:t>(klasifikačná </a:t>
            </a:r>
            <a:r>
              <a:rPr lang="sk-SK" sz="3200" dirty="0"/>
              <a:t>porada 27.1.2021)</a:t>
            </a:r>
            <a:endParaRPr lang="sk-SK" sz="3600" dirty="0"/>
          </a:p>
          <a:p>
            <a:pPr marL="914400" lvl="2" indent="0" algn="just">
              <a:buNone/>
            </a:pPr>
            <a:r>
              <a:rPr lang="sk-SK" sz="3200" b="1" dirty="0" smtClean="0"/>
              <a:t>-komisionálne </a:t>
            </a:r>
            <a:r>
              <a:rPr lang="sk-SK" sz="3200" b="1" dirty="0"/>
              <a:t>skúšky nebudú</a:t>
            </a:r>
            <a:r>
              <a:rPr lang="sk-SK" sz="3200" dirty="0"/>
              <a:t> (ani v prípade IUP), kto sa nezúčastňoval na DV zo subjektívnych dôvodov môže byť hodnotený stupňom „nedostatočný“, kto nemá potrebný počet známok z objektívnych príčin, môže byť ešte z učiva I. polroka skúšaný najneskôr do 29.03.2021</a:t>
            </a:r>
            <a:endParaRPr lang="sk-SK" sz="3600" dirty="0"/>
          </a:p>
          <a:p>
            <a:pPr algn="just"/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7448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568952" cy="6048672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sk-SK" sz="3200" b="1" u="sng" dirty="0" smtClean="0"/>
              <a:t>C) Správanie</a:t>
            </a:r>
            <a:r>
              <a:rPr lang="sk-SK" sz="3200" b="1" dirty="0"/>
              <a:t>:</a:t>
            </a:r>
            <a:endParaRPr lang="sk-SK" sz="3600" b="1" dirty="0"/>
          </a:p>
          <a:p>
            <a:pPr lvl="2"/>
            <a:r>
              <a:rPr lang="sk-SK" sz="2800" dirty="0"/>
              <a:t> tento školský rok sme riešili porušovanie šk. poriadku len vo forme neúčasti na </a:t>
            </a:r>
            <a:r>
              <a:rPr lang="sk-SK" sz="2800" dirty="0" smtClean="0"/>
              <a:t>DV</a:t>
            </a:r>
          </a:p>
          <a:p>
            <a:pPr marL="457200" lvl="1" indent="0">
              <a:buNone/>
            </a:pPr>
            <a:r>
              <a:rPr lang="sk-SK" sz="3200" b="1" u="sng" dirty="0" smtClean="0"/>
              <a:t>D) Polročné </a:t>
            </a:r>
            <a:r>
              <a:rPr lang="sk-SK" sz="3200" b="1" u="sng" dirty="0"/>
              <a:t>výpisy známok: </a:t>
            </a:r>
            <a:endParaRPr lang="sk-SK" sz="3600" b="1" dirty="0"/>
          </a:p>
          <a:p>
            <a:pPr lvl="2"/>
            <a:r>
              <a:rPr lang="sk-SK" sz="2800" dirty="0"/>
              <a:t> </a:t>
            </a:r>
            <a:r>
              <a:rPr lang="sk-SK" sz="2800" b="1" dirty="0"/>
              <a:t>elektronické výpisy</a:t>
            </a:r>
            <a:r>
              <a:rPr lang="sk-SK" sz="2800" dirty="0"/>
              <a:t> budú cez EDUPAGE, kde ich prevzatia budú zo svojho účtu „kliknutím“ podpisovať rodičia (pripravuje firma ASC)</a:t>
            </a:r>
            <a:endParaRPr lang="sk-SK" sz="3200" dirty="0"/>
          </a:p>
          <a:p>
            <a:pPr lvl="2"/>
            <a:r>
              <a:rPr lang="sk-SK" sz="2800" dirty="0"/>
              <a:t> </a:t>
            </a:r>
            <a:r>
              <a:rPr lang="sk-SK" sz="2800" b="1" dirty="0">
                <a:solidFill>
                  <a:srgbClr val="FF0000"/>
                </a:solidFill>
              </a:rPr>
              <a:t>papierové výpisy</a:t>
            </a:r>
            <a:r>
              <a:rPr lang="sk-SK" sz="2800" dirty="0">
                <a:solidFill>
                  <a:srgbClr val="FF0000"/>
                </a:solidFill>
              </a:rPr>
              <a:t> budú rozdané pri nástupe na prezenčné vzdelávanie,</a:t>
            </a:r>
            <a:endParaRPr lang="sk-SK" sz="3200" dirty="0">
              <a:solidFill>
                <a:srgbClr val="FF0000"/>
              </a:solidFill>
            </a:endParaRPr>
          </a:p>
          <a:p>
            <a:pPr lvl="2"/>
            <a:r>
              <a:rPr lang="sk-SK" sz="2800" dirty="0"/>
              <a:t> </a:t>
            </a:r>
            <a:r>
              <a:rPr lang="sk-SK" sz="3200" b="1" dirty="0">
                <a:solidFill>
                  <a:srgbClr val="FF0000"/>
                </a:solidFill>
              </a:rPr>
              <a:t>oficiálne polročné vysvedčenie sa nevydáva</a:t>
            </a:r>
            <a:r>
              <a:rPr lang="sk-SK" sz="2800" dirty="0"/>
              <a:t>, v nutných prípadoch je potrebné písomne požiadať školu.</a:t>
            </a:r>
            <a:endParaRPr lang="sk-SK" sz="32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922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430"/>
            <a:ext cx="8229600" cy="13541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/>
            <a:r>
              <a:rPr lang="sk-SK" b="1" dirty="0" smtClean="0"/>
              <a:t>2. Nástup </a:t>
            </a:r>
            <a:r>
              <a:rPr lang="sk-SK" b="1" dirty="0"/>
              <a:t>žiakov na prezenčné </a:t>
            </a:r>
            <a:r>
              <a:rPr lang="sk-SK" b="1" dirty="0" smtClean="0"/>
              <a:t>vzdelávanie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517232"/>
          </a:xfrm>
          <a:solidFill>
            <a:srgbClr val="FFFF99"/>
          </a:solidFill>
        </p:spPr>
        <p:txBody>
          <a:bodyPr>
            <a:noAutofit/>
          </a:bodyPr>
          <a:lstStyle/>
          <a:p>
            <a:pPr lvl="1"/>
            <a:r>
              <a:rPr lang="sk-SK" sz="2400" u="sng" dirty="0" smtClean="0"/>
              <a:t>výsledky </a:t>
            </a:r>
            <a:r>
              <a:rPr lang="sk-SK" sz="2400" u="sng" dirty="0"/>
              <a:t>3.kola prieskumu</a:t>
            </a:r>
            <a:r>
              <a:rPr lang="sk-SK" sz="2400" dirty="0"/>
              <a:t> – s nástupom a testovaním súhlasilo asi 69% žiakov a </a:t>
            </a:r>
            <a:r>
              <a:rPr lang="sk-SK" sz="2400" dirty="0" smtClean="0"/>
              <a:t>ZZ   (!POZNÁMKA –viac detí – za každé hlasovanie  v EDUPAGE zvlášť !!</a:t>
            </a:r>
            <a:endParaRPr lang="sk-SK" sz="2400" dirty="0"/>
          </a:p>
          <a:p>
            <a:pPr lvl="1"/>
            <a:r>
              <a:rPr lang="sk-SK" sz="2400" u="sng" dirty="0"/>
              <a:t>nástup asi najskôr 08.02.2021 (podľa situácie)</a:t>
            </a:r>
            <a:r>
              <a:rPr lang="sk-SK" sz="2400" dirty="0"/>
              <a:t> + ako prví nastúpia pravdepodobne IV.A, potom I.O, II.O, III.O</a:t>
            </a:r>
          </a:p>
          <a:p>
            <a:pPr lvl="1"/>
            <a:r>
              <a:rPr lang="sk-SK" sz="2400" u="sng" dirty="0">
                <a:solidFill>
                  <a:srgbClr val="FF0000"/>
                </a:solidFill>
              </a:rPr>
              <a:t>podmienka nástupu - preukázať sa:</a:t>
            </a:r>
            <a:endParaRPr lang="sk-SK" sz="2400" dirty="0">
              <a:solidFill>
                <a:srgbClr val="FF0000"/>
              </a:solidFill>
            </a:endParaRPr>
          </a:p>
          <a:p>
            <a:pPr lvl="2"/>
            <a:r>
              <a:rPr lang="sk-SK" dirty="0"/>
              <a:t>žiaci, </a:t>
            </a:r>
            <a:r>
              <a:rPr lang="sk-SK" i="1" dirty="0"/>
              <a:t>ktorí prekonali COVID-19 – písomné potvrdenie všeobecného lekára o vyliečení z pandémie s uvedením 90 dňovej lehoty</a:t>
            </a:r>
            <a:r>
              <a:rPr lang="sk-SK" dirty="0"/>
              <a:t> (počas tohto obdobia nemusia byť testovaní)</a:t>
            </a:r>
            <a:endParaRPr lang="sk-SK" sz="3200" dirty="0"/>
          </a:p>
          <a:p>
            <a:pPr lvl="2"/>
            <a:r>
              <a:rPr lang="sk-SK" dirty="0">
                <a:solidFill>
                  <a:srgbClr val="FF0000"/>
                </a:solidFill>
              </a:rPr>
              <a:t>neplnoletí žiaci – písomné potvrdenie o negatívnom výsledku AG alebo PCR testu od žiaka a 1 zákonného zástupcu nie staršie ako 7 dní</a:t>
            </a:r>
            <a:endParaRPr lang="sk-SK" sz="3200" dirty="0">
              <a:solidFill>
                <a:srgbClr val="FF0000"/>
              </a:solidFill>
            </a:endParaRPr>
          </a:p>
          <a:p>
            <a:pPr lvl="2"/>
            <a:r>
              <a:rPr lang="sk-SK" dirty="0"/>
              <a:t> plnoletí žiaci – písomné potvrdenie o negatívnom výsledku AG alebo PCR testu od žiaka nie staršie ako 7 </a:t>
            </a:r>
            <a:r>
              <a:rPr lang="sk-SK" dirty="0" smtClean="0"/>
              <a:t>dní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9085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  <a:solidFill>
            <a:srgbClr val="FFFF99"/>
          </a:solidFill>
        </p:spPr>
        <p:txBody>
          <a:bodyPr>
            <a:normAutofit/>
          </a:bodyPr>
          <a:lstStyle/>
          <a:p>
            <a:pPr lvl="1"/>
            <a:r>
              <a:rPr lang="sk-SK" u="sng" dirty="0"/>
              <a:t>odporúčané testovacie miesta:</a:t>
            </a:r>
            <a:r>
              <a:rPr lang="sk-SK" dirty="0"/>
              <a:t> </a:t>
            </a:r>
            <a:endParaRPr lang="sk-SK" dirty="0" smtClean="0"/>
          </a:p>
          <a:p>
            <a:pPr lvl="1"/>
            <a:r>
              <a:rPr lang="sk-SK" dirty="0" smtClean="0"/>
              <a:t>pravdepodobne </a:t>
            </a:r>
            <a:r>
              <a:rPr lang="sk-SK" dirty="0"/>
              <a:t>ZŠ </a:t>
            </a:r>
            <a:r>
              <a:rPr lang="sk-SK" dirty="0" smtClean="0"/>
              <a:t>Gelnica alebo </a:t>
            </a:r>
            <a:r>
              <a:rPr lang="sk-SK" dirty="0"/>
              <a:t>SOŠ Prakovce (ak bude stále prebiehať celoslovenský skríning tak aj hociktoré iné testovacie miesto</a:t>
            </a:r>
            <a:r>
              <a:rPr lang="sk-SK" dirty="0" smtClean="0"/>
              <a:t>)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u="sng" dirty="0"/>
              <a:t>po nástupe žiakov asi hybridné vyučovanie</a:t>
            </a:r>
            <a:r>
              <a:rPr lang="sk-SK" dirty="0"/>
              <a:t> (pre žiakov v škole klasické, pre žiakov doma nemoderované vysielanie cez ZOOM) – dôraz bude kladený na vyučovanie v škole (bude samostatný pokyn RŠ)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3643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265212"/>
            <a:ext cx="5436096" cy="164705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/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3.Prijímacie </a:t>
            </a:r>
            <a:r>
              <a:rPr lang="sk-SK" b="1" dirty="0"/>
              <a:t>konanie pre 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šk</a:t>
            </a:r>
            <a:r>
              <a:rPr lang="sk-SK" b="1" dirty="0"/>
              <a:t>. rok 2021/2022 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132856"/>
            <a:ext cx="8373616" cy="4525963"/>
          </a:xfrm>
          <a:solidFill>
            <a:srgbClr val="FFFF99"/>
          </a:solidFill>
        </p:spPr>
        <p:txBody>
          <a:bodyPr>
            <a:normAutofit fontScale="85000" lnSpcReduction="10000"/>
          </a:bodyPr>
          <a:lstStyle/>
          <a:p>
            <a:pPr lvl="1" algn="just"/>
            <a:r>
              <a:rPr lang="sk-SK" sz="3200" u="sng" dirty="0" smtClean="0"/>
              <a:t>1 </a:t>
            </a:r>
            <a:r>
              <a:rPr lang="sk-SK" sz="3200" u="sng" dirty="0"/>
              <a:t>trieda štvorročného štúdia pre deviatakov (19 žiakov)- </a:t>
            </a:r>
            <a:r>
              <a:rPr lang="sk-SK" sz="3200" b="1" cap="all" dirty="0"/>
              <a:t>Deň otvorených dverí PRE DEVIATAKOV</a:t>
            </a:r>
            <a:r>
              <a:rPr lang="sk-SK" sz="3200" dirty="0"/>
              <a:t> bude asi v ONLINE forme v 02/2021 </a:t>
            </a:r>
            <a:endParaRPr lang="sk-SK" sz="3600" dirty="0"/>
          </a:p>
          <a:p>
            <a:pPr lvl="1" algn="just"/>
            <a:r>
              <a:rPr lang="sk-SK" sz="3200" u="sng" dirty="0"/>
              <a:t>1 trieda osemročného štúdia pre piatakov (17 žiakov)</a:t>
            </a:r>
            <a:r>
              <a:rPr lang="sk-SK" sz="3200" dirty="0"/>
              <a:t> - </a:t>
            </a:r>
            <a:r>
              <a:rPr lang="sk-SK" sz="3200" b="1" cap="all" dirty="0"/>
              <a:t>Deň otvorených dverí PRE </a:t>
            </a:r>
            <a:r>
              <a:rPr lang="sk-SK" sz="3200" b="1" cap="all" dirty="0" smtClean="0"/>
              <a:t>PIATAKOV</a:t>
            </a:r>
            <a:r>
              <a:rPr lang="sk-SK" sz="3200" dirty="0"/>
              <a:t> </a:t>
            </a:r>
            <a:r>
              <a:rPr lang="sk-SK" sz="3200" dirty="0" smtClean="0"/>
              <a:t>– pravdepodobne </a:t>
            </a:r>
            <a:r>
              <a:rPr lang="sk-SK" sz="3200" dirty="0"/>
              <a:t> ONLINE </a:t>
            </a:r>
            <a:r>
              <a:rPr lang="sk-SK" sz="3200" dirty="0" smtClean="0"/>
              <a:t>formou </a:t>
            </a:r>
            <a:r>
              <a:rPr lang="sk-SK" sz="3200" dirty="0"/>
              <a:t>v </a:t>
            </a:r>
            <a:r>
              <a:rPr lang="sk-SK" sz="3200" dirty="0" smtClean="0"/>
              <a:t>03/2021</a:t>
            </a:r>
          </a:p>
          <a:p>
            <a:pPr lvl="1" algn="just"/>
            <a:endParaRPr lang="sk-SK" sz="3600" dirty="0"/>
          </a:p>
          <a:p>
            <a:pPr lvl="1" algn="just"/>
            <a:r>
              <a:rPr lang="sk-SK" sz="3200" u="sng" dirty="0"/>
              <a:t>prihlášky do 20.04.2021</a:t>
            </a:r>
            <a:r>
              <a:rPr lang="sk-SK" sz="3200" dirty="0"/>
              <a:t> – buď papierové u výchovných poradcov na ZŠ alebo ak sa zopakuje situácia z minulého roka tak aj </a:t>
            </a:r>
            <a:r>
              <a:rPr lang="sk-SK" sz="3200" dirty="0" smtClean="0"/>
              <a:t>elektronické</a:t>
            </a:r>
            <a:endParaRPr lang="sk-SK" sz="3600" dirty="0"/>
          </a:p>
        </p:txBody>
      </p:sp>
      <p:pic>
        <p:nvPicPr>
          <p:cNvPr id="2050" name="Picture 2" descr="Gymnázium Gel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6632"/>
            <a:ext cx="291632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/>
              <a:t>4</a:t>
            </a:r>
            <a:r>
              <a:rPr lang="sk-SK" b="1" dirty="0" smtClean="0"/>
              <a:t>. Financie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4929411"/>
          </a:xfrm>
          <a:solidFill>
            <a:srgbClr val="FFFF99"/>
          </a:solidFill>
        </p:spPr>
        <p:txBody>
          <a:bodyPr>
            <a:normAutofit/>
          </a:bodyPr>
          <a:lstStyle/>
          <a:p>
            <a:pPr lvl="1"/>
            <a:r>
              <a:rPr lang="sk-SK" b="1" dirty="0" smtClean="0"/>
              <a:t>Rodičovský </a:t>
            </a:r>
            <a:r>
              <a:rPr lang="sk-SK" b="1" dirty="0"/>
              <a:t>príspevok</a:t>
            </a:r>
            <a:endParaRPr lang="sk-SK" sz="3200" dirty="0"/>
          </a:p>
          <a:p>
            <a:pPr lvl="2"/>
            <a:r>
              <a:rPr lang="sk-SK" dirty="0"/>
              <a:t>definitívne o výške a spôsobe platby </a:t>
            </a:r>
            <a:r>
              <a:rPr lang="sk-SK" dirty="0" smtClean="0"/>
              <a:t>– rozhodnutie na </a:t>
            </a:r>
            <a:r>
              <a:rPr lang="sk-SK" dirty="0"/>
              <a:t>zasadnutí Rodičovskej rady pravdepodobne 26.01.2021</a:t>
            </a:r>
            <a:endParaRPr lang="sk-SK" sz="2800" dirty="0"/>
          </a:p>
          <a:p>
            <a:pPr lvl="2"/>
            <a:r>
              <a:rPr lang="sk-SK" dirty="0"/>
              <a:t>tento rok bolo v 10/2020 zaplatené poistenie žiakov podľa platnej zmluvy</a:t>
            </a:r>
            <a:endParaRPr lang="sk-SK" sz="2800" dirty="0"/>
          </a:p>
          <a:p>
            <a:pPr lvl="1"/>
            <a:r>
              <a:rPr lang="sk-SK" b="1" dirty="0"/>
              <a:t>2% z dane pre OZ </a:t>
            </a:r>
            <a:r>
              <a:rPr lang="sk-SK" b="1" dirty="0" err="1"/>
              <a:t>Elán-Vital</a:t>
            </a:r>
            <a:r>
              <a:rPr lang="sk-SK" dirty="0"/>
              <a:t> </a:t>
            </a:r>
            <a:endParaRPr lang="sk-SK" sz="3200" dirty="0"/>
          </a:p>
          <a:p>
            <a:pPr lvl="2"/>
            <a:r>
              <a:rPr lang="sk-SK" dirty="0"/>
              <a:t>poprosiť rodičov, aby podporili </a:t>
            </a:r>
            <a:r>
              <a:rPr lang="sk-SK" u="sng" dirty="0"/>
              <a:t>do konca 04/2021 školu</a:t>
            </a:r>
            <a:r>
              <a:rPr lang="sk-SK" dirty="0"/>
              <a:t> (možno bude termín predĺžený tak ako minulý rok) - </a:t>
            </a:r>
            <a:r>
              <a:rPr lang="sk-SK" u="sng" dirty="0"/>
              <a:t>tlačivá na 2% </a:t>
            </a:r>
            <a:r>
              <a:rPr lang="sk-SK" dirty="0"/>
              <a:t> budú zverejnené na </a:t>
            </a:r>
            <a:r>
              <a:rPr lang="sk-SK" dirty="0" err="1"/>
              <a:t>webstránke</a:t>
            </a:r>
            <a:r>
              <a:rPr lang="sk-SK" dirty="0"/>
              <a:t> školy </a:t>
            </a:r>
            <a:endParaRPr lang="sk-SK" sz="2800" dirty="0"/>
          </a:p>
          <a:p>
            <a:pPr lvl="2"/>
            <a:r>
              <a:rPr lang="sk-SK" dirty="0"/>
              <a:t>minulý rok zakúpené: stoly do ŠJ kvôli </a:t>
            </a:r>
            <a:r>
              <a:rPr lang="sk-SK" dirty="0" err="1"/>
              <a:t>pandemickým</a:t>
            </a:r>
            <a:r>
              <a:rPr lang="sk-SK" dirty="0"/>
              <a:t> opatreniam, stoličky a notebook do projektovej učebne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97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219</Words>
  <Application>Microsoft Office PowerPoint</Application>
  <PresentationFormat>Prezentácia na obrazovke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Online RZ  dňa 21. 1. 2021</vt:lpstr>
      <vt:lpstr>Prezentácia programu PowerPoint</vt:lpstr>
      <vt:lpstr>1. A) Dochádzka (Pokyn RŠ č. 14/2020 na webe):  </vt:lpstr>
      <vt:lpstr>B)Prospech (Pokyn RŠ č. 16/2020 na webe):  </vt:lpstr>
      <vt:lpstr>Prezentácia programu PowerPoint</vt:lpstr>
      <vt:lpstr>2. Nástup žiakov na prezenčné vzdelávanie</vt:lpstr>
      <vt:lpstr>Prezentácia programu PowerPoint</vt:lpstr>
      <vt:lpstr> 3.Prijímacie konanie pre  šk. rok 2021/2022  </vt:lpstr>
      <vt:lpstr>4. Financie </vt:lpstr>
      <vt:lpstr>5. Aktuálne</vt:lpstr>
      <vt:lpstr>Aktualizácia kontaktov:</vt:lpstr>
      <vt:lpstr>Ďakujem za pozornosť a spoluprácu 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12</cp:revision>
  <dcterms:created xsi:type="dcterms:W3CDTF">2021-01-21T13:41:00Z</dcterms:created>
  <dcterms:modified xsi:type="dcterms:W3CDTF">2021-01-21T14:41:07Z</dcterms:modified>
</cp:coreProperties>
</file>