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0"/>
  </p:notesMasterIdLst>
  <p:sldIdLst>
    <p:sldId id="258" r:id="rId2"/>
    <p:sldId id="257" r:id="rId3"/>
    <p:sldId id="264" r:id="rId4"/>
    <p:sldId id="267" r:id="rId5"/>
    <p:sldId id="268" r:id="rId6"/>
    <p:sldId id="265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D9C94-B81D-4395-B65E-9B5FC4AFA0E5}" type="datetimeFigureOut">
              <a:rPr lang="sk-SK" smtClean="0"/>
              <a:t>04.05.2022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65C1A-7A26-4ADE-AF0F-138DE89BDD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6245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65C1A-7A26-4ADE-AF0F-138DE89BDD0B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99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04.05.2022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219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04.05.2022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593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04.05.2022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15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04.05.2022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779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04.05.2022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455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04.05.2022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176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04.05.2022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2394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04.05.2022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857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04.05.2022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504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04.05.2022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757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04.05.2022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525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04.05.2022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454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04.05.2022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028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04.05.2022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693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04.05.2022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908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04.05.2022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351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DD3FE-BF4B-417E-BA6B-37077F616B45}" type="datetimeFigureOut">
              <a:rPr lang="sk-SK" smtClean="0"/>
              <a:t>04.05.2022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757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3CBBB13-C97C-4641-8F81-CC6423B41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982" y="0"/>
            <a:ext cx="7766936" cy="1646302"/>
          </a:xfrm>
        </p:spPr>
        <p:txBody>
          <a:bodyPr/>
          <a:lstStyle/>
          <a:p>
            <a:pPr algn="ctr"/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OBČIANSKA NÁUKA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AB969532-82B4-4831-8F70-4B21F0BC9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982" y="1646299"/>
            <a:ext cx="7766936" cy="2152703"/>
          </a:xfrm>
        </p:spPr>
        <p:txBody>
          <a:bodyPr>
            <a:normAutofit/>
          </a:bodyPr>
          <a:lstStyle/>
          <a:p>
            <a:pPr algn="ctr"/>
            <a:r>
              <a:rPr lang="sk-SK" sz="3600" b="1" dirty="0">
                <a:solidFill>
                  <a:schemeClr val="accent1">
                    <a:lumMod val="75000"/>
                  </a:schemeClr>
                </a:solidFill>
              </a:rPr>
              <a:t>KULTÚRA A MULTIKULTÚRNOSŤ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xmlns="" id="{A34E6DA5-1E2F-4A02-8789-AE6479138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88" y="2437241"/>
            <a:ext cx="5918292" cy="4083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8359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KULTÚRA A MULTIKULTÚRNOSŤ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667"/>
            <a:ext cx="7187930" cy="4259696"/>
          </a:xfrm>
        </p:spPr>
        <p:txBody>
          <a:bodyPr>
            <a:normAutofit/>
          </a:bodyPr>
          <a:lstStyle/>
          <a:p>
            <a:r>
              <a:rPr lang="sk-SK" sz="3200" b="1" dirty="0">
                <a:solidFill>
                  <a:srgbClr val="FF0000"/>
                </a:solidFill>
              </a:rPr>
              <a:t>Kultúra</a:t>
            </a:r>
            <a:r>
              <a:rPr lang="sk-SK" sz="3200" dirty="0"/>
              <a:t> je súbor zvykov, vzťahov, umenia a iných čŕt, ktoré charakterizujú ľudskú spoločnosť alebo skupinu.</a:t>
            </a:r>
          </a:p>
          <a:p>
            <a:endParaRPr lang="sk-SK" sz="1000" dirty="0"/>
          </a:p>
          <a:p>
            <a:r>
              <a:rPr lang="sk-SK" sz="3200" b="1" dirty="0" err="1">
                <a:solidFill>
                  <a:srgbClr val="FF0000"/>
                </a:solidFill>
              </a:rPr>
              <a:t>Multikultúra</a:t>
            </a:r>
            <a:r>
              <a:rPr lang="sk-SK" sz="3200" dirty="0"/>
              <a:t> je súhrn kultúr viacerých etnických spoločenstiev žijúcich na spoločnom území.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06B43A11-8A8D-4CE1-93F7-675F672F5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4" r="24129"/>
          <a:stretch/>
        </p:blipFill>
        <p:spPr>
          <a:xfrm>
            <a:off x="7765713" y="2346039"/>
            <a:ext cx="1508289" cy="29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KULTÚRA A MULTIKULTÚRNOSŤ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81667"/>
            <a:ext cx="9984181" cy="4259696"/>
          </a:xfrm>
        </p:spPr>
        <p:txBody>
          <a:bodyPr>
            <a:normAutofit/>
          </a:bodyPr>
          <a:lstStyle/>
          <a:p>
            <a:r>
              <a:rPr lang="sk-SK" sz="3200" dirty="0"/>
              <a:t>Kultúra </a:t>
            </a:r>
            <a:r>
              <a:rPr lang="sk-SK" sz="3200" b="1" dirty="0">
                <a:solidFill>
                  <a:srgbClr val="00B050"/>
                </a:solidFill>
              </a:rPr>
              <a:t>odlišuje človeka od zvieraťa.</a:t>
            </a:r>
          </a:p>
          <a:p>
            <a:r>
              <a:rPr lang="sk-SK" sz="3200" dirty="0"/>
              <a:t>Kultúra je </a:t>
            </a:r>
            <a:r>
              <a:rPr lang="sk-SK" sz="3200" b="1" dirty="0"/>
              <a:t>výsledok ľudskej manuálnej činnosti</a:t>
            </a:r>
            <a:r>
              <a:rPr lang="sk-SK" sz="3200" dirty="0"/>
              <a:t> (knihy, sochy, CD, filmy) a </a:t>
            </a:r>
            <a:r>
              <a:rPr lang="sk-SK" sz="3200" b="1" dirty="0"/>
              <a:t>nemateriálnej duchovnej činnosti </a:t>
            </a:r>
            <a:r>
              <a:rPr lang="sk-SK" sz="3200" dirty="0"/>
              <a:t>(obsah knihy, CD, filmu).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DD694921-93DE-4884-AFE3-1DF86783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944" y="4137853"/>
            <a:ext cx="5551448" cy="25774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516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KULTÚRA A MULTIKULTÚRNOSŤ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81667"/>
            <a:ext cx="8042461" cy="4259696"/>
          </a:xfrm>
        </p:spPr>
        <p:txBody>
          <a:bodyPr>
            <a:normAutofit/>
          </a:bodyPr>
          <a:lstStyle/>
          <a:p>
            <a:r>
              <a:rPr lang="sk-SK" sz="3200" dirty="0"/>
              <a:t>Kultúra </a:t>
            </a:r>
            <a:r>
              <a:rPr lang="sk-SK" sz="3200" b="1" dirty="0">
                <a:solidFill>
                  <a:srgbClr val="00B050"/>
                </a:solidFill>
              </a:rPr>
              <a:t>sa neustále mení</a:t>
            </a:r>
            <a:r>
              <a:rPr lang="sk-SK" sz="3200" dirty="0"/>
              <a:t> (menia sa názory, poznatky, hodnoty).</a:t>
            </a:r>
          </a:p>
          <a:p>
            <a:r>
              <a:rPr lang="sk-SK" sz="3200" dirty="0"/>
              <a:t>Kultúry </a:t>
            </a:r>
            <a:r>
              <a:rPr lang="sk-SK" sz="3200" b="1" dirty="0">
                <a:solidFill>
                  <a:srgbClr val="00B050"/>
                </a:solidFill>
              </a:rPr>
              <a:t>vznikajú a zanikajú.</a:t>
            </a:r>
          </a:p>
          <a:p>
            <a:r>
              <a:rPr lang="sk-SK" sz="3200" dirty="0"/>
              <a:t>Medzi najdôležitejšie zmeny patria tie, ktoré sú </a:t>
            </a:r>
            <a:r>
              <a:rPr lang="sk-SK" sz="3200" b="1" dirty="0"/>
              <a:t>výsledkom vzájomného pôsobenia kultúr 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sk-SK" sz="3200" dirty="0"/>
              <a:t> spôsobuje ich </a:t>
            </a:r>
            <a:r>
              <a:rPr lang="sk-SK" sz="3200" b="1" dirty="0">
                <a:solidFill>
                  <a:srgbClr val="00B050"/>
                </a:solidFill>
              </a:rPr>
              <a:t>migrácia obyvateľstva.</a:t>
            </a:r>
          </a:p>
          <a:p>
            <a:endParaRPr lang="sk-SK" sz="3200" b="1" dirty="0">
              <a:solidFill>
                <a:srgbClr val="00B050"/>
              </a:solidFill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xmlns="" id="{F048E0F3-B74D-4EDE-989C-B32767F575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76"/>
          <a:stretch/>
        </p:blipFill>
        <p:spPr>
          <a:xfrm>
            <a:off x="8719794" y="1788392"/>
            <a:ext cx="3333750" cy="3281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158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805D76C6-F8DD-48DE-8FE2-FC8B9D256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15" y="4769963"/>
            <a:ext cx="2949767" cy="2088037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KULTÚRA A MULTIKULTÚRNOSŤ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81667"/>
            <a:ext cx="10267187" cy="4259696"/>
          </a:xfrm>
        </p:spPr>
        <p:txBody>
          <a:bodyPr>
            <a:normAutofit/>
          </a:bodyPr>
          <a:lstStyle/>
          <a:p>
            <a:r>
              <a:rPr lang="sk-SK" sz="3200" dirty="0"/>
              <a:t>Svet je plný odlišných kultúr, </a:t>
            </a:r>
            <a:r>
              <a:rPr lang="sk-SK" sz="3200" b="1" dirty="0"/>
              <a:t>všetky </a:t>
            </a:r>
            <a:r>
              <a:rPr lang="sk-SK" sz="3200" b="1"/>
              <a:t>sú </a:t>
            </a:r>
            <a:r>
              <a:rPr lang="sk-SK" sz="3200" b="1" smtClean="0"/>
              <a:t>rovnocenné </a:t>
            </a:r>
            <a:r>
              <a:rPr lang="sk-SK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sk-SK" sz="3200" b="1" smtClean="0">
                <a:solidFill>
                  <a:srgbClr val="00B050"/>
                </a:solidFill>
              </a:rPr>
              <a:t>svet </a:t>
            </a:r>
            <a:r>
              <a:rPr lang="sk-SK" sz="3200" b="1" dirty="0">
                <a:solidFill>
                  <a:srgbClr val="00B050"/>
                </a:solidFill>
              </a:rPr>
              <a:t>je multikultúrny. </a:t>
            </a:r>
          </a:p>
          <a:p>
            <a:r>
              <a:rPr lang="sk-SK" sz="3200" dirty="0"/>
              <a:t>Ak nebudeme rešpektovať kultúrnu rôznorodosť, nastane </a:t>
            </a:r>
            <a:r>
              <a:rPr lang="sk-SK" sz="3200" b="1" dirty="0"/>
              <a:t>kultúrny kolaps.</a:t>
            </a:r>
          </a:p>
          <a:p>
            <a:r>
              <a:rPr lang="sk-SK" sz="3200" b="1" dirty="0">
                <a:solidFill>
                  <a:srgbClr val="FF0000"/>
                </a:solidFill>
              </a:rPr>
              <a:t>Rešpekt a tolerantnosť voči rozmanitým kultúram sú základom multikultúrneho sveta.</a:t>
            </a:r>
          </a:p>
        </p:txBody>
      </p:sp>
    </p:spTree>
    <p:extLst>
      <p:ext uri="{BB962C8B-B14F-4D97-AF65-F5344CB8AC3E}">
        <p14:creationId xmlns:p14="http://schemas.microsoft.com/office/powerpoint/2010/main" val="255852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ROZDELENIE KULTÚRY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81666"/>
            <a:ext cx="9456481" cy="461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b="1" dirty="0">
                <a:solidFill>
                  <a:srgbClr val="FF0000"/>
                </a:solidFill>
              </a:rPr>
              <a:t>1. podľa výsledku ľudskej činnosti</a:t>
            </a:r>
            <a:r>
              <a:rPr lang="sk-SK" sz="3200" dirty="0">
                <a:solidFill>
                  <a:srgbClr val="FF000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Materiálna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Duchovná</a:t>
            </a:r>
          </a:p>
          <a:p>
            <a:pPr>
              <a:buFont typeface="Wingdings" panose="05000000000000000000" pitchFamily="2" charset="2"/>
              <a:buChar char="v"/>
            </a:pPr>
            <a:endParaRPr lang="sk-SK" sz="11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sk-SK" sz="3200" b="1" dirty="0">
                <a:solidFill>
                  <a:srgbClr val="FF0000"/>
                </a:solidFill>
              </a:rPr>
              <a:t>2. podľa cieľovej skupiny</a:t>
            </a:r>
            <a:r>
              <a:rPr lang="sk-SK" sz="3200" dirty="0">
                <a:solidFill>
                  <a:srgbClr val="FF000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Všeobecná (univerzálna) </a:t>
            </a:r>
            <a:r>
              <a:rPr lang="sk-SK" sz="3200" dirty="0"/>
              <a:t>(pre celé ľudstvo)</a:t>
            </a:r>
            <a:endParaRPr lang="sk-SK" sz="3200" b="1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Konkrétna</a:t>
            </a:r>
            <a:r>
              <a:rPr lang="sk-SK" sz="3200" dirty="0"/>
              <a:t> (pre  určitú spoločnosť, spoločenskú skupinu)</a:t>
            </a:r>
            <a:endParaRPr lang="sk-SK" sz="3200" b="1" dirty="0">
              <a:solidFill>
                <a:srgbClr val="00B050"/>
              </a:solidFill>
            </a:endParaRPr>
          </a:p>
          <a:p>
            <a:endParaRPr lang="sk-SK" sz="3200" dirty="0"/>
          </a:p>
          <a:p>
            <a:endParaRPr lang="sk-SK" sz="32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8CB3EB64-5729-4D1A-8781-469D70B8A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7739407" y="1649751"/>
            <a:ext cx="1414020" cy="24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9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ROZDELENIE KULTÚRY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781666"/>
            <a:ext cx="9164251" cy="461913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 sz="3500" b="1" dirty="0">
                <a:solidFill>
                  <a:srgbClr val="FF0000"/>
                </a:solidFill>
              </a:rPr>
              <a:t>3. podľa zamerania</a:t>
            </a:r>
            <a:r>
              <a:rPr lang="sk-SK" sz="3500" dirty="0">
                <a:solidFill>
                  <a:srgbClr val="FF000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500" b="1" dirty="0">
                <a:solidFill>
                  <a:srgbClr val="00B050"/>
                </a:solidFill>
              </a:rPr>
              <a:t>Umelecká </a:t>
            </a:r>
            <a:r>
              <a:rPr lang="sk-SK" sz="3500" dirty="0"/>
              <a:t>(filmy, romány, </a:t>
            </a:r>
            <a:r>
              <a:rPr lang="sk-SK" sz="3500" dirty="0" err="1"/>
              <a:t>sochy</a:t>
            </a:r>
            <a:r>
              <a:rPr lang="sk-SK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sk-SK" sz="3500" b="1" dirty="0" err="1"/>
              <a:t>vytvorené</a:t>
            </a:r>
            <a:r>
              <a:rPr lang="sk-SK" sz="3500" b="1" dirty="0"/>
              <a:t> konkrétnymi umelcami</a:t>
            </a:r>
            <a:r>
              <a:rPr lang="sk-SK" sz="3500" dirty="0"/>
              <a:t>)</a:t>
            </a:r>
            <a:endParaRPr lang="sk-SK" sz="3500" b="1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sk-SK" sz="3500" b="1" dirty="0">
                <a:solidFill>
                  <a:srgbClr val="00B050"/>
                </a:solidFill>
              </a:rPr>
              <a:t>Ľudová</a:t>
            </a:r>
            <a:r>
              <a:rPr lang="sk-SK" sz="3500" dirty="0"/>
              <a:t> (ľudové tance, ľudové </a:t>
            </a:r>
            <a:r>
              <a:rPr lang="sk-SK" sz="3500" dirty="0" err="1"/>
              <a:t>piesne</a:t>
            </a:r>
            <a:r>
              <a:rPr lang="sk-SK" sz="3500" dirty="0" err="1">
                <a:cs typeface="Times New Roman" panose="02020603050405020304" pitchFamily="18" charset="0"/>
              </a:rPr>
              <a:t>→</a:t>
            </a:r>
            <a:r>
              <a:rPr lang="sk-SK" sz="3500" b="1" dirty="0" err="1">
                <a:cs typeface="Times New Roman" panose="02020603050405020304" pitchFamily="18" charset="0"/>
              </a:rPr>
              <a:t>folklórne</a:t>
            </a:r>
            <a:r>
              <a:rPr lang="sk-SK" sz="3500" b="1" dirty="0">
                <a:cs typeface="Times New Roman" panose="02020603050405020304" pitchFamily="18" charset="0"/>
              </a:rPr>
              <a:t> súbory</a:t>
            </a:r>
            <a:r>
              <a:rPr lang="sk-SK" sz="3500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500" b="1" dirty="0">
                <a:solidFill>
                  <a:srgbClr val="00B050"/>
                </a:solidFill>
              </a:rPr>
              <a:t>Masová</a:t>
            </a:r>
            <a:r>
              <a:rPr lang="sk-SK" sz="3500" dirty="0"/>
              <a:t> (vznikla v 20. stor. s rozvojom masovokomunikačných </a:t>
            </a:r>
            <a:r>
              <a:rPr lang="sk-SK" sz="3500" dirty="0" err="1"/>
              <a:t>prostriedkov</a:t>
            </a:r>
            <a:r>
              <a:rPr lang="sk-SK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sk-SK" sz="3500" b="1" dirty="0" err="1"/>
              <a:t>film</a:t>
            </a:r>
            <a:r>
              <a:rPr lang="sk-SK" sz="3500" b="1" dirty="0"/>
              <a:t>, rozhlas, televízia</a:t>
            </a:r>
            <a:r>
              <a:rPr lang="sk-SK" sz="3500" dirty="0"/>
              <a:t>)</a:t>
            </a:r>
            <a:endParaRPr lang="sk-SK" sz="3500" b="1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sk-SK" sz="3500" b="1" dirty="0">
              <a:solidFill>
                <a:srgbClr val="00B050"/>
              </a:solidFill>
            </a:endParaRPr>
          </a:p>
          <a:p>
            <a:endParaRPr lang="sk-SK" sz="3200" dirty="0"/>
          </a:p>
          <a:p>
            <a:endParaRPr lang="sk-SK" sz="32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F087D051-68BD-4B1B-B6C3-E652E6CF8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538" y="0"/>
            <a:ext cx="1825844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xmlns="" id="{08E1B0D0-78CD-4620-8A91-3DED4C5604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101" y="2450969"/>
            <a:ext cx="1680000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xmlns="" id="{952342C4-C37D-4621-B9F3-08D1E7B4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980" y="4970969"/>
            <a:ext cx="2832725" cy="1887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xmlns="" id="{10B0BCD5-5CAF-4093-8B09-E3C5BE4D8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562" y="209641"/>
            <a:ext cx="3676257" cy="21007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xmlns="" id="{609640EC-CA78-4B21-9C08-BF21D4962E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383" y="3067516"/>
            <a:ext cx="2267959" cy="171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8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>
            <a:noAutofit/>
          </a:bodyPr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ZAPAMÄTAJME SI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666"/>
            <a:ext cx="6911243" cy="48076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GLOBÁLNY </a:t>
            </a:r>
            <a:r>
              <a:rPr lang="sk-SK" sz="3200" dirty="0"/>
              <a:t>(celkový, súhrnný)</a:t>
            </a:r>
          </a:p>
          <a:p>
            <a:pPr>
              <a:buFont typeface="Wingdings" panose="05000000000000000000" pitchFamily="2" charset="2"/>
              <a:buChar char="v"/>
            </a:pPr>
            <a:endParaRPr lang="sk-SK" sz="10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KOLAPS </a:t>
            </a:r>
            <a:r>
              <a:rPr lang="sk-SK" sz="3200" dirty="0"/>
              <a:t>(zrútenie, zlyhanie nejakého systému)</a:t>
            </a:r>
          </a:p>
          <a:p>
            <a:pPr>
              <a:buFont typeface="Wingdings" panose="05000000000000000000" pitchFamily="2" charset="2"/>
              <a:buChar char="v"/>
            </a:pPr>
            <a:endParaRPr lang="sk-SK" sz="1000" dirty="0"/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IDENTITA </a:t>
            </a:r>
            <a:r>
              <a:rPr lang="sk-SK" sz="3200" dirty="0"/>
              <a:t>(základ, podstata, ktorou sa od seba odlišujú spoločenstvá)</a:t>
            </a:r>
          </a:p>
          <a:p>
            <a:pPr>
              <a:buFont typeface="Wingdings" panose="05000000000000000000" pitchFamily="2" charset="2"/>
              <a:buChar char="v"/>
            </a:pPr>
            <a:endParaRPr lang="sk-SK" sz="32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0F43308C-B2E8-45DE-916F-299CB22DEF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7025239" y="837414"/>
            <a:ext cx="4993543" cy="5183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103278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Oranžovo-červen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266</Words>
  <Application>Microsoft Office PowerPoint</Application>
  <PresentationFormat>Širokouhlá</PresentationFormat>
  <Paragraphs>38</Paragraphs>
  <Slides>8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</vt:lpstr>
      <vt:lpstr>Wingdings 3</vt:lpstr>
      <vt:lpstr>Fazeta</vt:lpstr>
      <vt:lpstr>OBČIANSKA NÁUKA</vt:lpstr>
      <vt:lpstr>KULTÚRA A MULTIKULTÚRNOSŤ</vt:lpstr>
      <vt:lpstr>KULTÚRA A MULTIKULTÚRNOSŤ</vt:lpstr>
      <vt:lpstr>KULTÚRA A MULTIKULTÚRNOSŤ</vt:lpstr>
      <vt:lpstr>KULTÚRA A MULTIKULTÚRNOSŤ</vt:lpstr>
      <vt:lpstr>ROZDELENIE KULTÚRY</vt:lpstr>
      <vt:lpstr>ROZDELENIE KULTÚRY</vt:lpstr>
      <vt:lpstr>ZAPAMÄTAJME 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KOVY, POLOKOVY A NEKOVY</dc:title>
  <dc:creator>Miriama Kopernická</dc:creator>
  <cp:lastModifiedBy>viliam urc st</cp:lastModifiedBy>
  <cp:revision>12</cp:revision>
  <dcterms:created xsi:type="dcterms:W3CDTF">2020-01-13T20:47:36Z</dcterms:created>
  <dcterms:modified xsi:type="dcterms:W3CDTF">2022-05-04T19:02:48Z</dcterms:modified>
</cp:coreProperties>
</file>