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74" r:id="rId6"/>
    <p:sldId id="261" r:id="rId7"/>
    <p:sldId id="271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73" r:id="rId16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štýlu, mriežka tabuľ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Zástupný symbol dátumu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29" name="Zástupný symbol čísla snímky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1" name="Obdĺžnik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Obdĺžnik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bdĺžnik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Obdĺžnik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Rovná spojnica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Rovnoramenný trojuholník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ovná spojnica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obsah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7" name="Obdĺžnik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bdĺžnik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9" name="Zástupný symbol obsah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Rovná spojnica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Rovnoramenný trojuholník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á spojnica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Zástupný symbol obsah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Rovná spojnica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ovnoramenný trojuholník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Obdĺžnik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Zástupný symbol nadpis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3" name="Zástupný symbol tex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70555B-B735-4B35-9C4E-11730EF6DF4B}" type="datetimeFigureOut">
              <a:rPr lang="sk-SK" smtClean="0"/>
              <a:pPr/>
              <a:t>12. 2. 2023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3" name="Zástupný symbol čísla snímky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CE14BB2-D81B-4524-A549-659E4502D65A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8" name="Rovná spojnica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Rovná spojnica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ovnoramenný trojuholník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planetavedomosti.iedu.sk/page.php/resources/view_all?id=funkcie_buniek_organy_rastlinne_bunky_tkaniva_vlastnosti_zivocisne_t_page1&amp;1" TargetMode="Externa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3600" b="1" dirty="0" smtClean="0"/>
              <a:t>Mnohobunkové organizmy</a:t>
            </a:r>
            <a:endParaRPr lang="sk-SK" sz="3600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Mgr. </a:t>
            </a:r>
            <a:r>
              <a:rPr lang="sk-SK" smtClean="0"/>
              <a:t>IVANA </a:t>
            </a:r>
            <a:r>
              <a:rPr lang="sk-SK" smtClean="0"/>
              <a:t>SOKOLSKÁ</a:t>
            </a:r>
            <a:endParaRPr lang="sk-SK" dirty="0"/>
          </a:p>
        </p:txBody>
      </p:sp>
      <p:pic>
        <p:nvPicPr>
          <p:cNvPr id="14338" name="Picture 2" descr="Výsledok vyhľadávania obrázkov pre dopyt kresleny chlap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0"/>
            <a:ext cx="2440428" cy="3892521"/>
          </a:xfrm>
          <a:prstGeom prst="rect">
            <a:avLst/>
          </a:prstGeom>
          <a:noFill/>
        </p:spPr>
      </p:pic>
      <p:pic>
        <p:nvPicPr>
          <p:cNvPr id="14340" name="Picture 4" descr="Výsledok vyhľadávania obrázkov pre dopyt kresleny zaj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0"/>
            <a:ext cx="2932490" cy="3909986"/>
          </a:xfrm>
          <a:prstGeom prst="rect">
            <a:avLst/>
          </a:prstGeom>
          <a:noFill/>
        </p:spPr>
      </p:pic>
      <p:pic>
        <p:nvPicPr>
          <p:cNvPr id="14342" name="Picture 6" descr="Výsledok vyhľadávania obrázkov pre dopyt kresleny kve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29322" y="0"/>
            <a:ext cx="2994181" cy="3786214"/>
          </a:xfrm>
          <a:prstGeom prst="rect">
            <a:avLst/>
          </a:prstGeom>
          <a:noFill/>
        </p:spPr>
      </p:pic>
      <p:sp>
        <p:nvSpPr>
          <p:cNvPr id="7" name="Obdĺžnik 6"/>
          <p:cNvSpPr/>
          <p:nvPr/>
        </p:nvSpPr>
        <p:spPr>
          <a:xfrm>
            <a:off x="714348" y="5657671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sk-SK" u="sng" dirty="0" smtClean="0">
                <a:hlinkClick r:id="rId5"/>
              </a:rPr>
              <a:t>http://planetavedomosti.iedu.sk/page.php/resources/view_all?id=funkcie_buniek_organy_rastlinne_bunky_tkaniva_vlastnosti_zivocisne_t_page1&amp;1</a:t>
            </a:r>
            <a:r>
              <a:rPr lang="sk-SK" dirty="0" smtClean="0"/>
              <a:t> </a:t>
            </a:r>
            <a:endParaRPr lang="sk-S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Tkanivo 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sk-SK" sz="4000" b="1" dirty="0" smtClean="0"/>
              <a:t>Tkanivo</a:t>
            </a:r>
            <a:r>
              <a:rPr lang="sk-SK" dirty="0" smtClean="0"/>
              <a:t> – </a:t>
            </a:r>
            <a:r>
              <a:rPr lang="sk-SK" sz="3600" dirty="0" smtClean="0"/>
              <a:t>je skupina </a:t>
            </a:r>
            <a:r>
              <a:rPr lang="sk-SK" sz="3600" b="1" dirty="0" smtClean="0"/>
              <a:t>živočíšnych buniek</a:t>
            </a:r>
            <a:r>
              <a:rPr lang="sk-SK" sz="3600" dirty="0" smtClean="0"/>
              <a:t>, ktoré majú 	          rovnaký tvar a funkciu.</a:t>
            </a:r>
          </a:p>
          <a:p>
            <a:pPr>
              <a:buNone/>
            </a:pPr>
            <a:r>
              <a:rPr lang="sk-SK" sz="3000" b="1" dirty="0" smtClean="0"/>
              <a:t>Tkanivá</a:t>
            </a:r>
            <a:r>
              <a:rPr lang="sk-SK" sz="2400" dirty="0" smtClean="0"/>
              <a:t> podľa druhu:</a:t>
            </a:r>
          </a:p>
          <a:p>
            <a:pPr>
              <a:buNone/>
            </a:pPr>
            <a:endParaRPr lang="sk-SK" sz="2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krycie - koža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spojivové – kosť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svalové – 3 druhy svalov</a:t>
            </a:r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endParaRPr lang="sk-SK" sz="34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400" dirty="0" smtClean="0"/>
              <a:t>nervové - mozog</a:t>
            </a:r>
            <a:r>
              <a:rPr lang="sk-SK" dirty="0" smtClean="0"/>
              <a:t/>
            </a:r>
            <a:br>
              <a:rPr lang="sk-SK" dirty="0" smtClean="0"/>
            </a:br>
            <a:endParaRPr lang="sk-SK" dirty="0"/>
          </a:p>
        </p:txBody>
      </p:sp>
      <p:pic>
        <p:nvPicPr>
          <p:cNvPr id="4" name="irc_mi" descr="http://t1.gstatic.com/images?q=tbn:ANd9GcQTMMIgO-fxGbQTYsqw4_Jf-0CldltfEBkaXAGt293jOvQu0Uu0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3068960"/>
            <a:ext cx="103441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rc_mi" descr="http://www.pluska.sk/thumb/images/gallery/zdravie/2008/12/perex/koza4.jpg?w=670&amp;h=376&amp;ip=5"/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99" y="2060848"/>
            <a:ext cx="1425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rc_mi" descr="http://www.sestra.sk/images/thumb/c/ca/Svalove-tkaniva.jpg/400px-Svalove-tkaniva.jpg"/>
          <p:cNvPicPr/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077072"/>
            <a:ext cx="29718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rc_mi" descr="http://www.oskole.sk/userfiles/image/biologia/tkaniva/tkaniva5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301208"/>
            <a:ext cx="195262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b="1" dirty="0" smtClean="0"/>
              <a:t>Stavba tela mnohobunkovej rastliny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Bunka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Pletivo</a:t>
            </a:r>
            <a:r>
              <a:rPr lang="sk-SK" dirty="0" smtClean="0"/>
              <a:t> – krycie, zásobné, vodivé, spevňovacie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</a:t>
            </a:r>
            <a:r>
              <a:rPr lang="sk-SK" dirty="0" smtClean="0"/>
              <a:t> – koreň, stonka, list, kvet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Rastlina</a:t>
            </a:r>
            <a:r>
              <a:rPr lang="sk-SK" dirty="0" smtClean="0"/>
              <a:t> – prvosienka, smrek, </a:t>
            </a:r>
            <a:r>
              <a:rPr lang="sk-SK" dirty="0"/>
              <a:t>r</a:t>
            </a:r>
            <a:r>
              <a:rPr lang="sk-SK" dirty="0" smtClean="0"/>
              <a:t>uža</a:t>
            </a:r>
          </a:p>
          <a:p>
            <a:pPr marL="0" indent="0">
              <a:buNone/>
            </a:pPr>
            <a:endParaRPr lang="sk-SK" dirty="0"/>
          </a:p>
        </p:txBody>
      </p:sp>
      <p:cxnSp>
        <p:nvCxnSpPr>
          <p:cNvPr id="5" name="Rovná spojovacia šípka 4"/>
          <p:cNvCxnSpPr/>
          <p:nvPr/>
        </p:nvCxnSpPr>
        <p:spPr>
          <a:xfrm>
            <a:off x="899592" y="2204864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899592" y="49411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899592" y="33569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sz="3600" b="1" dirty="0" smtClean="0"/>
              <a:t>Stavba tela mnohobunkového živočícha</a:t>
            </a:r>
            <a:endParaRPr lang="sk-SK" sz="36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Bunka </a:t>
            </a:r>
            <a:r>
              <a:rPr lang="sk-SK" dirty="0" smtClean="0"/>
              <a:t>–	 nervová, kostná, svalová, kožná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Tkanivo</a:t>
            </a:r>
            <a:r>
              <a:rPr lang="sk-SK" dirty="0" smtClean="0"/>
              <a:t> – 	nervové, spojivové, svalové, krycie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</a:t>
            </a:r>
            <a:r>
              <a:rPr lang="sk-SK" dirty="0" smtClean="0"/>
              <a:t> – 	kosť, pokožka, sval, žalúdok, mozog, miecha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Sústava</a:t>
            </a:r>
            <a:r>
              <a:rPr lang="sk-SK" dirty="0" smtClean="0"/>
              <a:t> </a:t>
            </a:r>
            <a:r>
              <a:rPr lang="sk-SK" dirty="0"/>
              <a:t>– </a:t>
            </a:r>
            <a:r>
              <a:rPr lang="sk-SK" dirty="0" smtClean="0"/>
              <a:t>	kožná</a:t>
            </a:r>
            <a:r>
              <a:rPr lang="sk-SK" dirty="0"/>
              <a:t>, oporná, svalová, dýchacia, 	</a:t>
            </a: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orgánov</a:t>
            </a:r>
            <a:r>
              <a:rPr lang="sk-SK" dirty="0" smtClean="0"/>
              <a:t>   	nervová</a:t>
            </a:r>
            <a:r>
              <a:rPr lang="sk-SK" dirty="0"/>
              <a:t>, obehová, močová, </a:t>
            </a:r>
            <a:r>
              <a:rPr lang="sk-SK" dirty="0" smtClean="0"/>
              <a:t>tráviaca</a:t>
            </a:r>
          </a:p>
          <a:p>
            <a:pPr marL="0" indent="0">
              <a:buNone/>
            </a:pPr>
            <a:endParaRPr lang="sk-SK" dirty="0" smtClean="0"/>
          </a:p>
          <a:p>
            <a:pPr marL="0" indent="0">
              <a:buNone/>
            </a:pPr>
            <a:r>
              <a:rPr lang="sk-SK" b="1" dirty="0" smtClean="0">
                <a:solidFill>
                  <a:srgbClr val="FF0000"/>
                </a:solidFill>
              </a:rPr>
              <a:t>Živočích </a:t>
            </a:r>
            <a:r>
              <a:rPr lang="sk-SK" dirty="0" smtClean="0"/>
              <a:t>- 	pavúk, motýľ, kapor, ropucha, sýkorka, kôň</a:t>
            </a:r>
          </a:p>
          <a:p>
            <a:pPr marL="0" indent="0">
              <a:buNone/>
            </a:pPr>
            <a:endParaRPr lang="sk-SK" dirty="0" smtClean="0"/>
          </a:p>
          <a:p>
            <a:endParaRPr lang="sk-SK" dirty="0"/>
          </a:p>
        </p:txBody>
      </p:sp>
      <p:cxnSp>
        <p:nvCxnSpPr>
          <p:cNvPr id="4" name="Rovná spojovacia šípka 3"/>
          <p:cNvCxnSpPr/>
          <p:nvPr/>
        </p:nvCxnSpPr>
        <p:spPr>
          <a:xfrm>
            <a:off x="971600" y="177281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Rovná spojovacia šípka 4"/>
          <p:cNvCxnSpPr/>
          <p:nvPr/>
        </p:nvCxnSpPr>
        <p:spPr>
          <a:xfrm>
            <a:off x="1043608" y="2852936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Rovná spojovacia šípka 5"/>
          <p:cNvCxnSpPr/>
          <p:nvPr/>
        </p:nvCxnSpPr>
        <p:spPr>
          <a:xfrm>
            <a:off x="1043608" y="3789040"/>
            <a:ext cx="0" cy="3971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>
            <a:off x="1115616" y="515719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/>
            </a:r>
            <a:br>
              <a:rPr lang="sk-SK" dirty="0" smtClean="0"/>
            </a:br>
            <a:r>
              <a:rPr lang="sk-SK" dirty="0" smtClean="0"/>
              <a:t>Rozdeľ organizmy na jednobunkové a mnohobunkové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67544" y="980728"/>
            <a:ext cx="8229600" cy="521744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črievička</a:t>
            </a:r>
          </a:p>
          <a:p>
            <a:pPr>
              <a:buNone/>
            </a:pPr>
            <a:r>
              <a:rPr lang="sk-SK" sz="3300" dirty="0" smtClean="0"/>
              <a:t>križiak</a:t>
            </a:r>
          </a:p>
          <a:p>
            <a:pPr>
              <a:buNone/>
            </a:pPr>
            <a:r>
              <a:rPr lang="sk-SK" sz="3300" dirty="0" err="1" smtClean="0"/>
              <a:t>chlorella</a:t>
            </a: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slimák</a:t>
            </a:r>
          </a:p>
          <a:p>
            <a:pPr>
              <a:buNone/>
            </a:pPr>
            <a:r>
              <a:rPr lang="sk-SK" sz="3300" dirty="0" smtClean="0"/>
              <a:t>kvasinky</a:t>
            </a:r>
          </a:p>
          <a:p>
            <a:pPr>
              <a:buNone/>
            </a:pPr>
            <a:r>
              <a:rPr lang="sk-SK" sz="3300" dirty="0" smtClean="0"/>
              <a:t>dážďovka</a:t>
            </a:r>
          </a:p>
          <a:p>
            <a:pPr>
              <a:buNone/>
            </a:pPr>
            <a:r>
              <a:rPr lang="sk-SK" sz="3300" dirty="0" smtClean="0"/>
              <a:t>tulipán</a:t>
            </a:r>
          </a:p>
          <a:p>
            <a:pPr>
              <a:buNone/>
            </a:pPr>
            <a:r>
              <a:rPr lang="sk-SK" sz="3300" dirty="0" smtClean="0"/>
              <a:t>meňavka</a:t>
            </a:r>
          </a:p>
          <a:p>
            <a:pPr>
              <a:buNone/>
            </a:pPr>
            <a:r>
              <a:rPr lang="sk-SK" sz="3300" dirty="0" err="1" smtClean="0"/>
              <a:t>drobnozrnko</a:t>
            </a:r>
            <a:endParaRPr lang="sk-SK" sz="3300" dirty="0" smtClean="0"/>
          </a:p>
          <a:p>
            <a:pPr>
              <a:buNone/>
            </a:pPr>
            <a:r>
              <a:rPr lang="sk-SK" sz="3300" dirty="0" smtClean="0"/>
              <a:t>žabí vlas</a:t>
            </a:r>
            <a:endParaRPr lang="sk-SK" sz="3300" dirty="0"/>
          </a:p>
        </p:txBody>
      </p:sp>
      <p:graphicFrame>
        <p:nvGraphicFramePr>
          <p:cNvPr id="4" name="Tabuľka 3"/>
          <p:cNvGraphicFramePr>
            <a:graphicFrameLocks noGrp="1"/>
          </p:cNvGraphicFramePr>
          <p:nvPr/>
        </p:nvGraphicFramePr>
        <p:xfrm>
          <a:off x="2771800" y="1412776"/>
          <a:ext cx="6096000" cy="4176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696077">
                <a:tc>
                  <a:txBody>
                    <a:bodyPr/>
                    <a:lstStyle/>
                    <a:p>
                      <a:r>
                        <a:rPr lang="sk-SK" dirty="0" smtClean="0"/>
                        <a:t>Jednobunkové organizmy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smtClean="0"/>
                        <a:t>Mnohobunkové organizmy</a:t>
                      </a:r>
                      <a:endParaRPr lang="sk-SK" dirty="0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</a:tr>
              <a:tr h="696077">
                <a:tc>
                  <a:txBody>
                    <a:bodyPr/>
                    <a:lstStyle/>
                    <a:p>
                      <a:endParaRPr lang="sk-S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07 -0.00046 L 0.33333 0.1253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6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9306 0.05227 " pathEditMode="relative" ptsTypes="AA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014 0.09436 " pathEditMode="relative" ptsTypes="AA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868 0.01064 " pathEditMode="relative" ptsTypes="AA">
                                      <p:cBhvr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5452 0.0525 " pathEditMode="relative" ptsTypes="AA">
                                      <p:cBhvr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68507 0 " pathEditMode="relative" ptsTypes="AA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1667 0.03145 " pathEditMode="relative" ptsTypes="AA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3091 -0.0525 " pathEditMode="relative" ptsTypes="AA">
                                      <p:cBhvr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2292 0 " pathEditMode="relative" ptsTypes="AA">
                                      <p:cBhvr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70087 -0.07355 " pathEditMode="relative" ptsTypes="AA">
                                      <p:cBhvr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Správne zoraď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0" y="1124744"/>
            <a:ext cx="9144000" cy="503001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2400" dirty="0" smtClean="0"/>
              <a:t>hladký sval	človek       žalúdok        sval. bunka 	  tráviaca sústava</a:t>
            </a:r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endParaRPr lang="sk-SK" sz="2400" dirty="0" smtClean="0"/>
          </a:p>
          <a:p>
            <a:pPr>
              <a:buNone/>
            </a:pPr>
            <a:r>
              <a:rPr lang="sk-SK" sz="2400" dirty="0" smtClean="0"/>
              <a:t>	</a:t>
            </a:r>
            <a:r>
              <a:rPr lang="sk-SK" b="1" dirty="0" smtClean="0"/>
              <a:t>	</a:t>
            </a:r>
          </a:p>
        </p:txBody>
      </p:sp>
      <p:pic>
        <p:nvPicPr>
          <p:cNvPr id="4" name="irc_mi" descr="http://www.sestra.sk/images/thumb/c/ca/Svalove-tkaniva.jpg/400px-Svalove-tkaniva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522" t="6019" r="38123" b="15733"/>
          <a:stretch>
            <a:fillRect/>
          </a:stretch>
        </p:blipFill>
        <p:spPr bwMode="auto">
          <a:xfrm>
            <a:off x="2051720" y="5229200"/>
            <a:ext cx="1080120" cy="1224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2" name="Picture 2" descr="http://www.med.muni.cz/histol/MedAtlas_2/img_low/HP_obr16.jpg"/>
          <p:cNvPicPr>
            <a:picLocks noChangeAspect="1" noChangeArrowheads="1"/>
          </p:cNvPicPr>
          <p:nvPr/>
        </p:nvPicPr>
        <p:blipFill>
          <a:blip r:embed="rId3" cstate="print"/>
          <a:srcRect t="67914" r="38009"/>
          <a:stretch>
            <a:fillRect/>
          </a:stretch>
        </p:blipFill>
        <p:spPr bwMode="auto">
          <a:xfrm>
            <a:off x="0" y="4221088"/>
            <a:ext cx="1472313" cy="1152128"/>
          </a:xfrm>
          <a:prstGeom prst="rect">
            <a:avLst/>
          </a:prstGeom>
          <a:noFill/>
        </p:spPr>
      </p:pic>
      <p:pic>
        <p:nvPicPr>
          <p:cNvPr id="5124" name="Picture 4" descr="http://www.oskole.sk/userfiles/image/novy/obrazky%20OSKOLE/zaludok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3717032"/>
            <a:ext cx="1619250" cy="1343026"/>
          </a:xfrm>
          <a:prstGeom prst="rect">
            <a:avLst/>
          </a:prstGeom>
          <a:noFill/>
        </p:spPr>
      </p:pic>
      <p:pic>
        <p:nvPicPr>
          <p:cNvPr id="5126" name="Picture 6" descr="http://www.bunkovavyziva.sk/photos/images/original/04b3d936273522a07e36d19f7d243499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2320" y="3429000"/>
            <a:ext cx="1511829" cy="2267744"/>
          </a:xfrm>
          <a:prstGeom prst="rect">
            <a:avLst/>
          </a:prstGeom>
          <a:noFill/>
        </p:spPr>
      </p:pic>
      <p:sp>
        <p:nvSpPr>
          <p:cNvPr id="5128" name="AutoShape 8" descr="data:image/jpeg;base64,/9j/4AAQSkZJRgABAQAAAQABAAD/2wCEAAkGBhQSEBUUExQVEhQUFxUXFRcVGBcYFxQYFRcVFxQWGBUXHSYfFxokGRQVHy8gIycpLCwsGR4xNTAqNSYrLSkBCQoKDgwOGg8PFykcHCQpLCksLCwsLCkpLCwpLCwsLCwsLCwpKSkpLCwsLCwsLCwpLCksLCwsLCwsKSkpLCwsKf/AABEIAOQA2gMBIgACEQEDEQH/xAAbAAABBQEBAAAAAAAAAAAAAAAAAgMEBQYBB//EAEUQAAEDAgIGBgcECAUFAQAAAAEAAhEDIRIxBAVBUWFxEyIygZGhBjRScrGywSNCktEUJFNic8Lh8DNDgqLSFmOjs/EV/8QAGQEAAwEBAQAAAAAAAAAAAAAAAAIDAQQF/8QAIhEBAQADAQEAAgIDAQAAAAAAAAECETEDITJREkETYXEi/9oADAMBAAIRAxEAPwD3FCg66qltB5aS0iLjMS4ArO/plT9o/wDEUKYedy+xsELH/plT9o/8Snej+kufVqte97obTc2XG0mo10fhCzbcvK4zdaJCZ/Rhvd+Irv6ON7vxFakdQmugG93iV3oOLvEoBxCb6HifEo6LifFAOITfQ8XeKa0gQBBNzvQElCzPpNUqCnTcyq9gGkaIHBubw/StHYWl2xuFzpG2fG50WSXAucciL5AiI8Wk962zRrjYmoTL2ACS4gc1GdWJ7OKN5Mb8hn4xzRpkm09CrIf+0I92I/3SfNdxvG0uHPCY+BM+6t/jW/wv6WSFFoOa/JzpGYJgjmE70H7zvFKU6hNdB+87xXP0f953igHkKq15iZo73Ne8OsAZyLnBu7iqo6VU/av8R+Sy3R8cLlxqkLLHSqn7V/iPySqWl1MbftHnrsBBIiC9oIy4o2b/ABVp0IQtSV+v/V393zNWXWo196u/kPmCy6Wuvw5QVM1A4jShudTeO9rmOHkXKGSndXvw6RRP75bs++xw+MInT+s3jWzQhCZwhCEIAQhCAFG00WB3OHnI+JCkprSqeJhAzzHMXHmAiBWaw0EVmBriQA+jUtEzRq06zRcZF1MA8CVLoPwuM2GEk/6SPzKbY+QCNq4+lJBk22bDkb94CrZt0ZTc+FPcXGTkOyN3Hn8F1CFs+Gk1AhCENN1GHNtnDI/Q7wVP0etiaDlOzcRYjuNlES9CMOeOTvGQflnvS5RH0n9piEIU0lT6UH9WPF9AeNamFTAK09KasMpN9uswfhD6n8nwVZKTJ0eXAu0u2z36fztQlUz1m+/T+dqyKXjVoQhUcav196u/kPmCy61Ovh+r1OQ+IWWLktdfhyuLgeA6mT92pSPjUa3+ZdTGmGKZJ+6WPPJj2O/lWRbLlegIQhO84IQhACEKk9JPSI6I0O6MPBFpfhc58iGMYGuLjEmcgASUBdoUfQtOZVYHMc10gHqODhfiNikICvrtwP8A3XmRwccx35jjPBdTusYLMOeIgeck8IAN98JpUxvxbzvwIUPWHTHC2jhbiJx1HDF0bQJsyRicTAGwXJnIxNRaa97qrXPbWbTc1rarWhoeSCXshpwksMAltrxEtKZTa3QhCGhL0Ttu5N+LkhVup9JqvfWqYgKZqObSbhzbTDWOeXZmXteRECIN5tlTz+zUaFChs04g9dsD2gZHfIBHmBvUxSQ1pQekrvtKDf4rvwtA/mKglSvSF36xSG6nUP8AuphRI70mTp8vxdBSqfaZ79P52pMIpjrM9+n87VkPeNahCFRxoOvPV6nL6hZQharXnq9Tl9QsuQlrr8OUJqvQD2OYRIcHNPIiD8U6c1xp/vvWLtVqLSTU0ai93adTYXe9Axecqcqr0WP6pS5H5nK1TvNCFwlAKAa0mvhG8mzRvP5Kl03Rq5qB9OqwS2HdIxzsJk9anhcMMgwQZBwt3GbPT+3T5u+Upsm6fGK4Sa2r9Gp06TG0XGMIOEvIBJklzg4Wa4kk2jNW+iaR1CXHskgu3iAQfAhNJilorRJDY6xdGQxe1hynj3rbNtyw2dxlxxG2xo3DeeJ8st6UhCafFJNRU+kOh1qrWNpCm5hdNZr6j6WNgFmB7KbyAXRNrgRNyntVCsJFWnQpMaGim2i974jFinFSphojCAAN/BWCEDX0IQk1KgaCSYAuShpnTKjg2GEB7pDJuAY7RG4Z+W1OUKIY0NbYNAA7k3o7CSXusTZo9lu48Tme4bLvOBi1js+iCz9m3VhiwZnaNwINzuFvMKZq98svsLm88Li0T4KBojBhL4AdUgu4mA0CdwAAH9VO1awCmAJIBcJNyYcRJO0nNJklmo9fett4UD51G/kmFI1/T/W6bt9F7fB7Co6jl1Xz/FxKp9pvvs+dq4lU+0336fztWQ+XGrQhCo40HXnq9Tl9QssQtRr31ep7v1Cy7isrq8OUFcAv4IxJFWrAJ2AHyuldLT+jLY0Sl7s+JJ+qsK1drBLjA+J3AbSoeoGxolCc+ipzzwCUmo7FUJ2M6recS4+YHcd6pJuvOk3XH/aGXZfdadnEjaZ8Eh1AAS3qHYWgAyT53ORslMrS4t2i55GcMHjB8F2qbjn5wYVFtTSu1tpGkQ14NPBSe11QBjsT2BpFQs6xgiZAgzhjcrKmZE77iMo2R3JDDLBYmQAe+x+qj6KOiIpRFP8AyiMgB/lcIHZ4CPu3JNMk0mPMBdaIG9JNzttfgZm3d9UtacIXHOgSbALmI7tu23egFITVSthbLsIG3rWnYASBmeSY/THOtTYbRLqksbcAyLEvz4CQRIQzcSalQNBJMAZkpimDUIc4Q0GWNOZOx7hsO4bMzezVUdGNi92Nw4Q1p/dbJjM5knipCB3oUHTHu6Sm1roD8WK0kBoF2mercxt7QjJPaRpYY4AycUhoaCSSLkQNkbTA8QmtCpucele3AXCGtkHCwGQCRbEbOMWyF4k4y3fxIrMGAg5YT4Qpug08NJjcoa0XzsBnO1V+m0Q4NB9un39dpLeIIBBGUZq3CXJP06zvpKYr0OLaw8OjKhqw9KBDtHP77295puMf7fJVxco5dV8uFBKp9pvv0/nakFKZ2me/T+dqyHvGsQhCo40HXfq9T3fqFlSFqteer1Pd+oWVcEtdXhyklRdYsmi9omXgUxGc1SKYPi9SkvQ6GPSKDdmPGeVIFwn/AFFvkiLZ3WNrYVninTsMgAB5NHjCg0KRbil2LE4uyAiYkCNkg535p/W9QilZpe6W4WiAXEGYk2FgblIY6RMETsOY5quLk85/aLV0jDXa0/5ghvOnjc8cLERyKlPZI/u3FRtLp4nDDZ7Ic2crkyDzDSO+diXoemioHQC0tdhcHCCHAAkEd4uJB2Jjz9OPm2wzlfCTlmJI7x+a7Vw1GkObiB2CDlcEFpsZAIOYITrs257csstqU5oOYnmtbpX4qrBbDUb++ejfGzrXa85Z4OZTlLWDnAfZOE/v0jHCWuIUqINhbhFv7+i50kjq7pBIMfn3LGSaRxVqO/y8MbHvbBNiD1MWR8wlinUOb2tG5jb8QXOJnuaE+50DvA8SB8Sh0ZkwB4d60a/ZijoTAcXacPvOOJw2GCezuMRxT7gmHvdOJrSWhpM7LG9p60jaMo2yo7dMfWptdSaaYeAQ6qILWn/tTixRkDAvJmIObZLP6WDTInemqT3OaSGzBdBJAFpgzcxaJAKTRozVjFLHAjCAAcTYF3DhaOHBWNeG03QLBpsOAyS2kyzqr0ekcOKpBe4AGMmhxHVbN4vmc4ngpLf7+iQykGgCZIgSczEfkltbaEx50llL7ZjpOT7TbIXjeMv9RVmq3QKRFV0mRhGAH7tzjvt+7nuVkky6ll1RellKW0XexXYfxMqUx51AO9Vyu/SWgXaLUgSWAVAN5pObUHmxUoIIkXBgg8DceSlkr5X4F2mes336fztRCUwdZvv0/nasnVLxqkIQqORB156vU936hZZze9anXfq9T3fqFl0tdfhykYVP9GKAdpNR/wCzptYOdUlz/KnT8VDLFa+hrOpWeRBfXeJ3tphtNp/2Ijfa/wDlZ6xdBYTYAmeZaQPy70xpNIvYWtcWEizmxLeInbCf1pUjAYJGKIG0kHD57UlWx4j58U+pqJ6So/pKj2EhlPpHYv8ADxh7hba4uHJg3lWNakQcbLmILZgPAyvscNh4wd47QotYGtaMLWiGgZANAAHmn1sPIhaFrLpcQbTqtc12FzXNwlpF7mYwnY4WIOaRq/WheHB9KpSqMJa9rhMbnNcLPaRBkcRmCrDRm/azvYZ7nCPi7xKd03BbFnfDHa4xH/xLbqp3KyoVWu7JrCTvPVb3nPwBPBcoOqYRjawOw3wvJGLvYLcY7kCtE4sbBkMWB0nYBhMydk5pr9Ac4zUqPIGTG4Q3/XA6/wAOeZbZpdmNK0Xpoa8lzZDg1hcwGCCCXA4iJGdgdjTcqaNHIOJuCRkMDQOUgSB3+K644bMbJJkjmYLi787mITwRpkxl6K2k9IGgWa4Ynb4MgN74M8uKi60FU04o4cZIBLnFuFp7TgQ13WjK2Zm8Qe03YAHGzDIxbBhe+JOwEHPK3FSQVkGGtKb0UY6m14qNbTa2tpGENLyTiqvJu5rS6xmQLgztV/plUGi8tIPVdHO4+KjikASYAJzMCTzOZTekZPA+9TfPNoseezw3LLC5YXpbmwNpIvzIM9y6BYiTtvzvbuIXWU4EZ7ztPEqv0jWwpQ0tqVCGFxwMLg0NJBJNgP6Jj8qw1bTLX1JJdOEtmLNAjDbODJk36/AKxVPq+t1m1AXFlVrbPEFky5p4TiAIO3DxVwp3qOXSajAQQbggg8jmsXq5sUw050y6medNxYflW2WPMCvpDR92sfF9OlUP/sSZKeXTgC6w9Znv0/nauErtM9Zvvs+dqWdWvGrQhCo5EHXnq9T3fqFmlpdd+r1OX1CzSyurw5SXuwgnYASe660HorRw6FQsQXU2vIOYdU+0cPFxWV1tP6PVjMseBzcC0eZC3lJmFoAyAAHdZEZ73kRtO7TObvlKQjWVMOLGmY6zrEiYgRI2dbyQq48L58NN7Vv7j+rkt8xaAdkiR4Aj4rjT1iOA8y5dfMWgnZJgeIB+CY04RSc7o3Os1znYLXwAGLExJzMxm4ZwlMotBkATkTtPM5nvTdHSe2ws6xMkE9UNgAOxDfhMDO2xUfpTrCpSoVGsNXEKNSoajGdnC10AGIDi4TfIAnMhLE8fm6u3OJcAQAAZN9sHDFsrOzi425pytSxAQS0gg2yMbCNoTHRl7SW42ONwKmYLSYkbO7YUaLpDqjZGEQSJu4EixgWiDIzOW3NaafqltJaXF0EEzLQbCALi+45bPNTahfdpAbscIOLiNkcbzwzKmPvBsfiN/wDT4pOjCJaMmugciA634o7lrXaTDTAwEkD7rjIIkmJNwb5qNSo0601AGw4ughrdhwyTEzIKkM0kF5YbOAxRvaTEjvsd1t4XSwgktgzcg2vtIOzflnuus1GfxnS2MAAAyAAHIZJWjNxOJ+6ARO8nOOQHjyTMNeIc0He1wBg8QbJ7V/UPRizQAWAZNAsWjcMoHPgsy4zPnwzozIaJJPPhl5KLrDRzUw0x2C+Kt82RjLY24jhaf3S5SqFOMVyRidA2ASYCW3M8T/KIWj+oRpNNxEtcWkEOyBBwmYIOw5WurKk+Wg7wD4qBUZIiSOWakasnomhxxFstJyxYSWzHGEuRfSfUpZTSmxpFfi9h8aNIfyrVrMazZGl1NxZRcOf2rT8rVO8Hn+RpKp9pvvs+dqThSmdpvv0/naknV7xqkIQqORB116vU5fULNFaXXX+A/l9Qs2c1ldXhyomm08QYz26tAf8AlYSPBpW9WHLJraMJj7dh/C15jyW4RCe/5IGnOiozbiDhbm0ydwgHyQjTnRUYTtDmjPM4XbODTfghVx4PPhukNu/yt+cpTnQJgnlmuU9vP4gH6prWGmClSfUNwxrnRMThExOycpTGnAyuC/a3q5OBBNzh4GwdYb0aSMbS2Glrpa7EJaRBxDD94RY8+ah6s1qK5e13RWggNe9+JvtdemwFsxDmlwO9WLKZgNGbLtvm3IiTtE5neOKy0ltgqVIE58BtK5Sbhbc5ZnZvN9yHVYsWuB3YXHzAIXNI0QkB5sWGWNO0kR1s4N4EZTN8kbbcp0jSIlpJIIxQBm60RC5Sc6XEsN3WEt7IAAJvzMcU4yjkXQXfDgOHxTqGyb+otUwS4tIgDC6xAznEBcAzfPIFOnSAIxS2d4t+IdXzThRoDyCabgIJJZGRbaWkbCDNsoi+ay/C3eP2ECgMZdHWIDSYuQCSBOdiT4pWgvxONQdgNgHY68kjgIF9t09V0Sk0dZrQ20AgYZ2Q3KeQlR3PFUSbsPZaQQI3uBzJ3HwWb2Xdy+QjRwTLps4lwFrBxkXz496daP7/AL4AJOEAQIbyyE8N52bz3rrpAsJ4ZJjz9fo3pdYsY5wGLCCcORMCYBNp5+IVjo1LC0DM5nmbnzKr6E1SRhcxoIDi4AYrAkNE7iLnfa+Vqkyqed3Qs3ro/rYG+j8KkfzLSLO6/Z+ssO+k8eD2H6pLwYflEVdZ2m+/T+dqTCWw9Zvv0/naknXReNUhCFRyIOu/V38h8QsyVpdeerv5D4hZkpa6/DlGju/WdH/in/11FtVitGZ+s6Nv6QnwpVJW1WxL2/JC0sfaN3YXeMsSU7p7DhxC5ZLo3iDI8EwyYE57ee1Vx4PO/NG2VNp2Wdwg28j5o0zR8dNzZAxCLtDh3tdZw4fBdrUMVwS10QHCJ5XsRfIrtJhFj5ZeBuOUlab7EXRdBeKnSVXh78JY3Awsa1rnNc6xc4kksbJLvuiALzP0f/EG/C74t/om3PzAguGyfjuT+gAXzLrYptygeznHesy4XOzWktRdMPZHM+H/ANUpRNLHXHuu+LUk6lj0xVaS0gGDsOcHYYKTo56jZzgTz+95ynVGdRio1wJAOIFuwkgEO4Gx8VV0X59d/SQHFpttBvA5nYOKddSBMmbZXIixGzmukT3bsx+SaNJwMh3cbT3wQPBYX7/2FU6UEkkuMmJM4Raw+PfySX1g1u0wDkJ42G08B5LjQ+TMAbLzPcGjzKVRoQZJLnHadnADIDLwQPv9TQpUjOIzOwbG+GZ49wsmqumOuGU3PqAA4RAFzE43Q2M9s2Nsk7UquxBoYXSYBkADOSZMwOA2qfo9DCN5OZ3/AJDgst0W5fx+R3R6OFsZ7Sd5Jkp1CFNILP8ApK37Wgf4o8WtP8q0Co/SgWoEftoPI0qv1wrKbHsV0LtPtM9+n87UQhnaZ/Ep/O1JOum8axCEKjkQNfer1OQ+IWY6VafXnq9T3fqFlsKyurw5TuhCdM0bnVP/AInD6rZrFauB/TNHgxerI3jonfWFtURP2/IEKsd9nZ1gMjsI2X2HZdWaE0ukpdK8uExtP0XU/wD/AJ9PPAwHeGgHuIuE0NUU8YdBMNLYLnFhktMlhJBILBBiRJ3pv5Kf5P8ASGKpqYgKbnCYaSIa63aB2NvAdnYxsJq9dawqUqlKkC4OqyHFkB1QMEjo3OlrDJMk5NDjnC1qj6dq9lZmCo0ObIO0QRkQRcHiFmyXK3qs9HtPJD6bw4PZUw3qdKLsbUAFTC0mA7IiRfOystNHZO4377fGE1q7UtGg0NpUwxrZDQJhsmTAJtMm6k6VGB2LLCZ5QZWM4iqq11rtlAdZheMJe6Cxoa0ECZe4SZIgC5OSs2TAnOBPPaqnTdVvdX6QNov6oax1UFxoZ48FPDDsVpOJpsBcBVrovEujipudidNN0FpIuzqgOa47rAhx3uByEvM0thfhD2lxbLWhwkgTJA25hc0DQm0aTKbeywQJ/pbuFlO0aiDTaCARuIt4JbdJ5W4q+jrKm6QHskOLT1m5ix293AyDcJ00HVOwXU/3oGU7GvFznmLSrNrYsLLqX+RbnbNGqOjBuUk7zcp1CEpAhCEAKn9J/wDCZ/FpfMrhVHpP/gt/i0P/AGsnylDZ1VSusPWZ79P52pICVT7TPfp/O1TnXVeNWhCFRyIOvPV6nu/ULLEfVanXnq9T3fqFlw1LXX4co0YxpOjO3VHN/HTeFtlh30x0lE+zXpEfiw/zLcLYl7/kEIQtRCEIQAhCEAJjTewdwgnkCCfKU+kVaeJpB2gjxEICGhIpOkA7dvPb5pas6iX5HkVOoRhbGUCOUKBVJwmM9nM2HmQrCm2ABuAHgkyR9OlIQhImEIQgBCEIAVR6S/4bP4tKfH84Vuqb0od9nTG+tT8sTv5UNnYrIXW9pnv0/nauRZdYOsz36fztU46rxq0IQqORB136vU936hZorS679Xqe79QszF1ldXhyo+sDFMumMBpv7qdRjz5NK3iwetKeKjVbtNOoPFjluNGfLGneAfESiF9+w4hCFrnCEIQAhCEAIQhAQK1EtcT91xn3Xbe45853hQtO1gWOaxjcb3BzoLgxrWsgOc5xm0uaLAm+66ttMqtZTe5/Ya1xdt6oBJtyCw2s69aoaWJujFgc1p6Vhq4TULWtqYCBhe0kS7ERBNk8yVwyumo1FprdJptrN7MuAFj12OLXXFiAQQCLHNW6i6s1eKNJtNpLoklzu05ziS5xjaSSVKS27Tt2EIQsYEIQgBCEIAVH6TG9Af8AcLvw0qg/mCvFnvSNs16HBtY+PRhZTY9iIhvaZ79P52rkLrO0z36fztSTrpvGsQhCo5EHXfq9Tl9QsyQtdpmjCoxzCSA4RIiR42Vb/wBOD9o/wZ/xWWL+Wcx6piy0HaCPFaPUT50WgdppU554BKjf9Oj9q/wZ/wAVK0LVxpU2sbUcQ0QJDJgcgiM9c5lrSahM9C72z4N/JHQu9s+DfyWonkJnoXe2fBv5LvRO9s+DfyQDqE10TvbPg38kdEfbPg38kA6hNdEfbPg38kdE72z4N/JAVnpVVH6M5h/zi2lGUioYf/sxnuVFpFPGxzfaBHKRAWk1jqjpsE1HDA4uEBlyQW3kbJKjj0cH7V/gz/isq3nljJ9TdUaX0tCnUMS5oJjLFHW85UxQdXasNFmAVHOGJ5EhtsTi6BAFhNlK6M+0fALUTiE2GH2vIIwH2vIIBxCbwH2vILuE7/JALQkYTv8AJGE7/JALWb18/wDWmDdRefF7B9CtBhd7XkoGl6m6SpjLyDhDYAbEAk89qKbG6u1KUM7TP4lP52q2/wDwP+4fAIp6ghwPSEgOa6IH3SCPgkkWvpNLdCEJ3OEIQgBCEIAQhCAEIQgBCEIAQhCAEIQgBCEIAQhCAEIQgBCEIAQhCAEIQgBCEID/2Q=="/>
          <p:cNvSpPr>
            <a:spLocks noChangeAspect="1" noChangeArrowheads="1"/>
          </p:cNvSpPr>
          <p:nvPr/>
        </p:nvSpPr>
        <p:spPr bwMode="auto">
          <a:xfrm>
            <a:off x="0" y="-1036638"/>
            <a:ext cx="2076450" cy="21717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5130" name="Picture 10" descr="http://upload.wikimedia.org/wikipedia/commons/2/2e/Magendarmkana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92080" y="5013176"/>
            <a:ext cx="1547664" cy="1615694"/>
          </a:xfrm>
          <a:prstGeom prst="rect">
            <a:avLst/>
          </a:prstGeom>
          <a:noFill/>
        </p:spPr>
      </p:pic>
      <p:cxnSp>
        <p:nvCxnSpPr>
          <p:cNvPr id="11" name="Rovná spojovacia šípka 10"/>
          <p:cNvCxnSpPr/>
          <p:nvPr/>
        </p:nvCxnSpPr>
        <p:spPr>
          <a:xfrm>
            <a:off x="1043608" y="5229200"/>
            <a:ext cx="792088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V="1">
            <a:off x="7092280" y="5661248"/>
            <a:ext cx="72008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Rovná spojovacia šípka 12"/>
          <p:cNvCxnSpPr/>
          <p:nvPr/>
        </p:nvCxnSpPr>
        <p:spPr>
          <a:xfrm>
            <a:off x="5292080" y="4221088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 flipV="1">
            <a:off x="3275856" y="5229200"/>
            <a:ext cx="720080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Ovál 4"/>
          <p:cNvSpPr/>
          <p:nvPr/>
        </p:nvSpPr>
        <p:spPr>
          <a:xfrm>
            <a:off x="37261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15" name="Ovál 14"/>
          <p:cNvSpPr/>
          <p:nvPr/>
        </p:nvSpPr>
        <p:spPr>
          <a:xfrm>
            <a:off x="3455876" y="2433879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16" name="Ovál 15"/>
          <p:cNvSpPr/>
          <p:nvPr/>
        </p:nvSpPr>
        <p:spPr>
          <a:xfrm>
            <a:off x="5089046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sp>
        <p:nvSpPr>
          <p:cNvPr id="17" name="Ovál 16"/>
          <p:cNvSpPr/>
          <p:nvPr/>
        </p:nvSpPr>
        <p:spPr>
          <a:xfrm>
            <a:off x="709228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5</a:t>
            </a:r>
          </a:p>
        </p:txBody>
      </p:sp>
      <p:sp>
        <p:nvSpPr>
          <p:cNvPr id="18" name="Ovál 17"/>
          <p:cNvSpPr/>
          <p:nvPr/>
        </p:nvSpPr>
        <p:spPr>
          <a:xfrm>
            <a:off x="1834030" y="2438458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22222E-6 L 0.51041 -0.13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1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91 -0.133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5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59259E-6 L -0.0158 -0.1363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9" y="-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22222E-6 L 0.19931 -0.1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65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22222E-6 L -0.55521 -0.1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/>
              <a:t>Správne zoraď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/>
              <a:t>z</a:t>
            </a:r>
            <a:r>
              <a:rPr lang="sk-SK" dirty="0" smtClean="0"/>
              <a:t>ásobné pletivo	plod    	vinič		bunka</a:t>
            </a:r>
            <a:endParaRPr lang="sk-SK" dirty="0"/>
          </a:p>
        </p:txBody>
      </p:sp>
      <p:sp>
        <p:nvSpPr>
          <p:cNvPr id="4" name="Ovál 3"/>
          <p:cNvSpPr/>
          <p:nvPr/>
        </p:nvSpPr>
        <p:spPr>
          <a:xfrm>
            <a:off x="692957" y="263253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smtClean="0"/>
              <a:t>1</a:t>
            </a:r>
            <a:endParaRPr lang="sk-SK" dirty="0"/>
          </a:p>
        </p:txBody>
      </p:sp>
      <p:sp>
        <p:nvSpPr>
          <p:cNvPr id="5" name="Ovál 4"/>
          <p:cNvSpPr/>
          <p:nvPr/>
        </p:nvSpPr>
        <p:spPr>
          <a:xfrm>
            <a:off x="3059832" y="264633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2</a:t>
            </a:r>
          </a:p>
        </p:txBody>
      </p:sp>
      <p:sp>
        <p:nvSpPr>
          <p:cNvPr id="6" name="Ovál 5"/>
          <p:cNvSpPr/>
          <p:nvPr/>
        </p:nvSpPr>
        <p:spPr>
          <a:xfrm>
            <a:off x="5148064" y="2632537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3</a:t>
            </a:r>
          </a:p>
        </p:txBody>
      </p:sp>
      <p:sp>
        <p:nvSpPr>
          <p:cNvPr id="7" name="Ovál 6"/>
          <p:cNvSpPr/>
          <p:nvPr/>
        </p:nvSpPr>
        <p:spPr>
          <a:xfrm>
            <a:off x="7164288" y="2646334"/>
            <a:ext cx="648072" cy="648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4</a:t>
            </a:r>
          </a:p>
        </p:txBody>
      </p:sp>
      <p:pic>
        <p:nvPicPr>
          <p:cNvPr id="1026" name="Picture 2" descr="http://urban.wbl.sk/b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963" t="6163" r="11171" b="6565"/>
          <a:stretch/>
        </p:blipFill>
        <p:spPr bwMode="auto">
          <a:xfrm>
            <a:off x="24847" y="4373354"/>
            <a:ext cx="1597644" cy="124691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1.gstatic.com/images?q=tbn:ANd9GcTisMxSPSmveqW81qpH3GRtwrZqMMmjuKjk2B7-C7d6ATKegE8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345257"/>
            <a:ext cx="1647329" cy="1235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t2.gstatic.com/images?q=tbn:ANd9GcRzrNNBPUZvVrjk7boJHB1D1dc7rvIAS3XAKICCQO6S4a6td88Ebw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46695"/>
            <a:ext cx="1376838" cy="18326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t0.gstatic.com/images?q=tbn:ANd9GcTADp8biGrixRWlwGXJHz_5v-r-Dk8jANkTXBw8AzO2qGyBLyZmR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373354"/>
            <a:ext cx="1826815" cy="13709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Rovná spojovacia šípka 8"/>
          <p:cNvCxnSpPr/>
          <p:nvPr/>
        </p:nvCxnSpPr>
        <p:spPr>
          <a:xfrm>
            <a:off x="1835696" y="5058845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/>
          <p:nvPr/>
        </p:nvCxnSpPr>
        <p:spPr>
          <a:xfrm>
            <a:off x="4283968" y="5060781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Rovná spojovacia šípka 14"/>
          <p:cNvCxnSpPr/>
          <p:nvPr/>
        </p:nvCxnSpPr>
        <p:spPr>
          <a:xfrm>
            <a:off x="6444208" y="5058845"/>
            <a:ext cx="432048" cy="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700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48148E-6 L 0.67223 -0.13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11" y="-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85185E-6 L -0.2165 -0.121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33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9288 -0.11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5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1.85185E-6 L -0.22448 -0.1326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33" y="-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b="1" dirty="0" smtClean="0"/>
              <a:t>Zopakujme si:</a:t>
            </a:r>
            <a:endParaRPr lang="sk-SK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sk-SK" dirty="0" smtClean="0"/>
              <a:t>Črievička je z hľadiska počtu buniek..........................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Črievička sa pohybuje pomocou.......................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Pohyb pomocou </a:t>
            </a:r>
            <a:r>
              <a:rPr lang="sk-SK" dirty="0" err="1" smtClean="0"/>
              <a:t>panôžok</a:t>
            </a:r>
            <a:r>
              <a:rPr lang="sk-SK" dirty="0" smtClean="0"/>
              <a:t> je typický pre ...........................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err="1" smtClean="0"/>
              <a:t>Panôžky</a:t>
            </a:r>
            <a:r>
              <a:rPr lang="sk-SK" dirty="0" smtClean="0"/>
              <a:t> vznikajú .................................................</a:t>
            </a:r>
          </a:p>
          <a:p>
            <a:pPr>
              <a:buFont typeface="Wingdings" pitchFamily="2" charset="2"/>
              <a:buChar char="v"/>
            </a:pPr>
            <a:endParaRPr lang="sk-SK" dirty="0" smtClean="0"/>
          </a:p>
          <a:p>
            <a:pPr>
              <a:buFont typeface="Wingdings" pitchFamily="2" charset="2"/>
              <a:buChar char="v"/>
            </a:pPr>
            <a:r>
              <a:rPr lang="sk-SK" dirty="0" smtClean="0"/>
              <a:t>Jednobunkové živočíchy nazývame ................................</a:t>
            </a:r>
          </a:p>
          <a:p>
            <a:pPr>
              <a:buNone/>
            </a:pPr>
            <a:endParaRPr lang="sk-SK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642958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sk-SK" sz="4000" b="1" dirty="0" smtClean="0"/>
              <a:t>Rozdelenie organizmov</a:t>
            </a:r>
            <a:endParaRPr lang="sk-SK" sz="40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5256584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sk-SK" sz="2400" b="1" u="sng" dirty="0" smtClean="0"/>
              <a:t>Jednobunkové organizmy  </a:t>
            </a:r>
            <a:r>
              <a:rPr lang="sk-SK" sz="2400" dirty="0" smtClean="0"/>
              <a:t>- ich telo je tvorené ......................</a:t>
            </a:r>
          </a:p>
          <a:p>
            <a:pPr marL="0" indent="0">
              <a:buNone/>
            </a:pPr>
            <a:r>
              <a:rPr lang="sk-SK" sz="1600" dirty="0" smtClean="0"/>
              <a:t>Črievička veľká		</a:t>
            </a:r>
            <a:r>
              <a:rPr lang="sk-SK" sz="1600" dirty="0" err="1" smtClean="0"/>
              <a:t>červenoočko</a:t>
            </a:r>
            <a:r>
              <a:rPr lang="sk-SK" sz="1600" dirty="0" smtClean="0"/>
              <a:t>		</a:t>
            </a:r>
            <a:r>
              <a:rPr lang="sk-SK" sz="1600" dirty="0" err="1" smtClean="0"/>
              <a:t>chlorela</a:t>
            </a:r>
            <a:endParaRPr lang="sk-SK" sz="1600" dirty="0" smtClean="0"/>
          </a:p>
          <a:p>
            <a:endParaRPr lang="sk-SK" sz="1600" dirty="0"/>
          </a:p>
          <a:p>
            <a:endParaRPr lang="sk-SK" sz="1600" dirty="0" smtClean="0"/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endParaRPr lang="sk-SK" sz="1600" dirty="0" smtClean="0"/>
          </a:p>
          <a:p>
            <a:pPr marL="0" indent="0">
              <a:buNone/>
            </a:pPr>
            <a:r>
              <a:rPr lang="sk-SK" sz="1600" dirty="0" err="1" smtClean="0"/>
              <a:t>Drobnozrnko</a:t>
            </a:r>
            <a:r>
              <a:rPr lang="sk-SK" sz="1600" dirty="0" smtClean="0"/>
              <a:t>			meňavka</a:t>
            </a:r>
          </a:p>
          <a:p>
            <a:endParaRPr lang="sk-SK" sz="1600" dirty="0" smtClean="0"/>
          </a:p>
          <a:p>
            <a:endParaRPr lang="sk-SK" sz="1600" dirty="0" smtClean="0"/>
          </a:p>
          <a:p>
            <a:endParaRPr lang="sk-SK" sz="1600" dirty="0" smtClean="0"/>
          </a:p>
          <a:p>
            <a:pPr>
              <a:buNone/>
            </a:pPr>
            <a:endParaRPr lang="sk-SK" sz="1600" dirty="0"/>
          </a:p>
          <a:p>
            <a:r>
              <a:rPr lang="sk-SK" sz="2400" b="1" u="sng" dirty="0" smtClean="0"/>
              <a:t>Mnohobunkové organizmy </a:t>
            </a:r>
            <a:r>
              <a:rPr lang="sk-SK" sz="2400" dirty="0" smtClean="0"/>
              <a:t>– telo tvorí ..............................</a:t>
            </a:r>
          </a:p>
          <a:p>
            <a:pPr marL="0" indent="0">
              <a:buNone/>
            </a:pPr>
            <a:r>
              <a:rPr lang="sk-SK" sz="1600" dirty="0" smtClean="0"/>
              <a:t>	Medveď		kvet			človek</a:t>
            </a:r>
            <a:endParaRPr lang="sk-SK" sz="1600" dirty="0"/>
          </a:p>
        </p:txBody>
      </p:sp>
      <p:sp>
        <p:nvSpPr>
          <p:cNvPr id="12290" name="AutoShape 2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sp>
        <p:nvSpPr>
          <p:cNvPr id="12292" name="AutoShape 4" descr="data:image/jpeg;base64,/9j/4AAQSkZJRgABAQAAAQABAAD/2wCEAAkGBhQQEBQUERQVFRQVFBQXFhcUEhQUFBUUGBQVFRQUFxcXGyYeGhojGRQUHy8gJCcpLCwsFR4xNTAqNSYrLCkBCQoKDgwOGA8PGiwiHCQsKiwsKS8tKSosKSkpKSksLykpLCksKSwuKSkpLCkpLCksKSwsKSwsKSwpLCwsKSwpKf/AABEIAJQA8AMBIgACEQEDEQH/xAAbAAEAAwEBAQEAAAAAAAAAAAAAAwQFAgEGB//EADcQAAEDAgUCBAQEBgIDAAAAAAEAAhEDIQQFEjFBUWEicYGRBhMyoUJSYsEUI7HR4fGS8BZDcv/EABkBAQADAQEAAAAAAAAAAAAAAAABAgMEBf/EACcRAAICAgICAQQCAwAAAAAAAAABAhEDIRIxBBNBIjJRYZGxFHGh/9oADAMBAAIRAxEAPwD9wREQBERAEREAREQBERAEREAREQBERAEREAReL1AERRPrgRJ3/wClASryVRr5kBOm9t+Nif7e6rnMHmwETF/PmPVTTKOaNCvimt3PMRzddDENkCd1g067WulztiSSTcwSf3VY5uCTE3kixMCZ4HMBW4lfZR9VK9lfI4jOjNg89fCQ0KehnbnyNVzaAP6XlOJHtR9RKLIpZoYAgW3JdYeZ2ntK0qOIDtjPoq0aKSZKiIoLBERAEREAREQBERAEREAREQBERAERclyA9XL6gAkqpjcfpOlt3QN9hfm/YqgcW531GAJdAFoFxPsPdTRRy+C7VzAwdIvx5yB+6z8TiIEyLlxA8zp/ZKDCT4bRHrzb1VzDZYGxPAAnn1RyUSlt6Rn0g534SBLd+nNvRquU8r/M4nbYxtsr2gNk8bqszO6LjAeDG8SslOUvtQfGP3Mr16NGjpDh9R0j/K0G4RnDR7LG+IjJpPF2h33OxVjG5vDdFKXVIA5htt1r65SS2Y+6EZST6NL5DTwqmKylhE6R6L3KcEaTPE4uc67i4kme3RTY/EBjCSsVJqfGzek4W0Y+VtnVrkaTAJAjmwWvgKhJIJBj3WRgcO7dxAkkwXHc9pN1uYLD6QSRc73JH3XQyuMtIiKhuEREAREQBERAEREARF450ID1FE3ENIBmx2KjqY0AEjgkeoEwhFlleSqFTMoiBuYPYRuoRWfyZIn25BU0yrki0/Mmh5YZm3FvdVqry6ZB5EdHcEKsxktc4n9XpLpC6DnvNrC1+T0PYq1Gbk+xVqAuJ3JPHTSI8gvaOALiC4nYW42gq1h8C1g/yqrM/pmp8trmF20TeyzlP4RZQcjTp0g3ZSBqUjIBXayUb3I1Wujg053/ANrNxWQ0Xg+ENPVtnLVJWbnGMcynFNpc9xhvQHqT0Wi06RnkjFq5Kz5bMKLmuDGVDUAJLg4eGwUuXPrsYHsGppJs0SQdxPVbOByEU6btV3lpE9J4C4+G36aT2Ps6m8tPfofZdMs+qjs8qPitTUpav/h1hswxDiNVIBvJcSDHlCgxmK+Y7UAdDd7TJ4Clx+ONSzSABuTaewXWX5MXQ5zzoizRI9Z3WVLujvin1bZPgMvedL3OAMzAbxvC2AuKVLSABsO5P9V2obs6IqkERFBYIiIAiIgCIvCgPVDisRoaT0UqpZiZ0t6mT5C6Ih9CnmOoAxFxPUA2B91G95Lbm7agAPr/AGUAadPm2f8Ai6f3XFfFNFpmXNda/mrGd6On1xpH/wBOMAdDZeYhlmtuYu4/qedv6+yhoh5AhsRp333kqwME90y7d+rn0Cluil2RTAg76Hxe8yPvAXrqpeZYIEyHEcEQRHVZ+eZszCkNa3XWfcNFo/U48BZLsyxTv/a2n2Y2fuVnLJFds78Pg5cqtKl+z6zCYDTF/U/eyv06cbL4WnnmLow4vbWaLuaWhriOdJ6+a+uyLOW4qkKjBHBB3BG4PdYvI59dE5fCngVy3+y+WSFlUPhWhTq/NbTaH38Q3vurNLPKbqppNMuG4kSFd1JUUYptBtlRzrMDRpOe1peQPpbvE8K7K4eyd1Xn+Av2fP8Aw9nhxLnwws06N3TIM+xsvo1UoYSlSc9zGta55BcQAC48EqHEZjwLnp/fotOMp/pFZzgnot1sSGCSVjvxRqnwy0H8Q0+L0K4qhxg1BadrFvvsbrRwmBDrg2HGkD/oW0YKC0Ybk9kWHyku+qA3oBc+xWwxgAAGwRjABAXSNmqVBERQWCIiAIi8JQHqjrVtIk7Doq+Ix0Dw3NvK+yrMxZBNpDvw7nzB5CmirkujvE4wyYtB37d+yip4x02vJsDt6OH7rwVdMEG3U2kD8LuhlcVKmu9MQDZwI+4HXupM7LWIxBdTdpEO5EwR0VOnmpqxoALwYO0RsdlZoZbF3Ek7Sd46L5WtjDgscWlkUqhGl0Q0ceVyIVOSs2inOLR9N/AOdZxMAyItE/srFPDU2iAvMVXhoJ6TbylZ+GpGsC5xInYDYDhWim1bKxhy6NlkL0uWS7DfLPhqQOjzPqo/ng71fZv+VV4L+TThJdGJ8R/Dld+KNWjodqAHieQRHptZfL5nUqUnOb81heww4bCTwOSv0QtaPEapAjfYL5vNs1oh+qn/ADXjktbHuU/x0+j1/G8zNCoySaS0VMPk2Nc0QxkOAIOuwBvcbr634Zyf+Eo6XODnucXOI2k7gL5lnxZXjZg8gZVepnGIdu8jysrLxUjPPk8jOuLpI++ZhqTXmoGjWRBdFyFMcWB/lfnLRWI+t3urlH4bq1QHOc7SCJJJiLTyreiCOKfjySuUj7d+OA6e4VepmE7SfIKjhspZSZDRuTcmTIEgq9h/EQ078xa45CrwS6Rwvb7Kj6znCTYee/qoRlzzUmmw3gzqEd9lt0MFBvBBmRFjtB+yttYAIFgpsLGUsJljQAS2/Q3gq+iKpqlQREQkIiIAiLxxhAJVetiNJgjwnnie64rfzG6mn069ioKOI8MOuw2B/L2Kkq2RhnHWW+Thdh+64rVGtHiE3u0fU0/mHYrl1YyWgSfpdfaD4XD7qxh8EZ1OMuiC7khTerZk3ul2QMwznXfEcjg9Ce6tYbEUz9LmnjcWVtrOFkY/4Xp1CXN8Dzy3Y+YWfJT10iJRnH6krNcKKtgmPgva10bSAY5WFhqlTC1WtqGWusCNj77Fb2NxYpsLj6DqUeCuicedSTvTXZziaIIg7QR7rHZQq0vCwgt72joq+GZUxdYOcf5THTYgCQbNHJuF9NoVneGl2Thyynco6X9mPh8I57g55BjYX0juVdfgRBED2VsQAs057T+aKQc0vOzQ7xdzHCz90m9Gri5O29nz+e5Q6AGk6Du3iVmUcpA4PsV9/wDJDrjlBhlv74o2x+RkiuNHx9DJCfwn2srbcjDRLyGr6aqWsElZPzzVOr8I2ETfaYgqyycujOfk5Lq6KWEwgB1PaC2bA2kdZFl9BhMS2q0tAIEQZCrNywkh0DuCSLekLVY2BCrJlFKUvuIWYJo/32hd08M1sQNtlKioTSEIiISEREAREQBERAFDiGBzd45B6KSo6B/ewWQ/D7lzmX/U4+YiVKIbPSSHTN/zMcL9yFA1xqO8MfqdET+kt/deVmBxDW/Ld+aBBA4halDDBjQBx6/cqJSUVZirbpHGGwQaFaAUIxHa3VTF0CYlYbm9mypLR2Aoq+LYweNwHmVk1sfiX2p0tHd7hPsAVzh/h9zjNd+q2wn+q6VGK7Zg8sm6gr/oz/iDHsquABkNvLdyTxPCqHEh5brc75bTcF0n0KsZ9lDKJaac3MFslxPe5VVmS1nNkMhouQ43dzEBd0PWsaZ4uX3e1qr/ANG5Qz6mxsU2WG1wPVTf+S0x9QI77hZeX/w9UxUohruxIE9N7Kxj6WFwzmamXeYFyR1vJXJklCPaZ6OF55/Y0bWFxrKwJpuDhsY6rMHwnRFcVoIqNJMgwCTvIWpQotYPC0NnoF67EgbXXG7k/pR6MZuC+p7JAIVbF41rBuPVVMVmRkBtzPoPVR/wwP1+In2FpstI4UtsyeRvo4qPNV3iMD8vJ7nsrOHyidnPaQbRb2U2AoBzSHCYIiRtYbeqv0qekQtW/gRh8nrGwN5XSIqmoREQBERAEREAREQBERAQ4pst+nV2JhZckbR0OhpdHaStetOkwJPRZznFti8g9GMsFKKSK2CJ1EmbuM6gAbbbLWqC3YrIfRIcXUw97jaHCAPI8KQ5j8s+IOtE2JEqs48kvyZp8W7L9OlAj/cKYLNbnDT9uDzsujmrYJ6GNjbvss3CZpzj8GgHLMzPPBSOlg1VDsADbzhKmZ7gTtNhx1VbDUGslzWOLifE50F0cHyWkIU7kY5JyaqH8keX5c+rU+bXFuAY3/st01AOVnPqvIIDbi4Bd9Q7LlzXnYtAP0mORuCpmlN7IxReNUv5IM2yptQ66Zh/P5Xeajy7GH6K7ACzZzhIjsVYc10jU50HeLEHcpUwHqeCbg+ROxWl640V9dT5p0/0dvx0mG+L7AKBwn6yIMwBYXGx5VhuBLgdFiOOD5dFG3JHuPidAtt1UaL8WukcPpadDQN3jbpBurmGwJ1vnbUC3uI+y0GYcAgxcCJUqhs1UPycU6Ybsu0RVNAiIgCIiAIiIAiIgCIiAIiIAoq1MkeE6T1iVKiAzqrLxLnHpMBcPw5aJdAA+lokkuNpJO604UdShqc0n8KmyvEz/l6Ym5+WSexEGfuVIDph8DS4Q4R7FWjhpcTO7Y8l7ToQzSb8IRxKNSAHDljtudJ/2jTaxGoTpvZzeP6q3QwQb1MTE7gdFI3DtEQBbbsljiZrsK7TLQR+n8TT1B6dlIcI8Ak3m5At5Ed1poljiUG4Enc8ie8RBPdW2UQAB06qREslRSPAF6iKCwREQBERAEREAREQBERAEREAREQBERAEREAREQBERAEREAREQBERAEREAREQBeIiA9REQBERAEREAREQBERAEREB/9k="/>
          <p:cNvSpPr>
            <a:spLocks noChangeAspect="1" noChangeArrowheads="1"/>
          </p:cNvSpPr>
          <p:nvPr/>
        </p:nvSpPr>
        <p:spPr bwMode="auto">
          <a:xfrm>
            <a:off x="0" y="-1571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294" name="Picture 6" descr="http://urban.wbl.sk/j4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988840"/>
            <a:ext cx="1656184" cy="1026835"/>
          </a:xfrm>
          <a:prstGeom prst="rect">
            <a:avLst/>
          </a:prstGeom>
          <a:noFill/>
        </p:spPr>
      </p:pic>
      <p:pic>
        <p:nvPicPr>
          <p:cNvPr id="12296" name="Picture 8" descr="http://t1.gstatic.com/images?q=tbn:ANd9GcQKAmo_q3ZUaVGlG2DqLetsmhLSftdw71lTacirGSPNhwMOFxr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180837">
            <a:off x="3649415" y="1562847"/>
            <a:ext cx="648072" cy="2015658"/>
          </a:xfrm>
          <a:prstGeom prst="rect">
            <a:avLst/>
          </a:prstGeom>
          <a:noFill/>
        </p:spPr>
      </p:pic>
      <p:sp>
        <p:nvSpPr>
          <p:cNvPr id="12298" name="AutoShape 10" descr="data:image/jpeg;base64,/9j/4AAQSkZJRgABAQAAAQABAAD/2wCEAAkGBhQSERUUEhQWFRUUGBgYGBcYGBwYGhoYHBgXFRQaGBoYHCYeFxokGhQXHy8gJCcpLCwsFR4xNTAqNSYrLCkBCQoKDgwOGg8PGi8lHyQvKS8uLC8sLCwsLzQsLCwsLCwsLCwsLCwsLCwsLCwsLCwsLCwsLCwsLCwsLCwsLCwsLP/AABEIAL0BCwMBIgACEQEDEQH/xAAbAAACAwEBAQAAAAAAAAAAAAAFBgIDBAEAB//EADoQAAEDAgUCBAQDBwQDAQAAAAEAAgMEEQUSITFBBlETImFxMoGRobHB0RQjM0JS8PEVJGLhFoKSQ//EABoBAAIDAQEAAAAAAAAAAAAAAAIDAQQFAAb/xAAtEQACAgEEAgICAQIHAQAAAAABAgADEQQSITEiQRNRcYEyoeEUM0JhkcHwI//aAAwDAQACEQMRAD8AKYq0tdlL7X2t2Q2TM02B03ButNZXiV4dbQLPHF4soaO/2XjNOrHAmFcVJ8Yfq6SWWGORpuQNR6IC1zy4DXfa6fIxlYGjYCyCx4URNm/l3TKEcWFfXqMuQEAjv3LMAjffM6+mnKLyyOvv91wv+SrJP0W8mSBFgBRiS8Y9yueIe/PdQAIXiuYEyQZxxLgW3NilDFsMkgIPmczWxubj3TRU1RYLrzajO3WxB4Xn7AVtO0/qPOGXB7ibUYvna1rXOJ7C62RUsjcj5f8A1Zf8U0U9FG03DR9EuY5W/wC4d/xaLJJdidijEDZtXcTNDIi5xc8kuPF1IXvZxtbbVcppCWglpBPP6od4Ekk/mNm97oVsY5BPUE9Aj3N87ZXiwBt3QQlwOpNkzGsLhki3AshdVhr2HUi5/NTRqGBx1BtrBGRDPS2IOlY6NztWbHkt4RR7j3Sv0qC2oDSdbG6ZptCbr0lJPHPcFWymTOGQ+qgZndz9Vw/ZcLVZ5kZkvFd3P1XQ8+v1Vd9F5x0UCdmWB5F9Tr6rjZDe1yqvdeJK45nZl+Y9yu5yeSqRfvv/AJUrm67mTJ5td/uuZioPZovAkhT13OzJEm+/3XTJoNVSGqTWk+inmRmWBx2uvAuVkcdhcm1tyUCqetmtcWsjza2uf0VSzUKG2g8xmAoy0N2dyvBzkGputL/HGLen/aJN6ggI3I9LKBqAeBJGw9GJ8PTcxNibJlwXAmweY6uO5W8TXXfFKraeh/8AVIIQdS0yHsoC66HG686UDcgepVw7K+5HLSVlwfioU9fGAQZAVqEeYXaQfZOFiHqDtJmdcsrnNVbQiIzIEqc0c7FVsga3UBaSoHsqR0yhsxm+QYd0t4ywMqA9wOV4t8wmVrlkxmg8aIt54PYrM1Vexs+ujGDyWAqnHrNs0KvCGOkzXO/PZDmQ5X5JNHX52PsnGGERxANsNNSsy4CoYUdwUDO3l0IvUMhhqvObjbTsieKVYNzf2VNXAxvn+JyF0ULpnFjeTr2A91Ypr+Zww9RbMUG37hjpKHNI+Q8Cw/NH5X6qNPTtiYGNGw191wlekrH11IA2riecVEDZSBXHfgnCCZwhRuu3XLrj4zu50NVrKcquWqbG0uebAapSxDqaWV1m3bH2G5HqVRt1QBwsZhUGWjTUYlDEfPI2/Yan7KyPFad40kb89EnUtEHg3CpxHCyzUE2AvqqY1o3YJkGwgZC8R+kpdLg3B1BVDr8pR6e6hfD8RvH2PHsnQTNlaHsOhWlVfu4kDa4yszPYfZWQjXVcJPK4HEartZYaqiw7k1jLQD1HjL3SeCzRumY++wVOH4S7xnGwIA0v3WaCoLqt7S24zf4RPEsQMRyttcj6LytjPwo7IjuCSzdCZZcELT5ntBPCwSUbQSM9/VRpKaSol+K3c+nomIYKxulibcpiWmo4ZuYoV/Jyq8QhFJY+bZaiVnn1GW266H5CG2uO69GNUm7b7klCJ2prmwtLnf32S4XSTuLuOBwEbxZrXs1sbHbug9XKQQ1ug7BZBtLsSJNgxx6l0NVGGloaS5YYsYkY8FjiANx+qKUTWxDM7uro8PY9rngam6iu41sX9QDWWAA4MM4fXieMOHz9157dUI6Tns9zOLI7I0By9InP7gq25c+5ncVByvkb6Kt7PuuIE4iVFSBUgF7Mk20K45hK2JkqsLjk+NtysFZ004izJXtHa+iNtKyYtjbYB/U4/CPzPZY19IqIwY8YIyYPpej27yOc75o3TUDY22Y0ABKja6onzfvMo10boFip66WMn947MO5ujpYZIZv1EtYi9A/mOzgVBoubIb0/1EJDlltmOzu6u6ixcQABnxu0HoO6ttqlTw9wgoYbweJsqKmOL+I8N99/os7cepj/APoPolKJwdJd5LidS4oxV4fCWgAWPBSjqwuM5gBy2doH7h8RhwzMIcDyDdVOFtEtslNKQWOuOW8H/tNFLVNmjEjefsju1IWveOodYDnHRiZ1Vid5Aw/C3U+/CEx1drWGhWnHpW+PI0i97KymaTlAbc+yyc4QcSu/k+Jrjqyy1tzwqMQxaSTyWFj6IvWMY1gzAF3p3WTDZGkl1h5d7qqrjG/bHFSDtzAE9gC138qbOiq4nMzi1wEAxGRriSG/EiPRTrVBttlN1r6Ry0rJxZxGyZ2qrburpyqgtaxPkrwZYB2tAWPDwj4zRvo7v6FCIW+MLuJtfhN1TC14IOoPCGQdO+HcxnQ8Hb5LzDUtVnI5+4xl3nI6k6KFsDLtbc+vK47q6xsY9lkdDUF3mZcDaztFaMDlOpIB7KK6NxJYZkmxwMJxIVHWpJ/dsAHd2/2W/C+rGvOWZgbfZw2SOQCQOT9ltkhymwN7W2V5dn8cdxH+IszmN2O0lgHMvbc/NZoqMNizu39USwzEGSRhg8xtYgoBjOFyxk/E6I7AbgKgoYHYeOf+ZbsUY3iSqq7OGH+Vp1sjeDzjwpHWs3+W6CYFizImlpYTr/StczpakhrGFjOePsrIqZm+PHH3EqwHn7+oRwSkAeXjndEK3FoYhmcRrsOSu0lK2KO1723/ADSbNUxySPc8G9yGgcBXL9aUb416AkhPjTJ7MMTda2PljFu5K9T9bA/FGfkhU7WeGbcb91VTvZkzs3/NKr1zdkRLNZnuO9JVxzNuw69lF7Mu6RKPEXMmz7G4v2K+gzvDmg9wtuuzcu77nIwsz9iUaAEpHlqHOkdLbMLkD0A0TpVW8N2vBSZSxh7A0EC11g6hybSTHWDxAEJUFDeMkeUu1WYULTq7futNe5whAadNiQsOHxOzWabgjW6zQSctmC2AQuJVPQWN2m1tVbiMpltmFzYWcozucz4tNVyrxgOsWDQAXTcsSD3/ALwBgAiGaPC4mtGa21ys9fi0TfhF7ITTVDpb2vfa4WibppwsfE33vwhK4bNjRgYlf/msuEcU4z/CAFf0lLZ8kYN27j8FbRUAEbmEiw+6o6eLGVEhuMrRuurO9XQHj1CA2urH9zB1VQhkwktdrtD78KzBwMwJIaO3KaKimZUMI3BSpi2E+DqSbDYj81OG2hG4M6xNrb1hDEqTPI0RbEXPus5w0MaWk+Zx+3KjhWJsaLE77G6w4rUZDfPfndKrrszs/wDGC7r/AD9wvV0UUMWtiVo6PowGvmtbPo32QijoJaotzXbGNydyPQJvblYwMboG6Cy2dFp2r7OSYAwW3YwBOON1wAcrw0XWWutwLiDnM423K7G8dlIjdRFkLVq3YkgkS0OAUTMBwouKkLKFqUdCFuM+bOqfYLTA4Bwc8XH9Pf1Poo1mQvJiblGmp3vytWGYO+YXtYd15jeAMniBtO7C8mEKHqDwnkta2x4Cb6KrZPHmHzCT8Soo44w21iOe6J9Fu+Iel1c0qJeOuRDWx632E9w5+zsB2+y6yQcLr26qsEDdaqaetOcQi5kpvM0juCkqipGF7g42sU630Sj1FRGN+cAlrtyOCsHVri4ge4xxlAfqYMWhyHyuuDor6drDA0RHzj4liw+MSOsXWBU62j8F5yOu1Aq9JnmVMkZbEtmpm+QAhznEbcJ9czKxo7AfglfpXBbuE0gsB8II39UyzyX1W9RWVrwfzJqGMn7lczQRZKNLRiKcteNyS3sR2TeWLBi2DtmFibEbEKlqKCST6Md3+pnp6kAlhaMpUC5g9LaaLHJSTQNIA8Ts7YhU0mHVE7hmGRvflZY0mWyDJNh6xM2I0xkkDIyfMfew5JRLGcGyRNMYBMYs4f1DlMGG4IyEeXV3LjuVofTi2pAv3THQqBz1GJTwc9mKHTbow1zuex3HyWisxRrn7kBE6/peOU3Ycru7T+PdYJukpbBviAj1bqlFVdt2ZBSxV2iC6mvLWFrRfMdLalbsOwkRQfvSGl2pvv7LVU08VHECfNJxfv8AkleoxB8zyHEknYIanYk7OBnv7i7MVDy5P1HegxmmYwAPCISxRTt0IcCO6+cvwSVrczmn6LuCYs6CVpv5eR6LSq23Hk5MWNSVwrrgRof0hAD8K0jp+EWOQXHoixIewOGxF1nexaC6RT2YbYHQnDYAAC3soAC2l114XA3RXEqCwC2Zy68BqvZd10hNgYnnt5XMoXcll7NqoMmcaxWNjH9lQU7+qFs+oQx7nzmZu4P9Wv1THh+Klgb27LdiPTTS45ALu39+49UvVuESRHzGwXkQyXDbGtXZUciX4rXB7iW66ph6MpssTnu3cUr4dhL5XgMacvLuE/xQCONrBsAtnRVbF4iVBZ95nHqJsu5O5XQzvt3Wk5CDJhgEmRiYSrHUtxYi4QXGOqGxeWMB7u/AS9Pj1QdS9wv20Fll3BbeDDNq18dxxqOnI3j4QD3GiopenIYzexcfU3sgtHjc7BckkepTHhld47bgZXDcJ1GjRfIHIgfMlhxjBlrx/gKDmLlTOGnfVXx2ABc4D3K0MKBO7OJTkXirJMRi2zKUeV3wkFcQGnDjoyl4up07QBqoyRke6y4nP4cTnHsVQ1SrUm4DkxiEk8wRivWBzOjiG2hd+iF0tHJPckusNySdVHDJmPkAy3GpJstVdipicWRgZe6x3tceKDmJzu8nPEDxPfDNbM4ZexKa8C6t8U5HjXYFBKbDjKc5N78BRrrUwblHmvfVc9ofw9yK99Z3A8TZ1fCbs3vc/RYMEpQ3NKfiGwTBjEBmgjd/MACfYpdpI3tJ0OqpVEmrbmNvXFu6aIsZkuQ8+U3S64gvPuidW4uFjpbZQwfBHSSgC9hqSVpaVQp3DiU33PweY/YRN+4jB1JA4V0keq5SDL5LbDddevRVknylg8ACQJ0UD9lMNXPDToEgu5V4t19FMM1UThK8i64Kbo7rng/3+CESZ7KvGK/ZdDF0MQkmFiAf9XJIOoVlRi7/AIiA5g7oF+3tDsm9lCWqLiBezRwvKJSuRxDNzD3HzDMVZLHeP5gaWVpYUA6QkGZ4aLaJkcz1Xo6PjQBRODGxdxlJQfqnFDHFlbu82Rl0ZtfdK3WEJIjdsA5U9c/kq+oS5CkzJgOGNecz9QOCjUdVTDy6dvRUYPRBkRLrEnsgE2DStNxYtvp335WIxFrnc2MSASiAgZMZ8Uw/NbLt6coZhc74qloadDoQt9QJBTAN+IDVBcJaZKiPk5rn5K1obXwVzxzAvA3qQOeIy4qwQ5pnahvHc8IFLBJODK91rjyjgIr1VUAOiDhdhdr2UqdwkaQwCySdTcEyT/YR71oXKiK/7R4T25ruPNkVfLLEBOz4TxdY24GTI6zuVvqoSIsh4B3VuvWMpG0/mVBXjORGSkrhNGHt5Gv5hDuoIS+BwC90fIfBcO39lEZoyVc1qsU/EsVHeufuI+DVojsCN9DoiOLywmMNFg46i291zEem5GvLoxcHW3qhL8JkBLnNIA9FhkI7bgeYBDoCpHEnSTPgIIeSLrTiswnexx25/NYHMLwN99lGvf4el7W3/RGVywPuLDEKR6huq6uY0hjYyWgAX/RZx1JHI8ZmZfVYaB8OQPkcQ4nQW4WbFYG3DmfCfrdKSmvdtwfzzDe+zG7I/EfqOnjcwFgafXQq2Gks7ZIGA40+CQEXy7EcWX0Cqqi+IPi1LhpZX9JpxS25jwY4XLauQORPMe4vLbad1N0ZWLCs4uZTYAbnRQquq6dptmLj/wARf77L0IsA4WIHIy3E3tj7/VRLCsEXV9OTY5gfUIpDVxyfA4E9kzecZM7CngGUuC4DwrpITfVVgcbIs5GRBxgzwuuDlSGijYqPUmQyn2vuu5CeCpNXPGIQcycRNosIDyNfcqqopsjy1uoHKvjzxtN3DzcLVhWBPlNzo3k915ipGLZJ4kMuRgDmEOlYHBr5ObWCtqa6QNs/S6PU0McTMjbAD1QnqE6Cwv7LSFwrsURrVEVYBhHDZc0YWTGsOMsbmjfj3UKPF44ILv37coc/rvXyQ6HlzlGscXHwhVsqIN5g+kr/AA/3coIcOP0Vn7W0EnXUK+XqKCewniA7EHb6arS3pWGXzRyut2Buspq8nyUj+onbd3+WQYpOr5fFIDjbt3Tn0xgvhtMrx53DbsFswrAoYjoy7u51K2YjiUcTbvO3C0lrC15xjMGuradzGDsawYzMHdpuEuuikp7uDrNvqizevGkkNZYdyeFlxjqOKRuVzfi5HdUbdysEUcQmNTc7uZKhjD2Z2Xv3Kz4hG/IX3vbdFKCld4FmWdcaW/vRY8MwiYk+KMrBwTclRRWzucQXU7Rx3N/SMVoSf6iV3GepWU+lszjsP1W2VzY4zlGgC+X1lUZJXucb5j9Art15stKjoYgO3wVjHcZ2ddSX1Y23ojmGdQR1AtYA9ivnJZpv8lbRPdG9rhffVVjpqrPWD9xNessB55E+mvijawua0X1SDhtCKiUmTbMSR6pznxCMBrTudrJOx1r6d5y6Mdrp67qjUmCwXgnqXdQwIB+p3qvDg0tdGRbaw4QykzvcABcdlidWue8XNwm2jqo2NuABcc7qw26qsKeTKJxY+eoJxRvh2bbXkpy6YqvDoQ9+gFz8ksSsNVK1jNz+HN0axptmspY9mi5sha07Ah7PJlmhdpZx16mCbFXVTznOWMahu1x3PdY5oGeK2w8oRCmoC85XaW0RU4K0N03slvqsHuQKns5MTMYqGul8jbWRWkpZLB4da2txuraHA7v/AHjdj9fdSxqjdH/DBDRuLqzXrmQitGlc0HBdhGLAcb8byP8AiGzu/wD2t0zbEr59SVrmEW0LTdfRWTiSNr/6h/leg09u/mHW+9cHsSpoXHGy5pwuXVvH1CzOOcvNkXSon2CEToLEFPTeZ7bk7X1/FS/82jtlDDfYWQPqeT/cWOwbcKvAYmOc5zj8IuAvJL4pvOZYe1g+xeJqrXOkdchw7KNFiTo3hslyw9+FKbqGzgQBbkeiz47jTZLBjbXtwhDWNgMOD/SIO0EsG5lOL1AfK63wt0CwyxWAP4q+tonREZ22zgEFQL22AKcp4G2KtB3cjuZmvveyL4Hi5icDra4BQ9zWgaDVQYzYgci3qfRW9PbtbJ6lfaQeJ9PxCuywl7RrbT5pMex8jwH7u1KYcWrhHA2/YX+iVqLHmZibXJvZUHua4sy9ZmpdtBCtKcWw+Nj2hhvff0XamOOR8bY9+VfiNE8ta4i2bb5rXRYGIY/Ee65GwHChbQFBJ5lf4yWOBxLKGZ1PUBubymwtxqm+tr4o/wCI8NukWRhklaWkHUFYMRlc97nHU3+gHAV6vU+IXHPsyVc1g/niO8uNU8l2tkFyDbhfOZaS0hFtjqrC8FE8MoPFvb4wNPUeqpsPjLPnuC1hvwpHMF1VPl432soU0hztadroo/DZy7+ERbuRZF8I6bDP3jyHScDgJ1fkMdxQobd9TTFh5fI1xbla36lZOomO3sC1MwkGl+y5JGwtOYXHKY2gZAD9S8drKQPc+ff6A2bWPyEb22W6k6Re8+eTQdgm2ljia2zAD7LgdubWsm/4Sw+4lUQcmU4PgkdMDk1J3J1KERVtquVx4sPsj8NSHN0ST1BFlqOwkH3CpajS4sIPsRzWbUG2Hg5spcWO1Hbuhc2KzsFnbd+6rwQmPMGg5bK6eoY4C/0VEJsfGMiLZyy56Mng+PO1u0lXYnVPkhzEW1W7p5seRznAC+yxY3jcJ8gH+Us83eKxn8acu0GmJrozbym2/fumvpo/7Rl9d/xSIcQDrgD/ADwvoeFQiKmjbyACfcr0uhRlU59mVKeWJljiueJ6LjnBezC62QYclm7qNgvOcF6w7KMyYJrKWKrZmHlc29j+RSvUULozYtd7t1B+iMQVoAyrb03PmeWnXkLy2nqckgdfUbYyuQG7+4u0+ESy/BHa39WiK0nS5jHiyWJZqGhNddVxQtzPNuw5JQaXrAa5YvL3cbfZTZXYeFhfHVXy5nKtjKuLK4WP8p5BSfV4LLGbPYX2Ojm/onaj6hg5blJ7aoo+pGXO1uYHsgFTadf+v7wjsuHeZ8xEguBleD6gpn6a6eLnCaS4DfhafxRSjqC+UuLMrW9xqt8eNw3yNOpT6UNp24x+4pa0Q7szFjUAlikZ/NbTTskmFsbLXbYt3Hqvpr2ArBL0xE9/iEC/f9UltK2mBHYjrE+bruKWL4m6RrDlcGDd1vorH4gySPLra2990zy4OCf4gybFpssEfQcee/iHJe+UbJGnVXwuMQbKXzkQZ0nhWdzpDfKL2vyg1fdkjmEkan5hfS207WNDGCwHZBsWwBkxBO455Vp6LEsLEZEF6ga9o7iPERbcaot0lf8AaBbUWN0Uq+jmODbHUIrg+ECEWTKk+TIIldaWVwZdVUxcfisFGGMN0zbbq+rkjjbd7gLdyskVbA/VpBJ9Vc09VdJG2WbDk89yYeS/QLU6EFpB0vuqYpBnLQOL3CWqivlNQ9jddbBWrtTWPHMVjYM47jDTwQwAm9r9zf6KDsZpdQXJUrIZS8RuPyVdT03IwjUG/KorrEyAT3ALOP4L1HeAxuH7twKC9SYP4rLcjY+q2YLTNa3LcZ7ardJqbFW7qfkGV7jFO5fKKmA4g1jXRSgNft7/ADVmG4eXSHMzyoxW4FHKDca9+UL/APH6iP8AhTewOqwL6ChY9E/fUMA8AjIEz4pUZJAy3l47W/NSxHAw9mZpDbDfcqyuoajJmllYA3XZAzj8g1Bvbk/okVqzYKHkQLCqE7xxDfTHSxc4SSXDWm4B5Pe3ZNsw1Xzun6sqA4XeSOyc8Bxn9pZcixG69Jpc4BYxVdlZ8FmvRRtqpvCgyy08SZ0ruQLlu66APRRwO4UR4oXEtO5PKPUVIYX5zwNVbTU5LQWtFhsoY7VPbBawDpDb2HK8cNQwbCfiWFoAGT65geSu8V7pHa8NHYLe7pwyMDxKO+WyE0VC83zCw7rc+KcR+TbumMetrYiAckl1zOHAyWl3YcLf0vVOZJ4bjdrrn2KD0NVMzMCbi2tyrqVznPcQR+7BJKcLWQMCQQYC7dyle5t6gxR75THFs3cjlLgc9j9Lrf8AtWXXclUvxK+lggqser+IgXEWHLGNWBYreJ75DowILifVJkOXMWDgDS/uhVW9zaZzhcBzx7WQkRZnB19k82G4lmMlrSiBZtMjmk6kj3KPdPY66PRzri+t0us1crJo8vKs0X7Tg+5U3NnIM+sMma4DKRqLqmSD1SzQzZYozc5jv7I3BiDcti4ErVUoy7hNAWbuDLwBe3KFdRYx4Ava5Pw+61hzm3cBm7JO6tndJMxrxawJt7rP1toBFa/uSSVQse4KqZ5Z3EvcXfgPRVuoZmDML/JGxA2OEE2uuUWMNJDX2sswamwcoOBKmwZ8jzN3SPUGY5JD5ltra9sMznZbk8pOxIBkuZpsNwnR7BLSNkAu6yTqdoIsxw3EuUOzKUB5HMET17ZTnaPMDcrXTxyzuBd5W2+azYE1gDs4GbNoidVjbWHKwAuQMCOEHUlcHycwKZ3Q1O5IHdOVDHeIOOmbVKuG0r56oF48o1PZH8a6jjpxkb5nW0aPzW7prG+MBu4mtQpZvUItplJ9L6pDnxyplBJu1vZun3Q6Stfe5c8DvmKRqXVwVB5hDUqp6MZesqJxiFjpcXCTXRZUaixx+XK452nuiDemWVEeaMnNbYnZY9RNA2v19yLVGpbcnf1FhkV7ntrr2Tn0ZTu8MvtZp29UHi6NnzZXkBvJHZO0EPhxhg2Ast3RDccqYmqkoct6nHbqJbZdBK8YtVsgRhOZwtXhF6KXhLlj3QmTiLbepiz4IwG8X3WieuFTG02yvY6/v3WeKAEG+wBKEy1LgRY21XkUQNwo5j2tdP5Hg+owVU4aQSfKfxVP+oEA2+EjRXvgzU5N/sgdTGco157IVo3cGEwf+S+5iihkLnG5A4Thg3TuWmcDfxJBc+nYLXgOBsaxsjrud67D5LH1Li0kLmiM2zalRaTcfjTj+0ZVV8Q+R4DbhjmE5xYjgoc6lMkgY0XcdgPzRSn6gkcbPs8diE24XQxsj8RrAHHfRczWVDLj8RNdSWthYMxDDGCmELiALD/6SG+lc11iNAd+E7Yk7xGgn+pDoKQXOpta9t0FAapTn3O1AFhAA6gKKO5vwtP+nOmdZgNr6u4CP1uHxsykMBJ77fRUzYw6xaAANtNExLWYgqIo0Kn8jCr4hkbGBo0WuEPlHhStafhPKr6dxBwdYnMHcFaMchtJurGWXAzG8Om4Q3FUDQBKPWVFJcTAaNNj7d0QaSXRDMRchH6ynBblOoO6VY9mQ55jQBYhWfOI3GRurtFk/ZDm3CJdQYOKfzRuIBv5ePkgbKgk27/3+atVIXG5eplPSwOJqdEXkNGpvYL6dhmH+HAyM9tUD6U6fYLSO8zt9dgmeWLW9yjatbF2mXtLWa/KL2M4QALxkA9u6xYN05I6TM8WG+60V7C6axcd0wUxLWgXTE0Xxru3ZBkeL2cjqZMVnbTQuI+LYW3JOyX8Pwa1pJHAvdqb/ZWdYSkyxtvpcn5jZD8WYWta7MblZ1meFU4zDsYZ66hmTCnPLQLAKqrwFwu3cEIFh1ZINc5Ntltl6hmzHzfZV/guU4UiL+WkjJBmR2DOieARoey2UGLOp5QANOR3CO4fKZYg5+4KXa2S8pv/AHrZWtIzWWbXGYu1BUA6GP4kD2Nc3Yi4Vfhd1Vgbf9uwX2uFKpJzWvovSqBUpGI4ncAxlxawalwA91nmxWFo+IE+hSP1HVPdKWZiGjgIRSw5pA3MVUOsHeJXa4g7VE+hw9SMJsWkC9rooGtOoO6TKqhEVP5SdTyqKTEpAweZHp9Ut6k9Ykmx6zhuZ//Z"/>
          <p:cNvSpPr>
            <a:spLocks noChangeAspect="1" noChangeArrowheads="1"/>
          </p:cNvSpPr>
          <p:nvPr/>
        </p:nvSpPr>
        <p:spPr bwMode="auto">
          <a:xfrm>
            <a:off x="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k-SK"/>
          </a:p>
        </p:txBody>
      </p:sp>
      <p:pic>
        <p:nvPicPr>
          <p:cNvPr id="12300" name="Picture 12" descr="http://chlorella.joyau-vert.ch/images/others/Chlorella_02.jpg"/>
          <p:cNvPicPr>
            <a:picLocks noChangeAspect="1" noChangeArrowheads="1"/>
          </p:cNvPicPr>
          <p:nvPr/>
        </p:nvPicPr>
        <p:blipFill>
          <a:blip r:embed="rId4" cstate="print"/>
          <a:srcRect r="34710" b="37001"/>
          <a:stretch>
            <a:fillRect/>
          </a:stretch>
        </p:blipFill>
        <p:spPr bwMode="auto">
          <a:xfrm>
            <a:off x="6156176" y="2060848"/>
            <a:ext cx="1331640" cy="911122"/>
          </a:xfrm>
          <a:prstGeom prst="rect">
            <a:avLst/>
          </a:prstGeom>
          <a:noFill/>
        </p:spPr>
      </p:pic>
      <p:pic>
        <p:nvPicPr>
          <p:cNvPr id="12302" name="Picture 14" descr="http://www.znanje.org/i/i22/02iv06/02iv0627/volvox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573016"/>
            <a:ext cx="1497032" cy="1183408"/>
          </a:xfrm>
          <a:prstGeom prst="rect">
            <a:avLst/>
          </a:prstGeom>
          <a:noFill/>
        </p:spPr>
      </p:pic>
      <p:pic>
        <p:nvPicPr>
          <p:cNvPr id="12304" name="Picture 16" descr="http://urban.wbl.sk/j3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400000">
            <a:off x="4415472" y="3513520"/>
            <a:ext cx="961127" cy="1368152"/>
          </a:xfrm>
          <a:prstGeom prst="rect">
            <a:avLst/>
          </a:prstGeom>
          <a:noFill/>
        </p:spPr>
      </p:pic>
      <p:pic>
        <p:nvPicPr>
          <p:cNvPr id="12306" name="Picture 18" descr="http://snaturou2000.sk/uploads/2009/08/animal/medved-hnedy/UrsusArctos1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03648" y="5445224"/>
            <a:ext cx="1469627" cy="1196752"/>
          </a:xfrm>
          <a:prstGeom prst="rect">
            <a:avLst/>
          </a:prstGeom>
          <a:noFill/>
        </p:spPr>
      </p:pic>
      <p:pic>
        <p:nvPicPr>
          <p:cNvPr id="12308" name="Picture 20" descr="http://obrazky.4ever.sk/data/674xX/priroda/rastliny/%5bobrazky.4ever.sk%5d%20narcis,%20kvet%20148022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167571" y="5374323"/>
            <a:ext cx="1080120" cy="1338554"/>
          </a:xfrm>
          <a:prstGeom prst="rect">
            <a:avLst/>
          </a:prstGeom>
          <a:noFill/>
        </p:spPr>
      </p:pic>
      <p:pic>
        <p:nvPicPr>
          <p:cNvPr id="12310" name="Picture 22" descr="http://www.slovensko.ch/dienste/dokus/images/Baby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28362" y="5493896"/>
            <a:ext cx="1728192" cy="1099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34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sk-SK" sz="4400" b="1" dirty="0" smtClean="0"/>
              <a:t>Bunka ???</a:t>
            </a:r>
            <a:endParaRPr lang="sk-SK" sz="4400" b="1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 smtClean="0"/>
          </a:p>
          <a:p>
            <a:pPr lvl="2">
              <a:buNone/>
            </a:pPr>
            <a:r>
              <a:rPr lang="sk-SK" dirty="0"/>
              <a:t>r</a:t>
            </a:r>
            <a:r>
              <a:rPr lang="sk-SK" dirty="0" smtClean="0"/>
              <a:t>astlinná					živočíšna</a:t>
            </a:r>
            <a:endParaRPr lang="sk-SK" dirty="0"/>
          </a:p>
        </p:txBody>
      </p:sp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428596" y="2285992"/>
            <a:ext cx="7858180" cy="3643338"/>
            <a:chOff x="705" y="7421"/>
            <a:chExt cx="10650" cy="3659"/>
          </a:xfrm>
        </p:grpSpPr>
        <p:pic>
          <p:nvPicPr>
            <p:cNvPr id="1027" name="Obrázok 1" descr="C:\Ovzdušie\bunka1.jpg"/>
            <p:cNvPicPr>
              <a:picLocks noChangeAspect="1" noChangeArrowheads="1"/>
            </p:cNvPicPr>
            <p:nvPr/>
          </p:nvPicPr>
          <p:blipFill>
            <a:blip r:embed="rId2" cstate="print"/>
            <a:srcRect l="3561" t="1350" r="45401" b="10912"/>
            <a:stretch>
              <a:fillRect/>
            </a:stretch>
          </p:blipFill>
          <p:spPr bwMode="auto">
            <a:xfrm>
              <a:off x="705" y="7421"/>
              <a:ext cx="3225" cy="3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8" name="Obrázok 2" descr="C:\Ovzdušie\bunka2.jpg"/>
            <p:cNvPicPr>
              <a:picLocks noChangeAspect="1" noChangeArrowheads="1"/>
            </p:cNvPicPr>
            <p:nvPr/>
          </p:nvPicPr>
          <p:blipFill>
            <a:blip r:embed="rId3" cstate="print"/>
            <a:srcRect l="61314" t="12842" r="10886" b="24316"/>
            <a:stretch>
              <a:fillRect/>
            </a:stretch>
          </p:blipFill>
          <p:spPr bwMode="auto">
            <a:xfrm>
              <a:off x="8144" y="7421"/>
              <a:ext cx="3211" cy="3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 dirty="0"/>
          </a:p>
        </p:txBody>
      </p:sp>
      <p:pic>
        <p:nvPicPr>
          <p:cNvPr id="27650" name="Picture 2" descr="Výsledok vyhľadávania obrázkov pre dopyt rastlinné pletivá"/>
          <p:cNvPicPr>
            <a:picLocks noChangeAspect="1" noChangeArrowheads="1"/>
          </p:cNvPicPr>
          <p:nvPr/>
        </p:nvPicPr>
        <p:blipFill>
          <a:blip r:embed="rId2" cstate="print"/>
          <a:srcRect r="28893"/>
          <a:stretch>
            <a:fillRect/>
          </a:stretch>
        </p:blipFill>
        <p:spPr bwMode="auto">
          <a:xfrm>
            <a:off x="4214810" y="142852"/>
            <a:ext cx="4714908" cy="65110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BlokTextu 4"/>
          <p:cNvSpPr txBox="1"/>
          <p:nvPr/>
        </p:nvSpPr>
        <p:spPr>
          <a:xfrm>
            <a:off x="357158" y="785794"/>
            <a:ext cx="4216219" cy="70788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</a:rPr>
              <a:t>Súbor buniek .....</a:t>
            </a:r>
            <a:endParaRPr lang="sk-SK" sz="4000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Výsledok vyhľadávania obrázkov pre dopyt kresleny kve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00174"/>
            <a:ext cx="2994181" cy="3786214"/>
          </a:xfrm>
          <a:prstGeom prst="rect">
            <a:avLst/>
          </a:prstGeom>
          <a:noFill/>
        </p:spPr>
      </p:pic>
      <p:sp>
        <p:nvSpPr>
          <p:cNvPr id="8" name="BlokTextu 7"/>
          <p:cNvSpPr txBox="1"/>
          <p:nvPr/>
        </p:nvSpPr>
        <p:spPr>
          <a:xfrm>
            <a:off x="285720" y="5143512"/>
            <a:ext cx="2890535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000" b="1" dirty="0" smtClean="0">
                <a:solidFill>
                  <a:srgbClr val="C00000"/>
                </a:solidFill>
              </a:rPr>
              <a:t>PLETIVÁ!!!</a:t>
            </a:r>
            <a:endParaRPr lang="sk-SK" sz="4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sk-SK" sz="3200" b="1" dirty="0" smtClean="0"/>
              <a:t>Pletivá </a:t>
            </a:r>
            <a:r>
              <a:rPr lang="sk-SK" sz="3200" dirty="0" smtClean="0"/>
              <a:t>– podľa druhu:</a:t>
            </a:r>
          </a:p>
          <a:p>
            <a:pPr marL="0" indent="0">
              <a:buNone/>
            </a:pPr>
            <a:endParaRPr lang="sk-SK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200" dirty="0" smtClean="0"/>
              <a:t>Krycie – tvoria povrch rastliny, napr. pokožka</a:t>
            </a:r>
          </a:p>
          <a:p>
            <a:pPr marL="514350" indent="-514350">
              <a:buFont typeface="+mj-lt"/>
              <a:buAutoNum type="alphaLcParenR"/>
            </a:pPr>
            <a:endParaRPr lang="sk-SK" sz="3200" dirty="0" smtClean="0"/>
          </a:p>
          <a:p>
            <a:pPr marL="514350" indent="-514350">
              <a:buFont typeface="+mj-lt"/>
              <a:buAutoNum type="alphaLcParenR"/>
            </a:pPr>
            <a:r>
              <a:rPr lang="sk-SK" sz="3200" dirty="0" smtClean="0"/>
              <a:t>Delivé – umožňuje rast, napr. púčiky</a:t>
            </a:r>
          </a:p>
          <a:p>
            <a:pPr marL="514350" indent="-514350">
              <a:buFont typeface="+mj-lt"/>
              <a:buAutoNum type="alphaLcParenR"/>
            </a:pPr>
            <a:endParaRPr lang="sk-SK" sz="1700" dirty="0" smtClean="0"/>
          </a:p>
          <a:p>
            <a:pPr marL="0" indent="0">
              <a:buNone/>
            </a:pPr>
            <a:endParaRPr lang="sk-SK" sz="1700" dirty="0" smtClean="0"/>
          </a:p>
          <a:p>
            <a:pPr marL="514350" indent="-514350">
              <a:buFont typeface="+mj-lt"/>
              <a:buAutoNum type="alphaLcParenR"/>
            </a:pPr>
            <a:endParaRPr lang="sk-SK" dirty="0"/>
          </a:p>
        </p:txBody>
      </p:sp>
      <p:pic>
        <p:nvPicPr>
          <p:cNvPr id="4" name="Obrázok 3" descr="http://upload.wikimedia.org/wikipedia/commons/thumb/7/77/Bladbeharing_geranium.jpg/220px-Bladbeharing_geranium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6446" y="0"/>
            <a:ext cx="264320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Obrázok 5" descr="http://files.matovae.webnode.sk/200000005-10edc11682/image001%281%29%20-%20k%C3%B3pia.gif"/>
          <p:cNvPicPr/>
          <p:nvPr/>
        </p:nvPicPr>
        <p:blipFill>
          <a:blip r:embed="rId3" cstate="print"/>
          <a:srcRect l="11812" t="8591" r="5501" b="18387"/>
          <a:stretch>
            <a:fillRect/>
          </a:stretch>
        </p:blipFill>
        <p:spPr bwMode="auto">
          <a:xfrm>
            <a:off x="7380312" y="3000372"/>
            <a:ext cx="1763688" cy="222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rc_mi" descr="http://photo.vivo.sk/jpeg/4639/134975/_m/c3aa62d/Pucik"/>
          <p:cNvPicPr>
            <a:picLocks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71868" y="4143380"/>
            <a:ext cx="392909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quarter" idx="1"/>
          </p:nvPr>
        </p:nvSpPr>
        <p:spPr>
          <a:xfrm>
            <a:off x="6516216" y="1772816"/>
            <a:ext cx="2036911" cy="4412683"/>
          </a:xfrm>
        </p:spPr>
        <p:txBody>
          <a:bodyPr/>
          <a:lstStyle/>
          <a:p>
            <a:pPr marL="0" indent="0">
              <a:buNone/>
            </a:pPr>
            <a:endParaRPr lang="sk-SK" dirty="0"/>
          </a:p>
        </p:txBody>
      </p:sp>
      <p:sp>
        <p:nvSpPr>
          <p:cNvPr id="4" name="Obdĺžnik 3"/>
          <p:cNvSpPr/>
          <p:nvPr/>
        </p:nvSpPr>
        <p:spPr>
          <a:xfrm>
            <a:off x="714348" y="1214422"/>
            <a:ext cx="5177583" cy="31085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sk-SK" sz="2800" b="1" dirty="0" smtClean="0"/>
              <a:t>c) vodivé </a:t>
            </a:r>
            <a:r>
              <a:rPr lang="sk-SK" sz="2800" dirty="0" smtClean="0"/>
              <a:t>– vedie vodu a zásobné látky v stonke</a:t>
            </a:r>
            <a:endParaRPr lang="sk-SK" sz="2800" dirty="0"/>
          </a:p>
          <a:p>
            <a:pPr marL="514350" indent="-514350">
              <a:buFont typeface="+mj-lt"/>
              <a:buAutoNum type="alphaLcParenR"/>
            </a:pPr>
            <a:endParaRPr lang="sk-SK" sz="2800" dirty="0"/>
          </a:p>
          <a:p>
            <a:r>
              <a:rPr lang="sk-SK" sz="2800" b="1" dirty="0" smtClean="0"/>
              <a:t>d) zásobné </a:t>
            </a:r>
            <a:r>
              <a:rPr lang="sk-SK" sz="2800" dirty="0" smtClean="0"/>
              <a:t>-  obsahuje zásobné látky, napr. plod</a:t>
            </a:r>
            <a:endParaRPr lang="sk-SK" sz="2800" dirty="0"/>
          </a:p>
          <a:p>
            <a:pPr marL="514350" indent="-514350">
              <a:buFont typeface="+mj-lt"/>
              <a:buAutoNum type="alphaLcParenR"/>
            </a:pPr>
            <a:endParaRPr lang="sk-SK" sz="2800" b="1" dirty="0"/>
          </a:p>
          <a:p>
            <a:r>
              <a:rPr lang="sk-SK" sz="2800" b="1" dirty="0" smtClean="0"/>
              <a:t>e) spevňovacie </a:t>
            </a:r>
            <a:r>
              <a:rPr lang="sk-SK" sz="2800" dirty="0" smtClean="0"/>
              <a:t>– úponky rastlín</a:t>
            </a:r>
            <a:endParaRPr lang="sk-SK" sz="2800" dirty="0"/>
          </a:p>
        </p:txBody>
      </p:sp>
      <p:pic>
        <p:nvPicPr>
          <p:cNvPr id="6" name="Obrázok 5" descr="http://www.sedi-fruits.at/images/img-big/pistazie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20072" y="3284984"/>
            <a:ext cx="1401316" cy="105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Obrázok 6" descr="http://www.kvetyazahrada.sk/sites/default/files/_pistaciaplody_1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4725144"/>
            <a:ext cx="185737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rázok 9" descr="listové úponky 1"/>
          <p:cNvPicPr/>
          <p:nvPr/>
        </p:nvPicPr>
        <p:blipFill>
          <a:blip r:embed="rId4" cstate="print"/>
          <a:srcRect t="15625" r="23490"/>
          <a:stretch>
            <a:fillRect/>
          </a:stretch>
        </p:blipFill>
        <p:spPr bwMode="auto">
          <a:xfrm>
            <a:off x="1259632" y="4437112"/>
            <a:ext cx="1728192" cy="1625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rc_mi" descr="http://www.plienka.sk/imagesfck/image/bambus%20stonka_komp.JPG"/>
          <p:cNvPicPr/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24744"/>
            <a:ext cx="1306195" cy="2247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19757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b="1" dirty="0" smtClean="0"/>
              <a:t>Pletivá </a:t>
            </a:r>
            <a:endParaRPr lang="sk-SK" b="1" dirty="0"/>
          </a:p>
        </p:txBody>
      </p:sp>
      <p:pic>
        <p:nvPicPr>
          <p:cNvPr id="6" name="Zástupný symbol obsahu 5" descr="Vini&amp;ccaron; hroznorodý"/>
          <p:cNvPicPr>
            <a:picLocks noGrp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2984500" y="1744662"/>
            <a:ext cx="3175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Rovná spojovacia šípka 3"/>
          <p:cNvCxnSpPr/>
          <p:nvPr/>
        </p:nvCxnSpPr>
        <p:spPr>
          <a:xfrm flipV="1">
            <a:off x="1547664" y="3939627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Rovná spojovacia šípka 6"/>
          <p:cNvCxnSpPr/>
          <p:nvPr/>
        </p:nvCxnSpPr>
        <p:spPr>
          <a:xfrm flipV="1">
            <a:off x="1475656" y="5107810"/>
            <a:ext cx="1584176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ovná spojovacia šípka 8"/>
          <p:cNvCxnSpPr/>
          <p:nvPr/>
        </p:nvCxnSpPr>
        <p:spPr>
          <a:xfrm flipH="1" flipV="1">
            <a:off x="6300192" y="4437112"/>
            <a:ext cx="194421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ovná spojovacia šípka 11"/>
          <p:cNvCxnSpPr/>
          <p:nvPr/>
        </p:nvCxnSpPr>
        <p:spPr>
          <a:xfrm flipH="1">
            <a:off x="5947289" y="3131989"/>
            <a:ext cx="223224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ovacia šípka 13"/>
          <p:cNvCxnSpPr>
            <a:stCxn id="2" idx="3"/>
          </p:cNvCxnSpPr>
          <p:nvPr/>
        </p:nvCxnSpPr>
        <p:spPr>
          <a:xfrm flipH="1">
            <a:off x="6516216" y="846138"/>
            <a:ext cx="2170584" cy="11427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www.bachovaterapia-astrologia.sk/wp-content/uploads/Chestnu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01" y="1417489"/>
            <a:ext cx="1285875" cy="1714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aoblený obdĺžnik 16"/>
          <p:cNvSpPr/>
          <p:nvPr/>
        </p:nvSpPr>
        <p:spPr>
          <a:xfrm>
            <a:off x="467544" y="3861048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Krycie pletivo – pokožka listu</a:t>
            </a:r>
            <a:endParaRPr lang="sk-SK" sz="1200" dirty="0"/>
          </a:p>
        </p:txBody>
      </p:sp>
      <p:sp>
        <p:nvSpPr>
          <p:cNvPr id="19" name="Zaoblený obdĺžnik 18"/>
          <p:cNvSpPr/>
          <p:nvPr/>
        </p:nvSpPr>
        <p:spPr>
          <a:xfrm>
            <a:off x="395536" y="551723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Zásobné pletivo – plod bobuľa</a:t>
            </a:r>
            <a:endParaRPr lang="sk-SK" sz="1200" dirty="0"/>
          </a:p>
        </p:txBody>
      </p:sp>
      <p:sp>
        <p:nvSpPr>
          <p:cNvPr id="20" name="Zaoblený obdĺžnik 19"/>
          <p:cNvSpPr/>
          <p:nvPr/>
        </p:nvSpPr>
        <p:spPr>
          <a:xfrm>
            <a:off x="7452320" y="692696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Delivé  pletivo – púčik</a:t>
            </a:r>
            <a:endParaRPr lang="sk-SK" sz="1200" dirty="0"/>
          </a:p>
        </p:txBody>
      </p:sp>
      <p:sp>
        <p:nvSpPr>
          <p:cNvPr id="21" name="Zaoblený obdĺžnik 20"/>
          <p:cNvSpPr/>
          <p:nvPr/>
        </p:nvSpPr>
        <p:spPr>
          <a:xfrm>
            <a:off x="7380312" y="2924944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Vodivé pletivo –  stonka</a:t>
            </a:r>
            <a:endParaRPr lang="sk-SK" sz="1200" dirty="0"/>
          </a:p>
        </p:txBody>
      </p:sp>
      <p:sp>
        <p:nvSpPr>
          <p:cNvPr id="22" name="Zaoblený obdĺžnik 21"/>
          <p:cNvSpPr/>
          <p:nvPr/>
        </p:nvSpPr>
        <p:spPr>
          <a:xfrm>
            <a:off x="7524328" y="4437112"/>
            <a:ext cx="1440160" cy="5760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1200" dirty="0" smtClean="0"/>
              <a:t>Spevňovacie pletivo –  úponky</a:t>
            </a:r>
            <a:endParaRPr lang="sk-SK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78583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sk-SK" dirty="0" smtClean="0"/>
              <a:t>SÚBOR BUNIEK  .......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4" name="Picture 2" descr="Výsledok vyhľadávania obrázkov pre dopyt kresleny chlape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1285860"/>
            <a:ext cx="2440428" cy="3892521"/>
          </a:xfrm>
          <a:prstGeom prst="rect">
            <a:avLst/>
          </a:prstGeom>
          <a:noFill/>
        </p:spPr>
      </p:pic>
      <p:pic>
        <p:nvPicPr>
          <p:cNvPr id="5" name="Picture 4" descr="Výsledok vyhľadávania obrázkov pre dopyt kresleny zaja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9124" y="1285860"/>
            <a:ext cx="2932490" cy="3909986"/>
          </a:xfrm>
          <a:prstGeom prst="rect">
            <a:avLst/>
          </a:prstGeom>
          <a:noFill/>
        </p:spPr>
      </p:pic>
      <p:sp>
        <p:nvSpPr>
          <p:cNvPr id="6" name="BlokTextu 5"/>
          <p:cNvSpPr txBox="1"/>
          <p:nvPr/>
        </p:nvSpPr>
        <p:spPr>
          <a:xfrm>
            <a:off x="642910" y="5143512"/>
            <a:ext cx="2787943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4800" dirty="0" smtClean="0"/>
              <a:t>TKANIVÁ</a:t>
            </a:r>
            <a:endParaRPr lang="sk-SK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čiatok">
  <a:themeElements>
    <a:clrScheme name="Počiato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čiato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čiato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</TotalTime>
  <Words>213</Words>
  <Application>Microsoft Office PowerPoint</Application>
  <PresentationFormat>Prezentácia na obrazovke (4:3)</PresentationFormat>
  <Paragraphs>117</Paragraphs>
  <Slides>15</Slides>
  <Notes>0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15</vt:i4>
      </vt:variant>
    </vt:vector>
  </HeadingPairs>
  <TitlesOfParts>
    <vt:vector size="16" baseType="lpstr">
      <vt:lpstr>Počiatok</vt:lpstr>
      <vt:lpstr>Mnohobunkové organizmy</vt:lpstr>
      <vt:lpstr>Zopakujme si:</vt:lpstr>
      <vt:lpstr>Rozdelenie organizmov</vt:lpstr>
      <vt:lpstr>Bunka ???</vt:lpstr>
      <vt:lpstr>Snímka 5</vt:lpstr>
      <vt:lpstr>Snímka 6</vt:lpstr>
      <vt:lpstr>Snímka 7</vt:lpstr>
      <vt:lpstr>Pletivá </vt:lpstr>
      <vt:lpstr>SÚBOR BUNIEK  .......</vt:lpstr>
      <vt:lpstr>Tkanivo </vt:lpstr>
      <vt:lpstr>Stavba tela mnohobunkovej rastliny</vt:lpstr>
      <vt:lpstr>Stavba tela mnohobunkového živočícha</vt:lpstr>
      <vt:lpstr>    Rozdeľ organizmy na jednobunkové a mnohobunkové</vt:lpstr>
      <vt:lpstr>Správne zoraď</vt:lpstr>
      <vt:lpstr>Správne zoraď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Mnohobunkové organizmy</dc:title>
  <dc:creator>Daniel</dc:creator>
  <cp:lastModifiedBy>sokol</cp:lastModifiedBy>
  <cp:revision>43</cp:revision>
  <dcterms:created xsi:type="dcterms:W3CDTF">2013-02-03T08:45:28Z</dcterms:created>
  <dcterms:modified xsi:type="dcterms:W3CDTF">2023-02-12T07:48:04Z</dcterms:modified>
</cp:coreProperties>
</file>