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7" r:id="rId11"/>
    <p:sldId id="265" r:id="rId12"/>
    <p:sldId id="266" r:id="rId13"/>
    <p:sldId id="269" r:id="rId14"/>
    <p:sldId id="270" r:id="rId15"/>
    <p:sldId id="271" r:id="rId16"/>
  </p:sldIdLst>
  <p:sldSz cx="9144000" cy="6858000" type="screen4x3"/>
  <p:notesSz cx="6858000" cy="914400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7" d="100"/>
          <a:sy n="107" d="100"/>
        </p:scale>
        <p:origin x="-78"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bg>
      <p:bgRef idx="1002">
        <a:schemeClr val="bg2"/>
      </p:bgRef>
    </p:bg>
    <p:spTree>
      <p:nvGrpSpPr>
        <p:cNvPr id="1" name=""/>
        <p:cNvGrpSpPr/>
        <p:nvPr/>
      </p:nvGrpSpPr>
      <p:grpSpPr>
        <a:xfrm>
          <a:off x="0" y="0"/>
          <a:ext cx="0" cy="0"/>
          <a:chOff x="0" y="0"/>
          <a:chExt cx="0" cy="0"/>
        </a:xfrm>
      </p:grpSpPr>
      <p:sp>
        <p:nvSpPr>
          <p:cNvPr id="9" name="Nadpis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sk-SK" smtClean="0"/>
              <a:t>Kliknite sem a upravte štýl predlohy nadpisov.</a:t>
            </a:r>
            <a:endParaRPr kumimoji="0" lang="en-US"/>
          </a:p>
        </p:txBody>
      </p:sp>
      <p:sp>
        <p:nvSpPr>
          <p:cNvPr id="17" name="Podnadpis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sk-SK" smtClean="0"/>
              <a:t>Kliknite sem a upravte štýl predlohy podnadpisov.</a:t>
            </a:r>
            <a:endParaRPr kumimoji="0" lang="en-US"/>
          </a:p>
        </p:txBody>
      </p:sp>
      <p:sp>
        <p:nvSpPr>
          <p:cNvPr id="30" name="Zástupný symbol dátumu 29"/>
          <p:cNvSpPr>
            <a:spLocks noGrp="1"/>
          </p:cNvSpPr>
          <p:nvPr>
            <p:ph type="dt" sz="half" idx="10"/>
          </p:nvPr>
        </p:nvSpPr>
        <p:spPr/>
        <p:txBody>
          <a:bodyPr/>
          <a:lstStyle/>
          <a:p>
            <a:fld id="{5F734671-16FB-4913-A202-5B9D0427D9DB}" type="datetimeFigureOut">
              <a:rPr lang="sk-SK" smtClean="0"/>
              <a:pPr/>
              <a:t>03.06.2020</a:t>
            </a:fld>
            <a:endParaRPr lang="sk-SK"/>
          </a:p>
        </p:txBody>
      </p:sp>
      <p:sp>
        <p:nvSpPr>
          <p:cNvPr id="19" name="Zástupný symbol päty 18"/>
          <p:cNvSpPr>
            <a:spLocks noGrp="1"/>
          </p:cNvSpPr>
          <p:nvPr>
            <p:ph type="ftr" sz="quarter" idx="11"/>
          </p:nvPr>
        </p:nvSpPr>
        <p:spPr/>
        <p:txBody>
          <a:bodyPr/>
          <a:lstStyle/>
          <a:p>
            <a:endParaRPr lang="sk-SK"/>
          </a:p>
        </p:txBody>
      </p:sp>
      <p:sp>
        <p:nvSpPr>
          <p:cNvPr id="27" name="Zástupný symbol čísla snímky 26"/>
          <p:cNvSpPr>
            <a:spLocks noGrp="1"/>
          </p:cNvSpPr>
          <p:nvPr>
            <p:ph type="sldNum" sz="quarter" idx="12"/>
          </p:nvPr>
        </p:nvSpPr>
        <p:spPr/>
        <p:txBody>
          <a:bodyPr/>
          <a:lstStyle/>
          <a:p>
            <a:fld id="{40E086E6-0B78-4520-988A-0BBF82588910}" type="slidenum">
              <a:rPr lang="sk-SK" smtClean="0"/>
              <a:pPr/>
              <a:t>‹#›</a:t>
            </a:fld>
            <a:endParaRPr lang="sk-SK"/>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kumimoji="0" lang="sk-SK" smtClean="0"/>
              <a:t>Kliknite sem a upravte štýl predlohy nadpisov.</a:t>
            </a:r>
            <a:endParaRPr kumimoji="0" lang="en-US"/>
          </a:p>
        </p:txBody>
      </p:sp>
      <p:sp>
        <p:nvSpPr>
          <p:cNvPr id="3" name="Zástupný symbol zvislého textu 2"/>
          <p:cNvSpPr>
            <a:spLocks noGrp="1"/>
          </p:cNvSpPr>
          <p:nvPr>
            <p:ph type="body" orient="vert" idx="1"/>
          </p:nvPr>
        </p:nvSpPr>
        <p:spPr/>
        <p:txBody>
          <a:bodyPr vert="eaVert"/>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4" name="Zástupný symbol dátumu 3"/>
          <p:cNvSpPr>
            <a:spLocks noGrp="1"/>
          </p:cNvSpPr>
          <p:nvPr>
            <p:ph type="dt" sz="half" idx="10"/>
          </p:nvPr>
        </p:nvSpPr>
        <p:spPr/>
        <p:txBody>
          <a:bodyPr/>
          <a:lstStyle/>
          <a:p>
            <a:fld id="{5F734671-16FB-4913-A202-5B9D0427D9DB}" type="datetimeFigureOut">
              <a:rPr lang="sk-SK" smtClean="0"/>
              <a:pPr/>
              <a:t>03.06.2020</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40E086E6-0B78-4520-988A-0BBF82588910}" type="slidenum">
              <a:rPr lang="sk-SK" smtClean="0"/>
              <a:pPr/>
              <a:t>‹#›</a:t>
            </a:fld>
            <a:endParaRPr lang="sk-S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p:cNvSpPr>
            <a:spLocks noGrp="1"/>
          </p:cNvSpPr>
          <p:nvPr>
            <p:ph type="title" orient="vert"/>
          </p:nvPr>
        </p:nvSpPr>
        <p:spPr>
          <a:xfrm>
            <a:off x="6629400" y="914401"/>
            <a:ext cx="2057400" cy="5211763"/>
          </a:xfrm>
        </p:spPr>
        <p:txBody>
          <a:bodyPr vert="eaVert"/>
          <a:lstStyle/>
          <a:p>
            <a:r>
              <a:rPr kumimoji="0" lang="sk-SK" smtClean="0"/>
              <a:t>Kliknite sem a upravte štýl predlohy nadpisov.</a:t>
            </a:r>
            <a:endParaRPr kumimoji="0" lang="en-US"/>
          </a:p>
        </p:txBody>
      </p:sp>
      <p:sp>
        <p:nvSpPr>
          <p:cNvPr id="3" name="Zástupný symbol zvislého textu 2"/>
          <p:cNvSpPr>
            <a:spLocks noGrp="1"/>
          </p:cNvSpPr>
          <p:nvPr>
            <p:ph type="body" orient="vert" idx="1"/>
          </p:nvPr>
        </p:nvSpPr>
        <p:spPr>
          <a:xfrm>
            <a:off x="457200" y="914401"/>
            <a:ext cx="6019800" cy="5211763"/>
          </a:xfrm>
        </p:spPr>
        <p:txBody>
          <a:bodyPr vert="eaVert"/>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4" name="Zástupný symbol dátumu 3"/>
          <p:cNvSpPr>
            <a:spLocks noGrp="1"/>
          </p:cNvSpPr>
          <p:nvPr>
            <p:ph type="dt" sz="half" idx="10"/>
          </p:nvPr>
        </p:nvSpPr>
        <p:spPr/>
        <p:txBody>
          <a:bodyPr/>
          <a:lstStyle/>
          <a:p>
            <a:fld id="{5F734671-16FB-4913-A202-5B9D0427D9DB}" type="datetimeFigureOut">
              <a:rPr lang="sk-SK" smtClean="0"/>
              <a:pPr/>
              <a:t>03.06.2020</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40E086E6-0B78-4520-988A-0BBF82588910}" type="slidenum">
              <a:rPr lang="sk-SK" smtClean="0"/>
              <a:pPr/>
              <a:t>‹#›</a:t>
            </a:fld>
            <a:endParaRPr lang="sk-SK"/>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kumimoji="0" lang="sk-SK" smtClean="0"/>
              <a:t>Kliknite sem a upravte štýl predlohy nadpisov.</a:t>
            </a:r>
            <a:endParaRPr kumimoji="0" lang="en-US"/>
          </a:p>
        </p:txBody>
      </p:sp>
      <p:sp>
        <p:nvSpPr>
          <p:cNvPr id="3" name="Zástupný symbol obsahu 2"/>
          <p:cNvSpPr>
            <a:spLocks noGrp="1"/>
          </p:cNvSpPr>
          <p:nvPr>
            <p:ph idx="1"/>
          </p:nvPr>
        </p:nvSpPr>
        <p:spPr/>
        <p:txBody>
          <a:bodyPr/>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4" name="Zástupný symbol dátumu 3"/>
          <p:cNvSpPr>
            <a:spLocks noGrp="1"/>
          </p:cNvSpPr>
          <p:nvPr>
            <p:ph type="dt" sz="half" idx="10"/>
          </p:nvPr>
        </p:nvSpPr>
        <p:spPr/>
        <p:txBody>
          <a:bodyPr/>
          <a:lstStyle/>
          <a:p>
            <a:fld id="{5F734671-16FB-4913-A202-5B9D0427D9DB}" type="datetimeFigureOut">
              <a:rPr lang="sk-SK" smtClean="0"/>
              <a:pPr/>
              <a:t>03.06.2020</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40E086E6-0B78-4520-988A-0BBF82588910}" type="slidenum">
              <a:rPr lang="sk-SK" smtClean="0"/>
              <a:pPr/>
              <a:t>‹#›</a:t>
            </a:fld>
            <a:endParaRPr lang="sk-SK"/>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bg>
      <p:bgRef idx="1002">
        <a:schemeClr val="bg2"/>
      </p:bgRef>
    </p:bg>
    <p:spTree>
      <p:nvGrpSpPr>
        <p:cNvPr id="1" name=""/>
        <p:cNvGrpSpPr/>
        <p:nvPr/>
      </p:nvGrpSpPr>
      <p:grpSpPr>
        <a:xfrm>
          <a:off x="0" y="0"/>
          <a:ext cx="0" cy="0"/>
          <a:chOff x="0" y="0"/>
          <a:chExt cx="0" cy="0"/>
        </a:xfrm>
      </p:grpSpPr>
      <p:sp>
        <p:nvSpPr>
          <p:cNvPr id="2" name="Nadpis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sk-SK" smtClean="0"/>
              <a:t>Kliknite sem a upravte štýl predlohy nadpisov.</a:t>
            </a:r>
            <a:endParaRPr kumimoji="0" lang="en-US"/>
          </a:p>
        </p:txBody>
      </p:sp>
      <p:sp>
        <p:nvSpPr>
          <p:cNvPr id="3" name="Zástupný symbol textu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sk-SK" smtClean="0"/>
              <a:t>Kliknite sem a upravte štýly predlohy textu.</a:t>
            </a:r>
          </a:p>
        </p:txBody>
      </p:sp>
      <p:sp>
        <p:nvSpPr>
          <p:cNvPr id="4" name="Zástupný symbol dátumu 3"/>
          <p:cNvSpPr>
            <a:spLocks noGrp="1"/>
          </p:cNvSpPr>
          <p:nvPr>
            <p:ph type="dt" sz="half" idx="10"/>
          </p:nvPr>
        </p:nvSpPr>
        <p:spPr/>
        <p:txBody>
          <a:bodyPr/>
          <a:lstStyle/>
          <a:p>
            <a:fld id="{5F734671-16FB-4913-A202-5B9D0427D9DB}" type="datetimeFigureOut">
              <a:rPr lang="sk-SK" smtClean="0"/>
              <a:pPr/>
              <a:t>03.06.2020</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40E086E6-0B78-4520-988A-0BBF82588910}" type="slidenum">
              <a:rPr lang="sk-SK" smtClean="0"/>
              <a:pPr/>
              <a:t>‹#›</a:t>
            </a:fld>
            <a:endParaRPr lang="sk-SK"/>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a:xfrm>
            <a:off x="457200" y="704088"/>
            <a:ext cx="8229600" cy="1143000"/>
          </a:xfrm>
        </p:spPr>
        <p:txBody>
          <a:bodyPr/>
          <a:lstStyle/>
          <a:p>
            <a:r>
              <a:rPr kumimoji="0" lang="sk-SK" smtClean="0"/>
              <a:t>Kliknite sem a upravte štýl predlohy nadpisov.</a:t>
            </a:r>
            <a:endParaRPr kumimoji="0" lang="en-US"/>
          </a:p>
        </p:txBody>
      </p:sp>
      <p:sp>
        <p:nvSpPr>
          <p:cNvPr id="3" name="Zástupný symbol obsahu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4" name="Zástupný symbol obsahu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5" name="Zástupný symbol dátumu 4"/>
          <p:cNvSpPr>
            <a:spLocks noGrp="1"/>
          </p:cNvSpPr>
          <p:nvPr>
            <p:ph type="dt" sz="half" idx="10"/>
          </p:nvPr>
        </p:nvSpPr>
        <p:spPr/>
        <p:txBody>
          <a:bodyPr/>
          <a:lstStyle/>
          <a:p>
            <a:fld id="{5F734671-16FB-4913-A202-5B9D0427D9DB}" type="datetimeFigureOut">
              <a:rPr lang="sk-SK" smtClean="0"/>
              <a:pPr/>
              <a:t>03.06.2020</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40E086E6-0B78-4520-988A-0BBF82588910}" type="slidenum">
              <a:rPr lang="sk-SK" smtClean="0"/>
              <a:pPr/>
              <a:t>‹#›</a:t>
            </a:fld>
            <a:endParaRPr lang="sk-SK"/>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Nadpis 1"/>
          <p:cNvSpPr>
            <a:spLocks noGrp="1"/>
          </p:cNvSpPr>
          <p:nvPr>
            <p:ph type="title"/>
          </p:nvPr>
        </p:nvSpPr>
        <p:spPr>
          <a:xfrm>
            <a:off x="457200" y="704088"/>
            <a:ext cx="8229600" cy="1143000"/>
          </a:xfrm>
        </p:spPr>
        <p:txBody>
          <a:bodyPr tIns="45720" anchor="b"/>
          <a:lstStyle>
            <a:lvl1pPr>
              <a:defRPr/>
            </a:lvl1pPr>
          </a:lstStyle>
          <a:p>
            <a:r>
              <a:rPr kumimoji="0" lang="sk-SK" smtClean="0"/>
              <a:t>Kliknite sem a upravte štýl predlohy nadpisov.</a:t>
            </a:r>
            <a:endParaRPr kumimoji="0" lang="en-US"/>
          </a:p>
        </p:txBody>
      </p:sp>
      <p:sp>
        <p:nvSpPr>
          <p:cNvPr id="3" name="Zástupný symbol textu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sk-SK" smtClean="0"/>
              <a:t>Kliknite sem a upravte štýly predlohy textu.</a:t>
            </a:r>
          </a:p>
        </p:txBody>
      </p:sp>
      <p:sp>
        <p:nvSpPr>
          <p:cNvPr id="4" name="Zástupný symbol textu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sk-SK" smtClean="0"/>
              <a:t>Kliknite sem a upravte štýly predlohy textu.</a:t>
            </a:r>
          </a:p>
        </p:txBody>
      </p:sp>
      <p:sp>
        <p:nvSpPr>
          <p:cNvPr id="5" name="Zástupný symbol obsahu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6" name="Zástupný symbol obsahu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7" name="Zástupný symbol dátumu 6"/>
          <p:cNvSpPr>
            <a:spLocks noGrp="1"/>
          </p:cNvSpPr>
          <p:nvPr>
            <p:ph type="dt" sz="half" idx="10"/>
          </p:nvPr>
        </p:nvSpPr>
        <p:spPr/>
        <p:txBody>
          <a:bodyPr/>
          <a:lstStyle/>
          <a:p>
            <a:fld id="{5F734671-16FB-4913-A202-5B9D0427D9DB}" type="datetimeFigureOut">
              <a:rPr lang="sk-SK" smtClean="0"/>
              <a:pPr/>
              <a:t>03.06.2020</a:t>
            </a:fld>
            <a:endParaRPr lang="sk-SK"/>
          </a:p>
        </p:txBody>
      </p:sp>
      <p:sp>
        <p:nvSpPr>
          <p:cNvPr id="8" name="Zástupný symbol päty 7"/>
          <p:cNvSpPr>
            <a:spLocks noGrp="1"/>
          </p:cNvSpPr>
          <p:nvPr>
            <p:ph type="ftr" sz="quarter" idx="11"/>
          </p:nvPr>
        </p:nvSpPr>
        <p:spPr/>
        <p:txBody>
          <a:bodyPr/>
          <a:lstStyle/>
          <a:p>
            <a:endParaRPr lang="sk-SK"/>
          </a:p>
        </p:txBody>
      </p:sp>
      <p:sp>
        <p:nvSpPr>
          <p:cNvPr id="9" name="Zástupný symbol čísla snímky 8"/>
          <p:cNvSpPr>
            <a:spLocks noGrp="1"/>
          </p:cNvSpPr>
          <p:nvPr>
            <p:ph type="sldNum" sz="quarter" idx="12"/>
          </p:nvPr>
        </p:nvSpPr>
        <p:spPr/>
        <p:txBody>
          <a:bodyPr/>
          <a:lstStyle/>
          <a:p>
            <a:fld id="{40E086E6-0B78-4520-988A-0BBF82588910}" type="slidenum">
              <a:rPr lang="sk-SK" smtClean="0"/>
              <a:pPr/>
              <a:t>‹#›</a:t>
            </a:fld>
            <a:endParaRPr lang="sk-SK"/>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Nadpis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sk-SK" smtClean="0"/>
              <a:t>Kliknite sem a upravte štýl predlohy nadpisov.</a:t>
            </a:r>
            <a:endParaRPr kumimoji="0" lang="en-US"/>
          </a:p>
        </p:txBody>
      </p:sp>
      <p:sp>
        <p:nvSpPr>
          <p:cNvPr id="3" name="Zástupný symbol dátumu 2"/>
          <p:cNvSpPr>
            <a:spLocks noGrp="1"/>
          </p:cNvSpPr>
          <p:nvPr>
            <p:ph type="dt" sz="half" idx="10"/>
          </p:nvPr>
        </p:nvSpPr>
        <p:spPr/>
        <p:txBody>
          <a:bodyPr/>
          <a:lstStyle/>
          <a:p>
            <a:fld id="{5F734671-16FB-4913-A202-5B9D0427D9DB}" type="datetimeFigureOut">
              <a:rPr lang="sk-SK" smtClean="0"/>
              <a:pPr/>
              <a:t>03.06.2020</a:t>
            </a:fld>
            <a:endParaRPr lang="sk-SK"/>
          </a:p>
        </p:txBody>
      </p:sp>
      <p:sp>
        <p:nvSpPr>
          <p:cNvPr id="4" name="Zástupný symbol päty 3"/>
          <p:cNvSpPr>
            <a:spLocks noGrp="1"/>
          </p:cNvSpPr>
          <p:nvPr>
            <p:ph type="ftr" sz="quarter" idx="11"/>
          </p:nvPr>
        </p:nvSpPr>
        <p:spPr/>
        <p:txBody>
          <a:bodyPr/>
          <a:lstStyle/>
          <a:p>
            <a:endParaRPr lang="sk-SK"/>
          </a:p>
        </p:txBody>
      </p:sp>
      <p:sp>
        <p:nvSpPr>
          <p:cNvPr id="5" name="Zástupný symbol čísla snímky 4"/>
          <p:cNvSpPr>
            <a:spLocks noGrp="1"/>
          </p:cNvSpPr>
          <p:nvPr>
            <p:ph type="sldNum" sz="quarter" idx="12"/>
          </p:nvPr>
        </p:nvSpPr>
        <p:spPr/>
        <p:txBody>
          <a:bodyPr/>
          <a:lstStyle/>
          <a:p>
            <a:fld id="{40E086E6-0B78-4520-988A-0BBF82588910}" type="slidenum">
              <a:rPr lang="sk-SK" smtClean="0"/>
              <a:pPr/>
              <a:t>‹#›</a:t>
            </a:fld>
            <a:endParaRPr lang="sk-SK"/>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Zástupný symbol dátumu 1"/>
          <p:cNvSpPr>
            <a:spLocks noGrp="1"/>
          </p:cNvSpPr>
          <p:nvPr>
            <p:ph type="dt" sz="half" idx="10"/>
          </p:nvPr>
        </p:nvSpPr>
        <p:spPr/>
        <p:txBody>
          <a:bodyPr/>
          <a:lstStyle/>
          <a:p>
            <a:fld id="{5F734671-16FB-4913-A202-5B9D0427D9DB}" type="datetimeFigureOut">
              <a:rPr lang="sk-SK" smtClean="0"/>
              <a:pPr/>
              <a:t>03.06.2020</a:t>
            </a:fld>
            <a:endParaRPr lang="sk-SK"/>
          </a:p>
        </p:txBody>
      </p:sp>
      <p:sp>
        <p:nvSpPr>
          <p:cNvPr id="3" name="Zástupný symbol päty 2"/>
          <p:cNvSpPr>
            <a:spLocks noGrp="1"/>
          </p:cNvSpPr>
          <p:nvPr>
            <p:ph type="ftr" sz="quarter" idx="11"/>
          </p:nvPr>
        </p:nvSpPr>
        <p:spPr/>
        <p:txBody>
          <a:bodyPr/>
          <a:lstStyle/>
          <a:p>
            <a:endParaRPr lang="sk-SK"/>
          </a:p>
        </p:txBody>
      </p:sp>
      <p:sp>
        <p:nvSpPr>
          <p:cNvPr id="4" name="Zástupný symbol čísla snímky 3"/>
          <p:cNvSpPr>
            <a:spLocks noGrp="1"/>
          </p:cNvSpPr>
          <p:nvPr>
            <p:ph type="sldNum" sz="quarter" idx="12"/>
          </p:nvPr>
        </p:nvSpPr>
        <p:spPr/>
        <p:txBody>
          <a:bodyPr/>
          <a:lstStyle/>
          <a:p>
            <a:fld id="{40E086E6-0B78-4520-988A-0BBF82588910}" type="slidenum">
              <a:rPr lang="sk-SK" smtClean="0"/>
              <a:pPr/>
              <a:t>‹#›</a:t>
            </a:fld>
            <a:endParaRPr lang="sk-SK"/>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Nadpis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sk-SK" smtClean="0"/>
              <a:t>Kliknite sem a upravte štýl predlohy nadpisov.</a:t>
            </a:r>
            <a:endParaRPr kumimoji="0" lang="en-US"/>
          </a:p>
        </p:txBody>
      </p:sp>
      <p:sp>
        <p:nvSpPr>
          <p:cNvPr id="3" name="Zástupný symbol textu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sk-SK" smtClean="0"/>
              <a:t>Kliknite sem a upravte štýly predlohy textu.</a:t>
            </a:r>
          </a:p>
        </p:txBody>
      </p:sp>
      <p:sp>
        <p:nvSpPr>
          <p:cNvPr id="4" name="Zástupný symbol obsahu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5" name="Zástupný symbol dátumu 4"/>
          <p:cNvSpPr>
            <a:spLocks noGrp="1"/>
          </p:cNvSpPr>
          <p:nvPr>
            <p:ph type="dt" sz="half" idx="10"/>
          </p:nvPr>
        </p:nvSpPr>
        <p:spPr/>
        <p:txBody>
          <a:bodyPr/>
          <a:lstStyle/>
          <a:p>
            <a:fld id="{5F734671-16FB-4913-A202-5B9D0427D9DB}" type="datetimeFigureOut">
              <a:rPr lang="sk-SK" smtClean="0"/>
              <a:pPr/>
              <a:t>03.06.2020</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40E086E6-0B78-4520-988A-0BBF82588910}" type="slidenum">
              <a:rPr lang="sk-SK" smtClean="0"/>
              <a:pPr/>
              <a:t>‹#›</a:t>
            </a:fld>
            <a:endParaRPr lang="sk-SK"/>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ázok s popisom">
    <p:spTree>
      <p:nvGrpSpPr>
        <p:cNvPr id="1" name=""/>
        <p:cNvGrpSpPr/>
        <p:nvPr/>
      </p:nvGrpSpPr>
      <p:grpSpPr>
        <a:xfrm>
          <a:off x="0" y="0"/>
          <a:ext cx="0" cy="0"/>
          <a:chOff x="0" y="0"/>
          <a:chExt cx="0" cy="0"/>
        </a:xfrm>
      </p:grpSpPr>
      <p:sp>
        <p:nvSpPr>
          <p:cNvPr id="9" name="Obdĺžnik s jedným odstrihnutým a zaobleným rohom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Pravouhlý trojuholník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Nadpis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sk-SK" smtClean="0"/>
              <a:t>Kliknite sem a upravte štýl predlohy nadpisov.</a:t>
            </a:r>
            <a:endParaRPr kumimoji="0" lang="en-US"/>
          </a:p>
        </p:txBody>
      </p:sp>
      <p:sp>
        <p:nvSpPr>
          <p:cNvPr id="4" name="Zástupný symbol textu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sk-SK" smtClean="0"/>
              <a:t>Kliknite sem a upravte štýly predlohy textu.</a:t>
            </a:r>
          </a:p>
        </p:txBody>
      </p:sp>
      <p:sp>
        <p:nvSpPr>
          <p:cNvPr id="5" name="Zástupný symbol dátumu 4"/>
          <p:cNvSpPr>
            <a:spLocks noGrp="1"/>
          </p:cNvSpPr>
          <p:nvPr>
            <p:ph type="dt" sz="half" idx="10"/>
          </p:nvPr>
        </p:nvSpPr>
        <p:spPr/>
        <p:txBody>
          <a:bodyPr/>
          <a:lstStyle/>
          <a:p>
            <a:fld id="{5F734671-16FB-4913-A202-5B9D0427D9DB}" type="datetimeFigureOut">
              <a:rPr lang="sk-SK" smtClean="0"/>
              <a:pPr/>
              <a:t>03.06.2020</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a:xfrm>
            <a:off x="8077200" y="6356350"/>
            <a:ext cx="609600" cy="365125"/>
          </a:xfrm>
        </p:spPr>
        <p:txBody>
          <a:bodyPr/>
          <a:lstStyle/>
          <a:p>
            <a:fld id="{40E086E6-0B78-4520-988A-0BBF82588910}" type="slidenum">
              <a:rPr lang="sk-SK" smtClean="0"/>
              <a:pPr/>
              <a:t>‹#›</a:t>
            </a:fld>
            <a:endParaRPr lang="sk-SK"/>
          </a:p>
        </p:txBody>
      </p:sp>
      <p:sp>
        <p:nvSpPr>
          <p:cNvPr id="3" name="Zástupný symbol obrázka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sk-SK" smtClean="0"/>
              <a:t>Ak chcete pridať obrázok, kliknite na ikonu</a:t>
            </a:r>
            <a:endParaRPr kumimoji="0" lang="en-US" dirty="0"/>
          </a:p>
        </p:txBody>
      </p:sp>
      <p:sp>
        <p:nvSpPr>
          <p:cNvPr id="10" name="Voľná forma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Voľná forma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Voľná forma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Voľná forma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Zástupný symbol nadpisu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sk-SK" smtClean="0"/>
              <a:t>Kliknite sem a upravte štýl predlohy nadpisov.</a:t>
            </a:r>
            <a:endParaRPr kumimoji="0" lang="en-US"/>
          </a:p>
        </p:txBody>
      </p:sp>
      <p:sp>
        <p:nvSpPr>
          <p:cNvPr id="30" name="Zástupný symbol textu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sk-SK" smtClean="0"/>
              <a:t>Kliknite sem a upravte štýly predlohy textu.</a:t>
            </a:r>
          </a:p>
          <a:p>
            <a:pPr lvl="1" eaLnBrk="1" latinLnBrk="0" hangingPunct="1"/>
            <a:r>
              <a:rPr kumimoji="0" lang="sk-SK" smtClean="0"/>
              <a:t>Druhá úroveň</a:t>
            </a:r>
          </a:p>
          <a:p>
            <a:pPr lvl="2" eaLnBrk="1" latinLnBrk="0" hangingPunct="1"/>
            <a:r>
              <a:rPr kumimoji="0" lang="sk-SK" smtClean="0"/>
              <a:t>Tretia úroveň</a:t>
            </a:r>
          </a:p>
          <a:p>
            <a:pPr lvl="3" eaLnBrk="1" latinLnBrk="0" hangingPunct="1"/>
            <a:r>
              <a:rPr kumimoji="0" lang="sk-SK" smtClean="0"/>
              <a:t>Štvrtá úroveň</a:t>
            </a:r>
          </a:p>
          <a:p>
            <a:pPr lvl="4" eaLnBrk="1" latinLnBrk="0" hangingPunct="1"/>
            <a:r>
              <a:rPr kumimoji="0" lang="sk-SK" smtClean="0"/>
              <a:t>Piata úroveň</a:t>
            </a:r>
            <a:endParaRPr kumimoji="0" lang="en-US"/>
          </a:p>
        </p:txBody>
      </p:sp>
      <p:sp>
        <p:nvSpPr>
          <p:cNvPr id="10" name="Zástupný symbol dátumu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F734671-16FB-4913-A202-5B9D0427D9DB}" type="datetimeFigureOut">
              <a:rPr lang="sk-SK" smtClean="0"/>
              <a:pPr/>
              <a:t>03.06.2020</a:t>
            </a:fld>
            <a:endParaRPr lang="sk-SK"/>
          </a:p>
        </p:txBody>
      </p:sp>
      <p:sp>
        <p:nvSpPr>
          <p:cNvPr id="22" name="Zástupný symbol päty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sk-SK"/>
          </a:p>
        </p:txBody>
      </p:sp>
      <p:sp>
        <p:nvSpPr>
          <p:cNvPr id="18" name="Zástupný symbol čísla snímky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0E086E6-0B78-4520-988A-0BBF82588910}" type="slidenum">
              <a:rPr lang="sk-SK" smtClean="0"/>
              <a:pPr/>
              <a:t>‹#›</a:t>
            </a:fld>
            <a:endParaRPr lang="sk-SK"/>
          </a:p>
        </p:txBody>
      </p:sp>
      <p:grpSp>
        <p:nvGrpSpPr>
          <p:cNvPr id="2" name="Skupina 1"/>
          <p:cNvGrpSpPr/>
          <p:nvPr/>
        </p:nvGrpSpPr>
        <p:grpSpPr>
          <a:xfrm>
            <a:off x="-19017" y="202408"/>
            <a:ext cx="9180548" cy="649224"/>
            <a:chOff x="-19045" y="216550"/>
            <a:chExt cx="9180548" cy="649224"/>
          </a:xfrm>
        </p:grpSpPr>
        <p:sp>
          <p:nvSpPr>
            <p:cNvPr id="12" name="Voľná forma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Voľná forma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ctrTitle"/>
          </p:nvPr>
        </p:nvSpPr>
        <p:spPr/>
        <p:txBody>
          <a:bodyPr/>
          <a:lstStyle/>
          <a:p>
            <a:r>
              <a:rPr lang="sk-SK" dirty="0" smtClean="0">
                <a:solidFill>
                  <a:srgbClr val="FF0000"/>
                </a:solidFill>
              </a:rPr>
              <a:t>Na ceste k demokracii a samostatnosti </a:t>
            </a:r>
            <a:endParaRPr lang="sk-SK" dirty="0">
              <a:solidFill>
                <a:srgbClr val="FF0000"/>
              </a:solidFill>
            </a:endParaRPr>
          </a:p>
        </p:txBody>
      </p:sp>
      <p:sp>
        <p:nvSpPr>
          <p:cNvPr id="3" name="Podnadpis 2"/>
          <p:cNvSpPr>
            <a:spLocks noGrp="1"/>
          </p:cNvSpPr>
          <p:nvPr>
            <p:ph type="subTitle" idx="1"/>
          </p:nvPr>
        </p:nvSpPr>
        <p:spPr/>
        <p:txBody>
          <a:bodyPr>
            <a:normAutofit/>
          </a:bodyPr>
          <a:lstStyle/>
          <a:p>
            <a:pPr algn="ctr"/>
            <a:r>
              <a:rPr lang="sk-SK" sz="4800" dirty="0" smtClean="0">
                <a:solidFill>
                  <a:srgbClr val="FFFF00"/>
                </a:solidFill>
              </a:rPr>
              <a:t>Nežná  revolúcia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539552" y="260648"/>
            <a:ext cx="8229600" cy="1143000"/>
          </a:xfrm>
        </p:spPr>
        <p:txBody>
          <a:bodyPr/>
          <a:lstStyle/>
          <a:p>
            <a:r>
              <a:rPr lang="sk-SK" dirty="0" smtClean="0">
                <a:solidFill>
                  <a:srgbClr val="FF0000"/>
                </a:solidFill>
              </a:rPr>
              <a:t>Koniec  ČSFR</a:t>
            </a:r>
            <a:endParaRPr lang="sk-SK" dirty="0">
              <a:solidFill>
                <a:srgbClr val="FF0000"/>
              </a:solidFill>
            </a:endParaRPr>
          </a:p>
        </p:txBody>
      </p:sp>
      <p:sp>
        <p:nvSpPr>
          <p:cNvPr id="3" name="Zástupný symbol obsahu 2"/>
          <p:cNvSpPr>
            <a:spLocks noGrp="1"/>
          </p:cNvSpPr>
          <p:nvPr>
            <p:ph idx="1"/>
          </p:nvPr>
        </p:nvSpPr>
        <p:spPr>
          <a:xfrm>
            <a:off x="457200" y="1412776"/>
            <a:ext cx="8229600" cy="5445224"/>
          </a:xfrm>
        </p:spPr>
        <p:txBody>
          <a:bodyPr>
            <a:normAutofit lnSpcReduction="10000"/>
          </a:bodyPr>
          <a:lstStyle/>
          <a:p>
            <a:pPr marL="0" indent="0">
              <a:buNone/>
            </a:pPr>
            <a:r>
              <a:rPr lang="sk-SK" dirty="0" smtClean="0"/>
              <a:t>V  roku  1990  sa  z  názvu  Československá socialistická  republika vypúšťa  názov socialistická. Slováci  však nechceli aby nový názov  bol  len Československá republika. Tak sa  začal  hľadať  nový  názov, najprv  to mal byť názov  so  spojovníkom, potom  sa prijal  názov </a:t>
            </a:r>
            <a:r>
              <a:rPr lang="sk-SK" b="1" dirty="0" smtClean="0">
                <a:solidFill>
                  <a:srgbClr val="FF0000"/>
                </a:solidFill>
              </a:rPr>
              <a:t>Česká a Slovenská Federatívna Republika</a:t>
            </a:r>
            <a:r>
              <a:rPr lang="sk-SK" dirty="0" smtClean="0"/>
              <a:t>. Všetko s  veľkými písmenami. Dlho to však  nevydržalo.</a:t>
            </a:r>
            <a:r>
              <a:rPr lang="sk-SK" dirty="0" smtClean="0">
                <a:solidFill>
                  <a:srgbClr val="FF0000"/>
                </a:solidFill>
              </a:rPr>
              <a:t> </a:t>
            </a:r>
            <a:r>
              <a:rPr lang="sk-SK" b="1" dirty="0" smtClean="0">
                <a:solidFill>
                  <a:srgbClr val="FF0000"/>
                </a:solidFill>
              </a:rPr>
              <a:t>1. januára  1993</a:t>
            </a:r>
            <a:r>
              <a:rPr lang="sk-SK" b="1" dirty="0" smtClean="0"/>
              <a:t> </a:t>
            </a:r>
            <a:r>
              <a:rPr lang="sk-SK" dirty="0" smtClean="0"/>
              <a:t>sa  </a:t>
            </a:r>
            <a:r>
              <a:rPr lang="sk-SK" dirty="0" err="1" smtClean="0"/>
              <a:t>ČaSFR</a:t>
            </a:r>
            <a:r>
              <a:rPr lang="sk-SK" dirty="0" smtClean="0"/>
              <a:t>  rozpadla. Zmena  názvu  nebol  jediný problém, každá krajina  chcela pre seba čo najviac. Za  Slovensko </a:t>
            </a:r>
            <a:r>
              <a:rPr lang="sk-SK" dirty="0" smtClean="0">
                <a:solidFill>
                  <a:srgbClr val="FF0000"/>
                </a:solidFill>
              </a:rPr>
              <a:t>Mečiar</a:t>
            </a:r>
            <a:r>
              <a:rPr lang="sk-SK" dirty="0" smtClean="0"/>
              <a:t> a za  Česko</a:t>
            </a:r>
            <a:r>
              <a:rPr lang="sk-SK" dirty="0" smtClean="0">
                <a:solidFill>
                  <a:srgbClr val="FF0000"/>
                </a:solidFill>
              </a:rPr>
              <a:t> </a:t>
            </a:r>
            <a:r>
              <a:rPr lang="sk-SK" dirty="0" err="1" smtClean="0">
                <a:solidFill>
                  <a:srgbClr val="FF0000"/>
                </a:solidFill>
              </a:rPr>
              <a:t>Klaus</a:t>
            </a:r>
            <a:r>
              <a:rPr lang="sk-SK" dirty="0" smtClean="0">
                <a:solidFill>
                  <a:srgbClr val="FF0000"/>
                </a:solidFill>
              </a:rPr>
              <a:t> </a:t>
            </a:r>
            <a:r>
              <a:rPr lang="sk-SK" dirty="0" smtClean="0"/>
              <a:t>sa  stretávali, no čím ďalej už nehľadali cestu ako ostať  spolu, ale ako sa  rozdeliť. Nakoniec  sa  dohodli </a:t>
            </a:r>
            <a:r>
              <a:rPr lang="sk-SK" dirty="0" err="1" smtClean="0"/>
              <a:t>ČaSFR</a:t>
            </a:r>
            <a:r>
              <a:rPr lang="sk-SK" dirty="0" smtClean="0"/>
              <a:t> sa rozpadne. O zániku republiky nebolo ani  referendum.</a:t>
            </a:r>
            <a:endParaRPr lang="sk-SK" dirty="0"/>
          </a:p>
        </p:txBody>
      </p:sp>
    </p:spTree>
    <p:extLst>
      <p:ext uri="{BB962C8B-B14F-4D97-AF65-F5344CB8AC3E}">
        <p14:creationId xmlns:p14="http://schemas.microsoft.com/office/powerpoint/2010/main" val="4076838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pPr algn="ctr"/>
            <a:r>
              <a:rPr lang="sk-SK" dirty="0" smtClean="0"/>
              <a:t>Republika sa delí</a:t>
            </a:r>
            <a:endParaRPr lang="sk-SK" dirty="0"/>
          </a:p>
        </p:txBody>
      </p:sp>
      <p:sp>
        <p:nvSpPr>
          <p:cNvPr id="3" name="Zástupný symbol obsahu 2"/>
          <p:cNvSpPr>
            <a:spLocks noGrp="1"/>
          </p:cNvSpPr>
          <p:nvPr>
            <p:ph idx="1"/>
          </p:nvPr>
        </p:nvSpPr>
        <p:spPr/>
        <p:txBody>
          <a:bodyPr/>
          <a:lstStyle/>
          <a:p>
            <a:r>
              <a:rPr lang="sk-SK" b="1" dirty="0" smtClean="0"/>
              <a:t>V júli 1992</a:t>
            </a:r>
            <a:r>
              <a:rPr lang="sk-SK" dirty="0" smtClean="0"/>
              <a:t> prijala </a:t>
            </a:r>
            <a:r>
              <a:rPr lang="sk-SK" b="1" dirty="0" smtClean="0"/>
              <a:t>Slovenská Národná Rada </a:t>
            </a:r>
            <a:r>
              <a:rPr lang="sk-SK" dirty="0" smtClean="0">
                <a:solidFill>
                  <a:srgbClr val="FF0000"/>
                </a:solidFill>
                <a:effectLst>
                  <a:outerShdw blurRad="38100" dist="38100" dir="2700000" algn="tl">
                    <a:srgbClr val="000000">
                      <a:alpha val="43137"/>
                    </a:srgbClr>
                  </a:outerShdw>
                </a:effectLst>
              </a:rPr>
              <a:t>Deklaráciu o zvrchovanosti Slovenskej republiky</a:t>
            </a:r>
          </a:p>
          <a:p>
            <a:r>
              <a:rPr lang="sk-SK" dirty="0" smtClean="0"/>
              <a:t>V septembri 1992 bola schválená </a:t>
            </a:r>
            <a:r>
              <a:rPr lang="sk-SK" b="1" dirty="0" smtClean="0">
                <a:effectLst>
                  <a:outerShdw blurRad="38100" dist="38100" dir="2700000" algn="tl">
                    <a:srgbClr val="000000">
                      <a:alpha val="43137"/>
                    </a:srgbClr>
                  </a:outerShdw>
                </a:effectLst>
              </a:rPr>
              <a:t>Ústava Slovenskej republiky</a:t>
            </a:r>
          </a:p>
          <a:p>
            <a:r>
              <a:rPr lang="sk-SK" b="1" dirty="0" smtClean="0"/>
              <a:t>Federálne zhromaždenie prijalo</a:t>
            </a:r>
            <a:r>
              <a:rPr lang="sk-SK" dirty="0" smtClean="0"/>
              <a:t> </a:t>
            </a:r>
            <a:r>
              <a:rPr lang="sk-SK" u="sng" dirty="0" smtClean="0"/>
              <a:t>v novembri 1992 </a:t>
            </a:r>
            <a:r>
              <a:rPr lang="sk-SK" b="1" dirty="0" smtClean="0"/>
              <a:t>ústavný zákon o rozdelení Československa </a:t>
            </a:r>
            <a:r>
              <a:rPr lang="sk-SK" dirty="0" smtClean="0"/>
              <a:t>na dva samostatné štáty</a:t>
            </a:r>
            <a:endParaRPr lang="sk-SK" dirty="0"/>
          </a:p>
        </p:txBody>
      </p:sp>
      <p:pic>
        <p:nvPicPr>
          <p:cNvPr id="4" name="Obrázok 3" descr="smajlik.png"/>
          <p:cNvPicPr>
            <a:picLocks noChangeAspect="1"/>
          </p:cNvPicPr>
          <p:nvPr/>
        </p:nvPicPr>
        <p:blipFill>
          <a:blip r:embed="rId2"/>
          <a:stretch>
            <a:fillRect/>
          </a:stretch>
        </p:blipFill>
        <p:spPr>
          <a:xfrm>
            <a:off x="2285984" y="5143512"/>
            <a:ext cx="1267863" cy="1158144"/>
          </a:xfrm>
          <a:prstGeom prst="rect">
            <a:avLst/>
          </a:prstGeom>
        </p:spPr>
      </p:pic>
      <p:sp>
        <p:nvSpPr>
          <p:cNvPr id="5" name="BlokTextu 4"/>
          <p:cNvSpPr txBox="1"/>
          <p:nvPr/>
        </p:nvSpPr>
        <p:spPr>
          <a:xfrm>
            <a:off x="3500430" y="5572140"/>
            <a:ext cx="3374835" cy="646331"/>
          </a:xfrm>
          <a:prstGeom prst="rect">
            <a:avLst/>
          </a:prstGeom>
          <a:noFill/>
          <a:ln>
            <a:noFill/>
          </a:ln>
        </p:spPr>
        <p:txBody>
          <a:bodyPr wrap="none" rtlCol="0">
            <a:spAutoFit/>
          </a:bodyPr>
          <a:lstStyle/>
          <a:p>
            <a:pPr algn="ctr"/>
            <a:r>
              <a:rPr lang="sk-SK" i="1" dirty="0" smtClean="0"/>
              <a:t>Spomenieš si, čo to </a:t>
            </a:r>
          </a:p>
          <a:p>
            <a:pPr algn="ctr"/>
            <a:r>
              <a:rPr lang="sk-SK" i="1" dirty="0" smtClean="0"/>
              <a:t>bolo </a:t>
            </a:r>
            <a:r>
              <a:rPr lang="sk-SK" b="1" i="1" dirty="0" smtClean="0">
                <a:solidFill>
                  <a:srgbClr val="FF0000"/>
                </a:solidFill>
                <a:effectLst>
                  <a:outerShdw blurRad="38100" dist="38100" dir="2700000" algn="tl">
                    <a:srgbClr val="000000">
                      <a:alpha val="43137"/>
                    </a:srgbClr>
                  </a:outerShdw>
                </a:effectLst>
              </a:rPr>
              <a:t>federálne zhromaždenie</a:t>
            </a:r>
            <a:r>
              <a:rPr lang="sk-SK" b="1" dirty="0" smtClean="0">
                <a:solidFill>
                  <a:srgbClr val="FF0000"/>
                </a:solidFill>
                <a:effectLst>
                  <a:outerShdw blurRad="38100" dist="38100" dir="2700000" algn="tl">
                    <a:srgbClr val="000000">
                      <a:alpha val="43137"/>
                    </a:srgbClr>
                  </a:outerShdw>
                </a:effectLst>
              </a:rPr>
              <a:t>?</a:t>
            </a:r>
            <a:endParaRPr lang="sk-SK" b="1" dirty="0">
              <a:solidFill>
                <a:srgbClr val="FF0000"/>
              </a:solidFill>
              <a:effectLst>
                <a:outerShdw blurRad="38100" dist="38100" dir="2700000" algn="tl">
                  <a:srgbClr val="000000">
                    <a:alpha val="43137"/>
                  </a:srgbClr>
                </a:outerShdw>
              </a:effectLs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pPr algn="ctr"/>
            <a:r>
              <a:rPr lang="sk-SK" dirty="0" smtClean="0"/>
              <a:t>Vznik Slovenskej republiky</a:t>
            </a:r>
            <a:endParaRPr lang="sk-SK" dirty="0"/>
          </a:p>
        </p:txBody>
      </p:sp>
      <p:sp>
        <p:nvSpPr>
          <p:cNvPr id="3" name="Zástupný symbol obsahu 2"/>
          <p:cNvSpPr>
            <a:spLocks noGrp="1"/>
          </p:cNvSpPr>
          <p:nvPr>
            <p:ph idx="1"/>
          </p:nvPr>
        </p:nvSpPr>
        <p:spPr/>
        <p:txBody>
          <a:bodyPr/>
          <a:lstStyle/>
          <a:p>
            <a:r>
              <a:rPr lang="sk-SK" b="1" dirty="0" smtClean="0">
                <a:solidFill>
                  <a:srgbClr val="FF0000"/>
                </a:solidFill>
                <a:effectLst>
                  <a:outerShdw blurRad="38100" dist="38100" dir="2700000" algn="tl">
                    <a:srgbClr val="000000">
                      <a:alpha val="43137"/>
                    </a:srgbClr>
                  </a:outerShdw>
                </a:effectLst>
              </a:rPr>
              <a:t>1. januára 1993 vznikla Slovenská republika</a:t>
            </a:r>
            <a:r>
              <a:rPr lang="sk-SK" dirty="0" smtClean="0"/>
              <a:t>...</a:t>
            </a:r>
          </a:p>
          <a:p>
            <a:r>
              <a:rPr lang="sk-SK" u="sng" dirty="0" smtClean="0"/>
              <a:t>Prezidentom</a:t>
            </a:r>
            <a:r>
              <a:rPr lang="sk-SK" dirty="0" smtClean="0"/>
              <a:t> sa stal </a:t>
            </a:r>
            <a:r>
              <a:rPr lang="sk-SK" b="1" dirty="0" smtClean="0"/>
              <a:t>Michal Kováč </a:t>
            </a:r>
            <a:r>
              <a:rPr lang="sk-SK" dirty="0" smtClean="0"/>
              <a:t>a </a:t>
            </a:r>
            <a:r>
              <a:rPr lang="sk-SK" u="sng" dirty="0" smtClean="0"/>
              <a:t>predsedom vlády </a:t>
            </a:r>
            <a:r>
              <a:rPr lang="sk-SK" b="1" dirty="0" smtClean="0"/>
              <a:t>Vladimír Mečiar</a:t>
            </a:r>
          </a:p>
          <a:p>
            <a:endParaRPr lang="sk-SK" b="1" dirty="0"/>
          </a:p>
        </p:txBody>
      </p:sp>
      <p:pic>
        <p:nvPicPr>
          <p:cNvPr id="2050" name="Picture 2"/>
          <p:cNvPicPr>
            <a:picLocks noChangeAspect="1" noChangeArrowheads="1"/>
          </p:cNvPicPr>
          <p:nvPr/>
        </p:nvPicPr>
        <p:blipFill>
          <a:blip r:embed="rId2"/>
          <a:srcRect/>
          <a:stretch>
            <a:fillRect/>
          </a:stretch>
        </p:blipFill>
        <p:spPr bwMode="auto">
          <a:xfrm>
            <a:off x="0" y="4857760"/>
            <a:ext cx="1762125" cy="2000240"/>
          </a:xfrm>
          <a:prstGeom prst="rect">
            <a:avLst/>
          </a:prstGeom>
          <a:noFill/>
          <a:ln w="9525">
            <a:noFill/>
            <a:miter lim="800000"/>
            <a:headEnd/>
            <a:tailEnd/>
          </a:ln>
          <a:effectLst/>
        </p:spPr>
      </p:pic>
      <p:sp>
        <p:nvSpPr>
          <p:cNvPr id="5" name="BlokTextu 4"/>
          <p:cNvSpPr txBox="1"/>
          <p:nvPr/>
        </p:nvSpPr>
        <p:spPr>
          <a:xfrm>
            <a:off x="1714480" y="6488668"/>
            <a:ext cx="1525289" cy="369332"/>
          </a:xfrm>
          <a:prstGeom prst="rect">
            <a:avLst/>
          </a:prstGeom>
          <a:noFill/>
          <a:ln>
            <a:solidFill>
              <a:schemeClr val="bg2">
                <a:lumMod val="50000"/>
              </a:schemeClr>
            </a:solidFill>
          </a:ln>
        </p:spPr>
        <p:txBody>
          <a:bodyPr wrap="none" rtlCol="0">
            <a:spAutoFit/>
          </a:bodyPr>
          <a:lstStyle/>
          <a:p>
            <a:pPr algn="ctr"/>
            <a:r>
              <a:rPr lang="sk-SK" dirty="0" smtClean="0"/>
              <a:t>Michal Kováč</a:t>
            </a:r>
            <a:endParaRPr lang="sk-SK" dirty="0"/>
          </a:p>
        </p:txBody>
      </p:sp>
      <p:pic>
        <p:nvPicPr>
          <p:cNvPr id="2051" name="Picture 3"/>
          <p:cNvPicPr>
            <a:picLocks noChangeAspect="1" noChangeArrowheads="1"/>
          </p:cNvPicPr>
          <p:nvPr/>
        </p:nvPicPr>
        <p:blipFill>
          <a:blip r:embed="rId3"/>
          <a:srcRect/>
          <a:stretch>
            <a:fillRect/>
          </a:stretch>
        </p:blipFill>
        <p:spPr bwMode="auto">
          <a:xfrm>
            <a:off x="7477124" y="5072074"/>
            <a:ext cx="1666876" cy="1785926"/>
          </a:xfrm>
          <a:prstGeom prst="rect">
            <a:avLst/>
          </a:prstGeom>
          <a:noFill/>
          <a:ln w="9525">
            <a:noFill/>
            <a:miter lim="800000"/>
            <a:headEnd/>
            <a:tailEnd/>
          </a:ln>
          <a:effectLst/>
        </p:spPr>
      </p:pic>
      <p:sp>
        <p:nvSpPr>
          <p:cNvPr id="7" name="BlokTextu 6"/>
          <p:cNvSpPr txBox="1"/>
          <p:nvPr/>
        </p:nvSpPr>
        <p:spPr>
          <a:xfrm>
            <a:off x="5643570" y="6488668"/>
            <a:ext cx="1800942" cy="369332"/>
          </a:xfrm>
          <a:prstGeom prst="rect">
            <a:avLst/>
          </a:prstGeom>
          <a:noFill/>
          <a:ln>
            <a:solidFill>
              <a:schemeClr val="bg2">
                <a:lumMod val="50000"/>
              </a:schemeClr>
            </a:solidFill>
          </a:ln>
        </p:spPr>
        <p:txBody>
          <a:bodyPr wrap="none" rtlCol="0">
            <a:spAutoFit/>
          </a:bodyPr>
          <a:lstStyle/>
          <a:p>
            <a:pPr algn="ctr"/>
            <a:r>
              <a:rPr lang="sk-SK" dirty="0" smtClean="0"/>
              <a:t>Vladimír Mečiar</a:t>
            </a:r>
            <a:endParaRPr lang="sk-SK" dirty="0"/>
          </a:p>
        </p:txBody>
      </p:sp>
      <p:pic>
        <p:nvPicPr>
          <p:cNvPr id="2052" name="Picture 4"/>
          <p:cNvPicPr>
            <a:picLocks noChangeAspect="1" noChangeArrowheads="1"/>
          </p:cNvPicPr>
          <p:nvPr/>
        </p:nvPicPr>
        <p:blipFill>
          <a:blip r:embed="rId4"/>
          <a:srcRect/>
          <a:stretch>
            <a:fillRect/>
          </a:stretch>
        </p:blipFill>
        <p:spPr bwMode="auto">
          <a:xfrm>
            <a:off x="3071802" y="4000504"/>
            <a:ext cx="2619375" cy="1743075"/>
          </a:xfrm>
          <a:prstGeom prst="rect">
            <a:avLst/>
          </a:prstGeom>
          <a:noFill/>
          <a:ln w="9525">
            <a:noFill/>
            <a:miter lim="800000"/>
            <a:headEnd/>
            <a:tailEnd/>
          </a:ln>
          <a:effectLst/>
        </p:spPr>
      </p:pic>
      <p:sp>
        <p:nvSpPr>
          <p:cNvPr id="9" name="BlokTextu 8"/>
          <p:cNvSpPr txBox="1"/>
          <p:nvPr/>
        </p:nvSpPr>
        <p:spPr>
          <a:xfrm>
            <a:off x="2786050" y="4143380"/>
            <a:ext cx="2954527" cy="369332"/>
          </a:xfrm>
          <a:prstGeom prst="rect">
            <a:avLst/>
          </a:prstGeom>
          <a:noFill/>
        </p:spPr>
        <p:txBody>
          <a:bodyPr wrap="none" rtlCol="0">
            <a:spAutoFit/>
          </a:bodyPr>
          <a:lstStyle/>
          <a:p>
            <a:pPr algn="ctr"/>
            <a:r>
              <a:rPr lang="sk-SK" dirty="0" smtClean="0"/>
              <a:t>Vlajka Slovenskej republiky </a:t>
            </a:r>
            <a:endParaRPr lang="sk-SK"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57200" y="704088"/>
            <a:ext cx="8229600" cy="636680"/>
          </a:xfrm>
        </p:spPr>
        <p:txBody>
          <a:bodyPr>
            <a:normAutofit fontScale="90000"/>
          </a:bodyPr>
          <a:lstStyle/>
          <a:p>
            <a:r>
              <a:rPr lang="sk-SK" dirty="0" smtClean="0"/>
              <a:t>Roky  hľadania  sa</a:t>
            </a:r>
            <a:endParaRPr lang="sk-SK" dirty="0"/>
          </a:p>
        </p:txBody>
      </p:sp>
      <p:sp>
        <p:nvSpPr>
          <p:cNvPr id="3" name="Zástupný symbol obsahu 2"/>
          <p:cNvSpPr>
            <a:spLocks noGrp="1"/>
          </p:cNvSpPr>
          <p:nvPr>
            <p:ph idx="1"/>
          </p:nvPr>
        </p:nvSpPr>
        <p:spPr>
          <a:xfrm>
            <a:off x="457200" y="1340768"/>
            <a:ext cx="8229600" cy="5328592"/>
          </a:xfrm>
        </p:spPr>
        <p:txBody>
          <a:bodyPr>
            <a:normAutofit lnSpcReduction="10000"/>
          </a:bodyPr>
          <a:lstStyle/>
          <a:p>
            <a:r>
              <a:rPr lang="sk-SK" dirty="0" smtClean="0"/>
              <a:t>90  roky boli  obdobím, kedy  sa  transformuje  ekonomika a zároveň si  Slovensko  hľadá  svoju ďalšiu  cestu. Veľká  časť  populácie  i politickej elity chceli prozápadnú cestu, vstúpiť  do E</a:t>
            </a:r>
            <a:r>
              <a:rPr lang="sk-SK" dirty="0"/>
              <a:t>Ú</a:t>
            </a:r>
            <a:r>
              <a:rPr lang="sk-SK" dirty="0" smtClean="0"/>
              <a:t> a  NATO. No  boli tu i takí, čo  hľadali  akúsi  strednú cestu, byť akoby  mostom  medzi Ruskom a  západom. Obdobie  90 rokov nazývame  tiež  </a:t>
            </a:r>
            <a:r>
              <a:rPr lang="sk-SK" dirty="0" err="1"/>
              <a:t>m</a:t>
            </a:r>
            <a:r>
              <a:rPr lang="sk-SK" dirty="0" err="1" smtClean="0"/>
              <a:t>ečiarizmus</a:t>
            </a:r>
            <a:r>
              <a:rPr lang="sk-SK" dirty="0" smtClean="0"/>
              <a:t>. V. Mečiar založil HZDS  ( Hnutie  za demokratické Slovensko) a stál na  čele republiky niekoľko  rokov, za  ten  čas  Slovensko sa  vzdialilo západu. Politika, ktorú robil bola  mocenská, nie demokratická. Menšiny  nemali  také práva, aké im garantovala  ústava. Média  boli v rukách štátu a  vlády, opozícia bola zosmiešňovaná a ignorovaná. </a:t>
            </a:r>
          </a:p>
          <a:p>
            <a:endParaRPr lang="sk-SK" dirty="0"/>
          </a:p>
        </p:txBody>
      </p:sp>
    </p:spTree>
    <p:extLst>
      <p:ext uri="{BB962C8B-B14F-4D97-AF65-F5344CB8AC3E}">
        <p14:creationId xmlns:p14="http://schemas.microsoft.com/office/powerpoint/2010/main" val="2368867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err="1" smtClean="0">
                <a:solidFill>
                  <a:srgbClr val="FF0000"/>
                </a:solidFill>
              </a:rPr>
              <a:t>Mečiarizmus</a:t>
            </a:r>
            <a:endParaRPr lang="sk-SK" dirty="0">
              <a:solidFill>
                <a:srgbClr val="FF0000"/>
              </a:solidFill>
            </a:endParaRPr>
          </a:p>
        </p:txBody>
      </p:sp>
      <p:sp>
        <p:nvSpPr>
          <p:cNvPr id="3" name="Zástupný symbol obsahu 2"/>
          <p:cNvSpPr>
            <a:spLocks noGrp="1"/>
          </p:cNvSpPr>
          <p:nvPr>
            <p:ph idx="1"/>
          </p:nvPr>
        </p:nvSpPr>
        <p:spPr/>
        <p:txBody>
          <a:bodyPr>
            <a:normAutofit lnSpcReduction="10000"/>
          </a:bodyPr>
          <a:lstStyle/>
          <a:p>
            <a:r>
              <a:rPr lang="sk-SK" dirty="0" smtClean="0"/>
              <a:t>Proti  takejto  forme  vlády  sa  postavil vtedajší  prvý  prezident </a:t>
            </a:r>
            <a:r>
              <a:rPr lang="sk-SK" dirty="0" smtClean="0">
                <a:solidFill>
                  <a:srgbClr val="FF0000"/>
                </a:solidFill>
              </a:rPr>
              <a:t>M. Kováč</a:t>
            </a:r>
            <a:r>
              <a:rPr lang="sk-SK" dirty="0" smtClean="0"/>
              <a:t>. Verejne  vystúpil a  skritizoval politiku V. Mečiara. Nasledovala jedna  z  najväčších káuz  v našich dejinách </a:t>
            </a:r>
            <a:r>
              <a:rPr lang="sk-SK" dirty="0"/>
              <a:t>ú</a:t>
            </a:r>
            <a:r>
              <a:rPr lang="sk-SK" dirty="0" smtClean="0"/>
              <a:t>nos prezidentovho  syna. Do dnes je  to  jeden z nevyriešených prípadov. </a:t>
            </a:r>
          </a:p>
          <a:p>
            <a:r>
              <a:rPr lang="sk-SK" dirty="0" smtClean="0"/>
              <a:t>Okrem  nejasného  zahraničného  smerovania sa  v 90 rokoch  odohrávala i  divoká privatizácia. Ľudia  blízki HZDS  získavali  veľké  slovenské podniky za minimum  peňazí. </a:t>
            </a:r>
            <a:endParaRPr lang="sk-SK" dirty="0"/>
          </a:p>
          <a:p>
            <a:r>
              <a:rPr lang="sk-SK" dirty="0" smtClean="0"/>
              <a:t>Okrem  toho sa  na  Slovensku  rozšírila  mafia, veľké mafiánske  vojny  majú svoje  dozvuky  do dnes. </a:t>
            </a:r>
            <a:endParaRPr lang="sk-SK" dirty="0"/>
          </a:p>
        </p:txBody>
      </p:sp>
    </p:spTree>
    <p:extLst>
      <p:ext uri="{BB962C8B-B14F-4D97-AF65-F5344CB8AC3E}">
        <p14:creationId xmlns:p14="http://schemas.microsoft.com/office/powerpoint/2010/main" val="3894460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solidFill>
                  <a:srgbClr val="FF0000"/>
                </a:solidFill>
              </a:rPr>
              <a:t>Voľby 1998</a:t>
            </a:r>
            <a:endParaRPr lang="sk-SK" dirty="0">
              <a:solidFill>
                <a:srgbClr val="FF0000"/>
              </a:solidFill>
            </a:endParaRPr>
          </a:p>
        </p:txBody>
      </p:sp>
      <p:sp>
        <p:nvSpPr>
          <p:cNvPr id="3" name="Zástupný symbol obsahu 2"/>
          <p:cNvSpPr>
            <a:spLocks noGrp="1"/>
          </p:cNvSpPr>
          <p:nvPr>
            <p:ph idx="1"/>
          </p:nvPr>
        </p:nvSpPr>
        <p:spPr/>
        <p:txBody>
          <a:bodyPr/>
          <a:lstStyle/>
          <a:p>
            <a:r>
              <a:rPr lang="sk-SK" dirty="0" smtClean="0"/>
              <a:t>Boli  prelomové a kľúčové. Proti  </a:t>
            </a:r>
            <a:r>
              <a:rPr lang="sk-SK" dirty="0" err="1" smtClean="0"/>
              <a:t>mečiarizmu</a:t>
            </a:r>
            <a:r>
              <a:rPr lang="sk-SK" dirty="0" smtClean="0"/>
              <a:t>  sa  spojila  široká  opozícia  a </a:t>
            </a:r>
            <a:r>
              <a:rPr lang="sk-SK" dirty="0" smtClean="0">
                <a:solidFill>
                  <a:srgbClr val="FF0000"/>
                </a:solidFill>
              </a:rPr>
              <a:t>vytvorila  </a:t>
            </a:r>
            <a:r>
              <a:rPr lang="sk-SK" dirty="0" err="1" smtClean="0">
                <a:solidFill>
                  <a:srgbClr val="FF0000"/>
                </a:solidFill>
              </a:rPr>
              <a:t>SDK</a:t>
            </a:r>
            <a:r>
              <a:rPr lang="sk-SK" dirty="0" smtClean="0">
                <a:solidFill>
                  <a:srgbClr val="FF0000"/>
                </a:solidFill>
              </a:rPr>
              <a:t>  -  Slovenskú  demokratickú koalíciu,</a:t>
            </a:r>
            <a:r>
              <a:rPr lang="sk-SK" dirty="0" smtClean="0"/>
              <a:t> ktorá mala  spojiť  demokratické  sily  a  poraziť V. Mečiara. Tak sa  i  stalo. Od  roku 1998 sa  zmenila  i  zahraničnopolitická  orientácia  Slovenska. Slovensko sa  dostalo do  </a:t>
            </a:r>
            <a:r>
              <a:rPr lang="sk-SK" dirty="0" smtClean="0">
                <a:solidFill>
                  <a:srgbClr val="FF0000"/>
                </a:solidFill>
              </a:rPr>
              <a:t>EÚ i NATO. </a:t>
            </a:r>
            <a:endParaRPr lang="sk-SK" dirty="0">
              <a:solidFill>
                <a:srgbClr val="FF0000"/>
              </a:solidFill>
            </a:endParaRPr>
          </a:p>
        </p:txBody>
      </p:sp>
    </p:spTree>
    <p:extLst>
      <p:ext uri="{BB962C8B-B14F-4D97-AF65-F5344CB8AC3E}">
        <p14:creationId xmlns:p14="http://schemas.microsoft.com/office/powerpoint/2010/main" val="1671814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pPr algn="ctr"/>
            <a:r>
              <a:rPr lang="sk-SK" dirty="0" smtClean="0"/>
              <a:t>17. november 1989</a:t>
            </a:r>
            <a:endParaRPr lang="sk-SK" dirty="0"/>
          </a:p>
        </p:txBody>
      </p:sp>
      <p:sp>
        <p:nvSpPr>
          <p:cNvPr id="3" name="Zástupný symbol obsahu 2"/>
          <p:cNvSpPr>
            <a:spLocks noGrp="1"/>
          </p:cNvSpPr>
          <p:nvPr>
            <p:ph idx="1"/>
          </p:nvPr>
        </p:nvSpPr>
        <p:spPr/>
        <p:txBody>
          <a:bodyPr/>
          <a:lstStyle/>
          <a:p>
            <a:r>
              <a:rPr lang="sk-SK" b="1" dirty="0" smtClean="0"/>
              <a:t>17. november 1989 </a:t>
            </a:r>
            <a:r>
              <a:rPr lang="sk-SK" dirty="0" smtClean="0"/>
              <a:t>sa považuje za </a:t>
            </a:r>
            <a:r>
              <a:rPr lang="sk-SK" b="1" dirty="0" smtClean="0"/>
              <a:t>začiatok prelomových zmien</a:t>
            </a:r>
            <a:r>
              <a:rPr lang="sk-SK" dirty="0" smtClean="0"/>
              <a:t> </a:t>
            </a:r>
            <a:r>
              <a:rPr lang="sk-SK" dirty="0" smtClean="0">
                <a:sym typeface="Wingdings" pitchFamily="2" charset="2"/>
              </a:rPr>
              <a:t> </a:t>
            </a:r>
            <a:r>
              <a:rPr lang="sk-SK" dirty="0" smtClean="0">
                <a:solidFill>
                  <a:schemeClr val="accent5">
                    <a:lumMod val="50000"/>
                  </a:schemeClr>
                </a:solidFill>
                <a:effectLst>
                  <a:outerShdw blurRad="38100" dist="38100" dir="2700000" algn="tl">
                    <a:srgbClr val="000000">
                      <a:alpha val="43137"/>
                    </a:srgbClr>
                  </a:outerShdw>
                </a:effectLst>
                <a:sym typeface="Wingdings" pitchFamily="2" charset="2"/>
              </a:rPr>
              <a:t>16. novembra v Bratislave </a:t>
            </a:r>
            <a:r>
              <a:rPr lang="sk-SK" dirty="0" smtClean="0">
                <a:sym typeface="Wingdings" pitchFamily="2" charset="2"/>
              </a:rPr>
              <a:t>a </a:t>
            </a:r>
            <a:r>
              <a:rPr lang="sk-SK" dirty="0" smtClean="0">
                <a:solidFill>
                  <a:srgbClr val="002060"/>
                </a:solidFill>
                <a:effectLst>
                  <a:outerShdw blurRad="38100" dist="38100" dir="2700000" algn="tl">
                    <a:srgbClr val="000000">
                      <a:alpha val="43137"/>
                    </a:srgbClr>
                  </a:outerShdw>
                </a:effectLst>
                <a:sym typeface="Wingdings" pitchFamily="2" charset="2"/>
              </a:rPr>
              <a:t>17. novembra v Prahe</a:t>
            </a:r>
            <a:r>
              <a:rPr lang="sk-SK" dirty="0" smtClean="0">
                <a:sym typeface="Wingdings" pitchFamily="2" charset="2"/>
              </a:rPr>
              <a:t> sa uskutočnila </a:t>
            </a:r>
            <a:r>
              <a:rPr lang="sk-SK" b="1" dirty="0" smtClean="0">
                <a:effectLst>
                  <a:outerShdw blurRad="38100" dist="38100" dir="2700000" algn="tl">
                    <a:srgbClr val="000000">
                      <a:alpha val="43137"/>
                    </a:srgbClr>
                  </a:outerShdw>
                </a:effectLst>
                <a:sym typeface="Wingdings" pitchFamily="2" charset="2"/>
              </a:rPr>
              <a:t>študentská manifestácia</a:t>
            </a:r>
            <a:r>
              <a:rPr lang="sk-SK" dirty="0" smtClean="0">
                <a:sym typeface="Wingdings" pitchFamily="2" charset="2"/>
              </a:rPr>
              <a:t>...</a:t>
            </a:r>
            <a:endParaRPr lang="sk-SK" dirty="0"/>
          </a:p>
        </p:txBody>
      </p:sp>
      <p:pic>
        <p:nvPicPr>
          <p:cNvPr id="1026" name="Picture 2"/>
          <p:cNvPicPr>
            <a:picLocks noChangeAspect="1" noChangeArrowheads="1"/>
          </p:cNvPicPr>
          <p:nvPr/>
        </p:nvPicPr>
        <p:blipFill>
          <a:blip r:embed="rId2"/>
          <a:srcRect/>
          <a:stretch>
            <a:fillRect/>
          </a:stretch>
        </p:blipFill>
        <p:spPr bwMode="auto">
          <a:xfrm>
            <a:off x="0" y="5229225"/>
            <a:ext cx="2428860" cy="16287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6715140" y="5214950"/>
            <a:ext cx="2428860" cy="1643050"/>
          </a:xfrm>
          <a:prstGeom prst="rect">
            <a:avLst/>
          </a:prstGeom>
          <a:noFill/>
          <a:ln w="9525">
            <a:noFill/>
            <a:miter lim="800000"/>
            <a:headEnd/>
            <a:tailEnd/>
          </a:ln>
          <a:effectLst/>
        </p:spPr>
      </p:pic>
      <p:sp>
        <p:nvSpPr>
          <p:cNvPr id="6" name="BlokTextu 5"/>
          <p:cNvSpPr txBox="1"/>
          <p:nvPr/>
        </p:nvSpPr>
        <p:spPr>
          <a:xfrm>
            <a:off x="3000364" y="4143380"/>
            <a:ext cx="3207545" cy="923330"/>
          </a:xfrm>
          <a:prstGeom prst="rect">
            <a:avLst/>
          </a:prstGeom>
          <a:noFill/>
          <a:ln>
            <a:solidFill>
              <a:schemeClr val="accent1"/>
            </a:solidFill>
          </a:ln>
        </p:spPr>
        <p:txBody>
          <a:bodyPr wrap="none" rtlCol="0">
            <a:spAutoFit/>
          </a:bodyPr>
          <a:lstStyle/>
          <a:p>
            <a:pPr algn="ctr"/>
            <a:r>
              <a:rPr lang="sk-SK" b="1" i="1" dirty="0" smtClean="0">
                <a:effectLst>
                  <a:outerShdw blurRad="38100" dist="38100" dir="2700000" algn="tl">
                    <a:srgbClr val="000000">
                      <a:alpha val="43137"/>
                    </a:srgbClr>
                  </a:outerShdw>
                </a:effectLst>
              </a:rPr>
              <a:t>Brutálny zásah </a:t>
            </a:r>
            <a:r>
              <a:rPr lang="sk-SK" i="1" dirty="0" smtClean="0">
                <a:effectLst>
                  <a:outerShdw blurRad="38100" dist="38100" dir="2700000" algn="tl">
                    <a:srgbClr val="000000">
                      <a:alpha val="43137"/>
                    </a:srgbClr>
                  </a:outerShdw>
                </a:effectLst>
              </a:rPr>
              <a:t>proti pokojnej</a:t>
            </a:r>
          </a:p>
          <a:p>
            <a:pPr algn="ctr"/>
            <a:r>
              <a:rPr lang="sk-SK" i="1" dirty="0">
                <a:effectLst>
                  <a:outerShdw blurRad="38100" dist="38100" dir="2700000" algn="tl">
                    <a:srgbClr val="000000">
                      <a:alpha val="43137"/>
                    </a:srgbClr>
                  </a:outerShdw>
                </a:effectLst>
              </a:rPr>
              <a:t>m</a:t>
            </a:r>
            <a:r>
              <a:rPr lang="sk-SK" i="1" dirty="0" smtClean="0">
                <a:effectLst>
                  <a:outerShdw blurRad="38100" dist="38100" dir="2700000" algn="tl">
                    <a:srgbClr val="000000">
                      <a:alpha val="43137"/>
                    </a:srgbClr>
                  </a:outerShdw>
                </a:effectLst>
              </a:rPr>
              <a:t>anifestácii študentov vyvolal</a:t>
            </a:r>
          </a:p>
          <a:p>
            <a:pPr algn="ctr"/>
            <a:r>
              <a:rPr lang="sk-SK" i="1" dirty="0">
                <a:effectLst>
                  <a:outerShdw blurRad="38100" dist="38100" dir="2700000" algn="tl">
                    <a:srgbClr val="000000">
                      <a:alpha val="43137"/>
                    </a:srgbClr>
                  </a:outerShdw>
                </a:effectLst>
              </a:rPr>
              <a:t>m</a:t>
            </a:r>
            <a:r>
              <a:rPr lang="sk-SK" i="1" dirty="0" smtClean="0">
                <a:effectLst>
                  <a:outerShdw blurRad="38100" dist="38100" dir="2700000" algn="tl">
                    <a:srgbClr val="000000">
                      <a:alpha val="43137"/>
                    </a:srgbClr>
                  </a:outerShdw>
                </a:effectLst>
              </a:rPr>
              <a:t>edzinárodné rozhorčenie</a:t>
            </a:r>
            <a:endParaRPr lang="sk-SK" i="1" dirty="0">
              <a:effectLst>
                <a:outerShdw blurRad="38100" dist="38100" dir="2700000" algn="tl">
                  <a:srgbClr val="000000">
                    <a:alpha val="43137"/>
                  </a:srgbClr>
                </a:outerShdw>
              </a:effectLst>
            </a:endParaRPr>
          </a:p>
        </p:txBody>
      </p:sp>
      <p:sp>
        <p:nvSpPr>
          <p:cNvPr id="7" name="BlokTextu 6"/>
          <p:cNvSpPr txBox="1"/>
          <p:nvPr/>
        </p:nvSpPr>
        <p:spPr>
          <a:xfrm>
            <a:off x="4043180" y="0"/>
            <a:ext cx="5100820" cy="646331"/>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sk-SK" b="1" dirty="0" smtClean="0"/>
              <a:t>Vysokoškoláci </a:t>
            </a:r>
            <a:r>
              <a:rPr lang="sk-SK" dirty="0" smtClean="0"/>
              <a:t>manifestovali za </a:t>
            </a:r>
            <a:r>
              <a:rPr lang="sk-SK" b="1" dirty="0" smtClean="0"/>
              <a:t>slobodu, </a:t>
            </a:r>
          </a:p>
          <a:p>
            <a:r>
              <a:rPr lang="sk-SK" b="1" dirty="0" smtClean="0"/>
              <a:t>demokraciu a prepustenie politických väzňov</a:t>
            </a:r>
            <a:endParaRPr lang="sk-SK" b="1" dirty="0"/>
          </a:p>
        </p:txBody>
      </p:sp>
      <p:cxnSp>
        <p:nvCxnSpPr>
          <p:cNvPr id="9" name="Rovná spojovacia šípka 8"/>
          <p:cNvCxnSpPr/>
          <p:nvPr/>
        </p:nvCxnSpPr>
        <p:spPr>
          <a:xfrm rot="5400000" flipH="1" flipV="1">
            <a:off x="6893735" y="1107265"/>
            <a:ext cx="1714512" cy="928694"/>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pPr algn="ctr"/>
            <a:r>
              <a:rPr lang="sk-SK" dirty="0" smtClean="0"/>
              <a:t>Generálny štrajk</a:t>
            </a:r>
            <a:endParaRPr lang="sk-SK" dirty="0"/>
          </a:p>
        </p:txBody>
      </p:sp>
      <p:sp>
        <p:nvSpPr>
          <p:cNvPr id="3" name="Zástupný symbol obsahu 2"/>
          <p:cNvSpPr>
            <a:spLocks noGrp="1"/>
          </p:cNvSpPr>
          <p:nvPr>
            <p:ph idx="1"/>
          </p:nvPr>
        </p:nvSpPr>
        <p:spPr/>
        <p:txBody>
          <a:bodyPr/>
          <a:lstStyle/>
          <a:p>
            <a:r>
              <a:rPr lang="sk-SK" dirty="0" smtClean="0"/>
              <a:t>V dôsledku </a:t>
            </a:r>
            <a:r>
              <a:rPr lang="sk-SK" b="1" dirty="0" smtClean="0"/>
              <a:t>brutálneho zásahu </a:t>
            </a:r>
            <a:r>
              <a:rPr lang="sk-SK" b="1" dirty="0" smtClean="0">
                <a:solidFill>
                  <a:srgbClr val="FF0000"/>
                </a:solidFill>
              </a:rPr>
              <a:t>Zboru národnej bezpečnosti</a:t>
            </a:r>
            <a:r>
              <a:rPr lang="sk-SK" b="1" dirty="0" smtClean="0"/>
              <a:t> proti pokojnej študentskej manifestácii vypukol celoštátny </a:t>
            </a:r>
            <a:r>
              <a:rPr lang="sk-SK" b="1" dirty="0" smtClean="0">
                <a:solidFill>
                  <a:schemeClr val="accent5">
                    <a:lumMod val="50000"/>
                  </a:schemeClr>
                </a:solidFill>
                <a:effectLst>
                  <a:outerShdw blurRad="38100" dist="38100" dir="2700000" algn="tl">
                    <a:srgbClr val="000000">
                      <a:alpha val="43137"/>
                    </a:srgbClr>
                  </a:outerShdw>
                </a:effectLst>
              </a:rPr>
              <a:t>generálny štrajk</a:t>
            </a:r>
            <a:r>
              <a:rPr lang="sk-SK" dirty="0" smtClean="0"/>
              <a:t>, ktorý ukázal, že </a:t>
            </a:r>
            <a:r>
              <a:rPr lang="sk-SK" dirty="0" smtClean="0">
                <a:solidFill>
                  <a:srgbClr val="FF0000"/>
                </a:solidFill>
                <a:effectLst>
                  <a:outerShdw blurRad="38100" dist="38100" dir="2700000" algn="tl">
                    <a:srgbClr val="000000">
                      <a:alpha val="43137"/>
                    </a:srgbClr>
                  </a:outerShdw>
                </a:effectLst>
              </a:rPr>
              <a:t>existujúci </a:t>
            </a:r>
            <a:r>
              <a:rPr lang="sk-SK" u="sng" dirty="0" smtClean="0">
                <a:solidFill>
                  <a:srgbClr val="FF0000"/>
                </a:solidFill>
                <a:effectLst>
                  <a:outerShdw blurRad="38100" dist="38100" dir="2700000" algn="tl">
                    <a:srgbClr val="000000">
                      <a:alpha val="43137"/>
                    </a:srgbClr>
                  </a:outerShdw>
                </a:effectLst>
              </a:rPr>
              <a:t>totalitný režim </a:t>
            </a:r>
            <a:r>
              <a:rPr lang="sk-SK" dirty="0" smtClean="0">
                <a:solidFill>
                  <a:srgbClr val="FF0000"/>
                </a:solidFill>
                <a:effectLst>
                  <a:outerShdw blurRad="38100" dist="38100" dir="2700000" algn="tl">
                    <a:srgbClr val="000000">
                      <a:alpha val="43137"/>
                    </a:srgbClr>
                  </a:outerShdw>
                </a:effectLst>
              </a:rPr>
              <a:t>stratil podporu </a:t>
            </a:r>
            <a:r>
              <a:rPr lang="sk-SK" b="1" dirty="0" smtClean="0">
                <a:solidFill>
                  <a:srgbClr val="002060"/>
                </a:solidFill>
                <a:effectLst>
                  <a:outerShdw blurRad="38100" dist="38100" dir="2700000" algn="tl">
                    <a:srgbClr val="000000">
                      <a:alpha val="43137"/>
                    </a:srgbClr>
                  </a:outerShdw>
                </a:effectLst>
              </a:rPr>
              <a:t>obyvateľstva</a:t>
            </a:r>
            <a:r>
              <a:rPr lang="sk-SK" dirty="0" smtClean="0">
                <a:solidFill>
                  <a:srgbClr val="FF0000"/>
                </a:solidFill>
                <a:effectLst>
                  <a:outerShdw blurRad="38100" dist="38100" dir="2700000" algn="tl">
                    <a:srgbClr val="000000">
                      <a:alpha val="43137"/>
                    </a:srgbClr>
                  </a:outerShdw>
                </a:effectLst>
              </a:rPr>
              <a:t>, </a:t>
            </a:r>
            <a:r>
              <a:rPr lang="sk-SK" b="1" dirty="0" smtClean="0">
                <a:solidFill>
                  <a:srgbClr val="002060"/>
                </a:solidFill>
                <a:effectLst>
                  <a:outerShdw blurRad="38100" dist="38100" dir="2700000" algn="tl">
                    <a:srgbClr val="000000">
                      <a:alpha val="43137"/>
                    </a:srgbClr>
                  </a:outerShdw>
                </a:effectLst>
              </a:rPr>
              <a:t>armády</a:t>
            </a:r>
            <a:r>
              <a:rPr lang="sk-SK" dirty="0" smtClean="0">
                <a:solidFill>
                  <a:srgbClr val="FF0000"/>
                </a:solidFill>
                <a:effectLst>
                  <a:outerShdw blurRad="38100" dist="38100" dir="2700000" algn="tl">
                    <a:srgbClr val="000000">
                      <a:alpha val="43137"/>
                    </a:srgbClr>
                  </a:outerShdw>
                </a:effectLst>
              </a:rPr>
              <a:t> a </a:t>
            </a:r>
            <a:r>
              <a:rPr lang="sk-SK" b="1" dirty="0" smtClean="0">
                <a:solidFill>
                  <a:srgbClr val="002060"/>
                </a:solidFill>
                <a:effectLst>
                  <a:outerShdw blurRad="38100" dist="38100" dir="2700000" algn="tl">
                    <a:srgbClr val="000000">
                      <a:alpha val="43137"/>
                    </a:srgbClr>
                  </a:outerShdw>
                </a:effectLst>
              </a:rPr>
              <a:t>Zboru národnej bezpečnosti</a:t>
            </a:r>
            <a:r>
              <a:rPr lang="sk-SK" dirty="0" smtClean="0">
                <a:solidFill>
                  <a:srgbClr val="FF0000"/>
                </a:solidFill>
                <a:effectLst>
                  <a:outerShdw blurRad="38100" dist="38100" dir="2700000" algn="tl">
                    <a:srgbClr val="000000">
                      <a:alpha val="43137"/>
                    </a:srgbClr>
                  </a:outerShdw>
                </a:effectLst>
              </a:rPr>
              <a:t>...</a:t>
            </a:r>
            <a:endParaRPr lang="sk-SK" dirty="0">
              <a:solidFill>
                <a:srgbClr val="FF0000"/>
              </a:solidFill>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a:blip r:embed="rId2"/>
          <a:srcRect/>
          <a:stretch>
            <a:fillRect/>
          </a:stretch>
        </p:blipFill>
        <p:spPr bwMode="auto">
          <a:xfrm>
            <a:off x="0" y="5143512"/>
            <a:ext cx="2286000" cy="1714488"/>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6858000" y="5143500"/>
            <a:ext cx="2286000" cy="17145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1" y="1"/>
            <a:ext cx="2428860" cy="1285860"/>
          </a:xfrm>
          <a:prstGeom prst="rect">
            <a:avLst/>
          </a:prstGeom>
          <a:noFill/>
          <a:ln w="9525">
            <a:noFill/>
            <a:miter lim="800000"/>
            <a:headEnd/>
            <a:tailEnd/>
          </a:ln>
          <a:effectLst/>
        </p:spPr>
      </p:pic>
      <p:pic>
        <p:nvPicPr>
          <p:cNvPr id="9218" name="Picture 2" descr="https://upload.wikimedia.org/wikipedia/commons/thumb/7/75/Kozovazy%2C_Muzeum_socialistick%C3%BDch_voz%C5%AF_%2814%29.jpg/220px-Kozovazy%2C_Muzeum_socialistick%C3%BDch_voz%C5%AF_%2814%29.jpg"/>
          <p:cNvPicPr>
            <a:picLocks noChangeAspect="1" noChangeArrowheads="1"/>
          </p:cNvPicPr>
          <p:nvPr/>
        </p:nvPicPr>
        <p:blipFill>
          <a:blip r:embed="rId5"/>
          <a:srcRect/>
          <a:stretch>
            <a:fillRect/>
          </a:stretch>
        </p:blipFill>
        <p:spPr bwMode="auto">
          <a:xfrm>
            <a:off x="6786578" y="0"/>
            <a:ext cx="2357422" cy="1400175"/>
          </a:xfrm>
          <a:prstGeom prst="rect">
            <a:avLst/>
          </a:prstGeom>
          <a:noFill/>
        </p:spPr>
      </p:pic>
      <p:sp>
        <p:nvSpPr>
          <p:cNvPr id="8" name="BlokTextu 7"/>
          <p:cNvSpPr txBox="1"/>
          <p:nvPr/>
        </p:nvSpPr>
        <p:spPr>
          <a:xfrm>
            <a:off x="4643438" y="0"/>
            <a:ext cx="2117567" cy="369332"/>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sk-SK" dirty="0" smtClean="0">
                <a:effectLst>
                  <a:outerShdw blurRad="38100" dist="38100" dir="2700000" algn="tl">
                    <a:srgbClr val="000000">
                      <a:alpha val="43137"/>
                    </a:srgbClr>
                  </a:outerShdw>
                </a:effectLst>
              </a:rPr>
              <a:t>Verejná bezpečnosť</a:t>
            </a:r>
            <a:endParaRPr lang="sk-SK" dirty="0">
              <a:effectLst>
                <a:outerShdw blurRad="38100" dist="38100" dir="2700000" algn="tl">
                  <a:srgbClr val="000000">
                    <a:alpha val="43137"/>
                  </a:srgbClr>
                </a:outerShdw>
              </a:effectLst>
            </a:endParaRPr>
          </a:p>
        </p:txBody>
      </p:sp>
      <p:sp>
        <p:nvSpPr>
          <p:cNvPr id="9" name="BlokTextu 8"/>
          <p:cNvSpPr txBox="1"/>
          <p:nvPr/>
        </p:nvSpPr>
        <p:spPr>
          <a:xfrm>
            <a:off x="2500298" y="4500570"/>
            <a:ext cx="4212372" cy="92333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sk-SK" b="1" dirty="0" smtClean="0"/>
              <a:t>Zásah vyvolal reakciu </a:t>
            </a:r>
            <a:r>
              <a:rPr lang="sk-SK" dirty="0" smtClean="0">
                <a:sym typeface="Wingdings" pitchFamily="2" charset="2"/>
              </a:rPr>
              <a:t> </a:t>
            </a:r>
            <a:r>
              <a:rPr lang="sk-SK" b="1" dirty="0" smtClean="0">
                <a:sym typeface="Wingdings" pitchFamily="2" charset="2"/>
              </a:rPr>
              <a:t>vysoké školy</a:t>
            </a:r>
          </a:p>
          <a:p>
            <a:r>
              <a:rPr lang="sk-SK" b="1" dirty="0" smtClean="0">
                <a:sym typeface="Wingdings" pitchFamily="2" charset="2"/>
              </a:rPr>
              <a:t>vstúpili do štrajku</a:t>
            </a:r>
            <a:r>
              <a:rPr lang="sk-SK" dirty="0" smtClean="0">
                <a:sym typeface="Wingdings" pitchFamily="2" charset="2"/>
              </a:rPr>
              <a:t> a pridali sa k nim</a:t>
            </a:r>
          </a:p>
          <a:p>
            <a:r>
              <a:rPr lang="sk-SK" dirty="0" smtClean="0">
                <a:sym typeface="Wingdings" pitchFamily="2" charset="2"/>
              </a:rPr>
              <a:t>disidenti, časť hercov  a umelcov</a:t>
            </a:r>
            <a:endParaRPr lang="sk-SK" dirty="0"/>
          </a:p>
        </p:txBody>
      </p:sp>
      <p:sp>
        <p:nvSpPr>
          <p:cNvPr id="10" name="Šípka dolu 9"/>
          <p:cNvSpPr/>
          <p:nvPr/>
        </p:nvSpPr>
        <p:spPr>
          <a:xfrm>
            <a:off x="4000496" y="5572140"/>
            <a:ext cx="1143008" cy="4286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1" name="BlokTextu 10"/>
          <p:cNvSpPr txBox="1"/>
          <p:nvPr/>
        </p:nvSpPr>
        <p:spPr>
          <a:xfrm>
            <a:off x="3071802" y="6072206"/>
            <a:ext cx="3330527"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sk-SK" dirty="0" smtClean="0"/>
              <a:t>Vytvorila sa </a:t>
            </a:r>
            <a:r>
              <a:rPr lang="sk-SK" b="1" dirty="0" smtClean="0"/>
              <a:t>politická opozícia</a:t>
            </a:r>
            <a:endParaRPr lang="sk-SK"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pPr algn="ctr"/>
            <a:r>
              <a:rPr lang="sk-SK" dirty="0" smtClean="0"/>
              <a:t>Koniec socializmu </a:t>
            </a:r>
            <a:endParaRPr lang="sk-SK" dirty="0"/>
          </a:p>
        </p:txBody>
      </p:sp>
      <p:sp>
        <p:nvSpPr>
          <p:cNvPr id="3" name="Zástupný symbol obsahu 2"/>
          <p:cNvSpPr>
            <a:spLocks noGrp="1"/>
          </p:cNvSpPr>
          <p:nvPr>
            <p:ph idx="1"/>
          </p:nvPr>
        </p:nvSpPr>
        <p:spPr/>
        <p:txBody>
          <a:bodyPr/>
          <a:lstStyle/>
          <a:p>
            <a:r>
              <a:rPr lang="sk-SK" b="1" dirty="0" smtClean="0">
                <a:effectLst>
                  <a:outerShdw blurRad="38100" dist="38100" dir="2700000" algn="tl">
                    <a:srgbClr val="000000">
                      <a:alpha val="43137"/>
                    </a:srgbClr>
                  </a:outerShdw>
                </a:effectLst>
              </a:rPr>
              <a:t>Totalitný režim spel ku svojmu neodvratnému koncu</a:t>
            </a:r>
            <a:r>
              <a:rPr lang="sk-SK" dirty="0" smtClean="0"/>
              <a:t>...vedeniu komunistickej strany nepomohla ani výmena funkcionárov =&gt; </a:t>
            </a:r>
            <a:r>
              <a:rPr lang="sk-SK" b="1" dirty="0" smtClean="0">
                <a:solidFill>
                  <a:schemeClr val="accent5">
                    <a:lumMod val="50000"/>
                  </a:schemeClr>
                </a:solidFill>
                <a:effectLst>
                  <a:outerShdw blurRad="38100" dist="38100" dir="2700000" algn="tl">
                    <a:srgbClr val="000000">
                      <a:alpha val="43137"/>
                    </a:srgbClr>
                  </a:outerShdw>
                </a:effectLst>
              </a:rPr>
              <a:t>FEDERÁLNE ZHROMAŽDENIE </a:t>
            </a:r>
            <a:r>
              <a:rPr lang="sk-SK" b="1" dirty="0" smtClean="0"/>
              <a:t>prijalo</a:t>
            </a:r>
            <a:r>
              <a:rPr lang="sk-SK" dirty="0" smtClean="0"/>
              <a:t> </a:t>
            </a:r>
            <a:r>
              <a:rPr lang="sk-SK" u="sng" dirty="0" smtClean="0">
                <a:solidFill>
                  <a:srgbClr val="FF0000"/>
                </a:solidFill>
                <a:effectLst>
                  <a:outerShdw blurRad="38100" dist="38100" dir="2700000" algn="tl">
                    <a:srgbClr val="000000">
                      <a:alpha val="43137"/>
                    </a:srgbClr>
                  </a:outerShdw>
                </a:effectLst>
              </a:rPr>
              <a:t>29. novembra 1989  </a:t>
            </a:r>
            <a:r>
              <a:rPr lang="sk-SK" b="1" dirty="0" smtClean="0"/>
              <a:t>zákon o zrušení vedúceho postavenia </a:t>
            </a:r>
            <a:r>
              <a:rPr lang="sk-SK" b="1" dirty="0" smtClean="0">
                <a:solidFill>
                  <a:srgbClr val="FF0000"/>
                </a:solidFill>
                <a:effectLst>
                  <a:outerShdw blurRad="38100" dist="38100" dir="2700000" algn="tl">
                    <a:srgbClr val="000000">
                      <a:alpha val="43137"/>
                    </a:srgbClr>
                  </a:outerShdw>
                </a:effectLst>
              </a:rPr>
              <a:t>komunistickej strany</a:t>
            </a:r>
            <a:r>
              <a:rPr lang="sk-SK" b="1" dirty="0" smtClean="0"/>
              <a:t> v štáte a spoločnosti</a:t>
            </a:r>
            <a:endParaRPr lang="sk-SK" b="1" dirty="0"/>
          </a:p>
        </p:txBody>
      </p:sp>
      <p:pic>
        <p:nvPicPr>
          <p:cNvPr id="1026" name="Picture 2"/>
          <p:cNvPicPr>
            <a:picLocks noChangeAspect="1" noChangeArrowheads="1"/>
          </p:cNvPicPr>
          <p:nvPr/>
        </p:nvPicPr>
        <p:blipFill>
          <a:blip r:embed="rId2"/>
          <a:srcRect/>
          <a:stretch>
            <a:fillRect/>
          </a:stretch>
        </p:blipFill>
        <p:spPr bwMode="auto">
          <a:xfrm>
            <a:off x="0" y="4571984"/>
            <a:ext cx="3810005" cy="2286016"/>
          </a:xfrm>
          <a:prstGeom prst="rect">
            <a:avLst/>
          </a:prstGeom>
          <a:noFill/>
          <a:ln w="9525">
            <a:noFill/>
            <a:miter lim="800000"/>
            <a:headEnd/>
            <a:tailEnd/>
          </a:ln>
          <a:effectLst/>
        </p:spPr>
      </p:pic>
      <p:sp>
        <p:nvSpPr>
          <p:cNvPr id="5" name="BlokTextu 4"/>
          <p:cNvSpPr txBox="1"/>
          <p:nvPr/>
        </p:nvSpPr>
        <p:spPr>
          <a:xfrm>
            <a:off x="3786182" y="6488668"/>
            <a:ext cx="2686313" cy="369332"/>
          </a:xfrm>
          <a:prstGeom prst="rect">
            <a:avLst/>
          </a:prstGeom>
          <a:noFill/>
          <a:ln>
            <a:solidFill>
              <a:schemeClr val="accent1"/>
            </a:solidFill>
          </a:ln>
        </p:spPr>
        <p:txBody>
          <a:bodyPr wrap="none" rtlCol="0">
            <a:spAutoFit/>
          </a:bodyPr>
          <a:lstStyle/>
          <a:p>
            <a:pPr algn="ctr"/>
            <a:r>
              <a:rPr lang="sk-SK" dirty="0" smtClean="0">
                <a:effectLst>
                  <a:outerShdw blurRad="38100" dist="38100" dir="2700000" algn="tl">
                    <a:srgbClr val="000000">
                      <a:alpha val="43137"/>
                    </a:srgbClr>
                  </a:outerShdw>
                </a:effectLst>
              </a:rPr>
              <a:t>Federálne zhromaždenie </a:t>
            </a:r>
            <a:endParaRPr lang="sk-SK" dirty="0">
              <a:effectLst>
                <a:outerShdw blurRad="38100" dist="38100" dir="2700000" algn="tl">
                  <a:srgbClr val="000000">
                    <a:alpha val="43137"/>
                  </a:srgbClr>
                </a:outerShdw>
              </a:effectLst>
            </a:endParaRPr>
          </a:p>
        </p:txBody>
      </p:sp>
      <p:pic>
        <p:nvPicPr>
          <p:cNvPr id="6" name="Obrázok 5" descr="husak.jpg"/>
          <p:cNvPicPr>
            <a:picLocks noChangeAspect="1"/>
          </p:cNvPicPr>
          <p:nvPr/>
        </p:nvPicPr>
        <p:blipFill>
          <a:blip r:embed="rId3"/>
          <a:stretch>
            <a:fillRect/>
          </a:stretch>
        </p:blipFill>
        <p:spPr>
          <a:xfrm>
            <a:off x="7358082" y="0"/>
            <a:ext cx="1785918" cy="2000240"/>
          </a:xfrm>
          <a:prstGeom prst="rect">
            <a:avLst/>
          </a:prstGeom>
        </p:spPr>
      </p:pic>
      <p:sp>
        <p:nvSpPr>
          <p:cNvPr id="7" name="BlokTextu 6"/>
          <p:cNvSpPr txBox="1"/>
          <p:nvPr/>
        </p:nvSpPr>
        <p:spPr>
          <a:xfrm>
            <a:off x="3786182" y="0"/>
            <a:ext cx="3614003"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sk-SK" b="1" dirty="0" smtClean="0"/>
              <a:t>G. Husák </a:t>
            </a:r>
            <a:r>
              <a:rPr lang="sk-SK" dirty="0" smtClean="0"/>
              <a:t>= </a:t>
            </a:r>
            <a:r>
              <a:rPr lang="sk-SK" dirty="0" smtClean="0"/>
              <a:t>posledný </a:t>
            </a:r>
            <a:r>
              <a:rPr lang="sk-SK" dirty="0" smtClean="0"/>
              <a:t>socialistický </a:t>
            </a:r>
          </a:p>
          <a:p>
            <a:pPr algn="ctr"/>
            <a:r>
              <a:rPr lang="sk-SK" dirty="0" smtClean="0"/>
              <a:t>prezident ČSSR</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pPr algn="ctr"/>
            <a:r>
              <a:rPr lang="sk-SK" dirty="0" smtClean="0"/>
              <a:t>Vznik federácie</a:t>
            </a:r>
            <a:endParaRPr lang="sk-SK" dirty="0"/>
          </a:p>
        </p:txBody>
      </p:sp>
      <p:sp>
        <p:nvSpPr>
          <p:cNvPr id="3" name="Zástupný symbol obsahu 2"/>
          <p:cNvSpPr>
            <a:spLocks noGrp="1"/>
          </p:cNvSpPr>
          <p:nvPr>
            <p:ph idx="1"/>
          </p:nvPr>
        </p:nvSpPr>
        <p:spPr/>
        <p:txBody>
          <a:bodyPr/>
          <a:lstStyle/>
          <a:p>
            <a:r>
              <a:rPr lang="sk-SK" dirty="0" smtClean="0"/>
              <a:t>Na federálnej a republikovej úrovni sa vytvorili </a:t>
            </a:r>
            <a:r>
              <a:rPr lang="sk-SK" b="1" dirty="0" smtClean="0"/>
              <a:t>vlády národného porozumenia</a:t>
            </a:r>
          </a:p>
          <a:p>
            <a:r>
              <a:rPr lang="sk-SK" dirty="0" smtClean="0"/>
              <a:t>Novým </a:t>
            </a:r>
            <a:r>
              <a:rPr lang="sk-SK" b="1" dirty="0" smtClean="0"/>
              <a:t>prezidentom ČSFR </a:t>
            </a:r>
            <a:r>
              <a:rPr lang="sk-SK" dirty="0" smtClean="0"/>
              <a:t>sa stal bývalý disident </a:t>
            </a:r>
            <a:r>
              <a:rPr lang="sk-SK" b="1" dirty="0" smtClean="0"/>
              <a:t>Václav </a:t>
            </a:r>
            <a:r>
              <a:rPr lang="sk-SK" b="1" dirty="0" err="1" smtClean="0"/>
              <a:t>Havel</a:t>
            </a:r>
            <a:endParaRPr lang="sk-SK" b="1" dirty="0"/>
          </a:p>
        </p:txBody>
      </p:sp>
      <p:pic>
        <p:nvPicPr>
          <p:cNvPr id="1027" name="Picture 3"/>
          <p:cNvPicPr>
            <a:picLocks noChangeAspect="1" noChangeArrowheads="1"/>
          </p:cNvPicPr>
          <p:nvPr/>
        </p:nvPicPr>
        <p:blipFill>
          <a:blip r:embed="rId2"/>
          <a:srcRect/>
          <a:stretch>
            <a:fillRect/>
          </a:stretch>
        </p:blipFill>
        <p:spPr bwMode="auto">
          <a:xfrm>
            <a:off x="0" y="5114925"/>
            <a:ext cx="2619375" cy="1743075"/>
          </a:xfrm>
          <a:prstGeom prst="rect">
            <a:avLst/>
          </a:prstGeom>
          <a:noFill/>
          <a:ln w="9525">
            <a:noFill/>
            <a:miter lim="800000"/>
            <a:headEnd/>
            <a:tailEnd/>
          </a:ln>
          <a:effectLst/>
        </p:spPr>
      </p:pic>
      <p:sp>
        <p:nvSpPr>
          <p:cNvPr id="6" name="BlokTextu 5"/>
          <p:cNvSpPr txBox="1"/>
          <p:nvPr/>
        </p:nvSpPr>
        <p:spPr>
          <a:xfrm>
            <a:off x="642910" y="4786322"/>
            <a:ext cx="1441485" cy="369332"/>
          </a:xfrm>
          <a:prstGeom prst="rect">
            <a:avLst/>
          </a:prstGeom>
          <a:noFill/>
        </p:spPr>
        <p:txBody>
          <a:bodyPr wrap="none" rtlCol="0">
            <a:spAutoFit/>
          </a:bodyPr>
          <a:lstStyle/>
          <a:p>
            <a:pPr algn="ctr"/>
            <a:r>
              <a:rPr lang="sk-SK" dirty="0" smtClean="0">
                <a:effectLst>
                  <a:outerShdw blurRad="38100" dist="38100" dir="2700000" algn="tl">
                    <a:srgbClr val="000000">
                      <a:alpha val="43137"/>
                    </a:srgbClr>
                  </a:outerShdw>
                </a:effectLst>
              </a:rPr>
              <a:t>Václav </a:t>
            </a:r>
            <a:r>
              <a:rPr lang="sk-SK" dirty="0" err="1" smtClean="0">
                <a:effectLst>
                  <a:outerShdw blurRad="38100" dist="38100" dir="2700000" algn="tl">
                    <a:srgbClr val="000000">
                      <a:alpha val="43137"/>
                    </a:srgbClr>
                  </a:outerShdw>
                </a:effectLst>
              </a:rPr>
              <a:t>Havel</a:t>
            </a:r>
            <a:endParaRPr lang="sk-SK" dirty="0">
              <a:effectLst>
                <a:outerShdw blurRad="38100" dist="38100" dir="2700000" algn="tl">
                  <a:srgbClr val="000000">
                    <a:alpha val="43137"/>
                  </a:srgbClr>
                </a:outerShdw>
              </a:effectLst>
            </a:endParaRPr>
          </a:p>
        </p:txBody>
      </p:sp>
      <p:sp>
        <p:nvSpPr>
          <p:cNvPr id="7" name="BlokTextu 6"/>
          <p:cNvSpPr txBox="1"/>
          <p:nvPr/>
        </p:nvSpPr>
        <p:spPr>
          <a:xfrm>
            <a:off x="4214810" y="4071942"/>
            <a:ext cx="2831930" cy="646331"/>
          </a:xfrm>
          <a:prstGeom prst="rect">
            <a:avLst/>
          </a:prstGeom>
          <a:noFill/>
        </p:spPr>
        <p:txBody>
          <a:bodyPr wrap="none" rtlCol="0">
            <a:spAutoFit/>
          </a:bodyPr>
          <a:lstStyle/>
          <a:p>
            <a:pPr algn="ctr"/>
            <a:r>
              <a:rPr lang="sk-SK" b="1" i="1" dirty="0" smtClean="0"/>
              <a:t>Spomínaš si ešte, čo </a:t>
            </a:r>
          </a:p>
          <a:p>
            <a:pPr algn="ctr"/>
            <a:r>
              <a:rPr lang="sk-SK" b="1" i="1" dirty="0" smtClean="0"/>
              <a:t>znamená slovo </a:t>
            </a:r>
            <a:r>
              <a:rPr lang="sk-SK" b="1" i="1" dirty="0" smtClean="0">
                <a:solidFill>
                  <a:srgbClr val="FF0000"/>
                </a:solidFill>
                <a:effectLst>
                  <a:outerShdw blurRad="38100" dist="38100" dir="2700000" algn="tl">
                    <a:srgbClr val="000000">
                      <a:alpha val="43137"/>
                    </a:srgbClr>
                  </a:outerShdw>
                </a:effectLst>
              </a:rPr>
              <a:t>disident?</a:t>
            </a:r>
            <a:endParaRPr lang="sk-SK" b="1" i="1" dirty="0">
              <a:solidFill>
                <a:srgbClr val="FF0000"/>
              </a:solidFill>
              <a:effectLst>
                <a:outerShdw blurRad="38100" dist="38100" dir="2700000" algn="tl">
                  <a:srgbClr val="000000">
                    <a:alpha val="43137"/>
                  </a:srgbClr>
                </a:outerShdw>
              </a:effectLst>
            </a:endParaRPr>
          </a:p>
        </p:txBody>
      </p:sp>
      <p:pic>
        <p:nvPicPr>
          <p:cNvPr id="8" name="Obrázok 7" descr="smajlik.png"/>
          <p:cNvPicPr>
            <a:picLocks noChangeAspect="1"/>
          </p:cNvPicPr>
          <p:nvPr/>
        </p:nvPicPr>
        <p:blipFill>
          <a:blip r:embed="rId3"/>
          <a:stretch>
            <a:fillRect/>
          </a:stretch>
        </p:blipFill>
        <p:spPr>
          <a:xfrm>
            <a:off x="2928926" y="3714752"/>
            <a:ext cx="1267863" cy="1158144"/>
          </a:xfrm>
          <a:prstGeom prst="rect">
            <a:avLst/>
          </a:prstGeom>
        </p:spPr>
      </p:pic>
      <p:pic>
        <p:nvPicPr>
          <p:cNvPr id="1026" name="Picture 2"/>
          <p:cNvPicPr>
            <a:picLocks noChangeAspect="1" noChangeArrowheads="1"/>
          </p:cNvPicPr>
          <p:nvPr/>
        </p:nvPicPr>
        <p:blipFill>
          <a:blip r:embed="rId4"/>
          <a:srcRect/>
          <a:stretch>
            <a:fillRect/>
          </a:stretch>
        </p:blipFill>
        <p:spPr bwMode="auto">
          <a:xfrm>
            <a:off x="7296150" y="4391025"/>
            <a:ext cx="1847850" cy="2466975"/>
          </a:xfrm>
          <a:prstGeom prst="rect">
            <a:avLst/>
          </a:prstGeom>
          <a:noFill/>
          <a:ln w="9525">
            <a:noFill/>
            <a:miter lim="800000"/>
            <a:headEnd/>
            <a:tailEnd/>
          </a:ln>
          <a:effectLst/>
        </p:spPr>
      </p:pic>
      <p:sp>
        <p:nvSpPr>
          <p:cNvPr id="9" name="BlokTextu 8"/>
          <p:cNvSpPr txBox="1"/>
          <p:nvPr/>
        </p:nvSpPr>
        <p:spPr>
          <a:xfrm>
            <a:off x="4429124" y="6211669"/>
            <a:ext cx="2836802" cy="646331"/>
          </a:xfrm>
          <a:prstGeom prst="rect">
            <a:avLst/>
          </a:prstGeom>
          <a:noFill/>
          <a:ln>
            <a:solidFill>
              <a:schemeClr val="accent1"/>
            </a:solidFill>
          </a:ln>
        </p:spPr>
        <p:txBody>
          <a:bodyPr wrap="none" rtlCol="0">
            <a:spAutoFit/>
          </a:bodyPr>
          <a:lstStyle/>
          <a:p>
            <a:pPr algn="ctr"/>
            <a:r>
              <a:rPr lang="sk-SK" b="1" dirty="0" smtClean="0"/>
              <a:t>Alexander Dubček </a:t>
            </a:r>
            <a:r>
              <a:rPr lang="sk-SK" dirty="0" smtClean="0"/>
              <a:t>sa stal</a:t>
            </a:r>
          </a:p>
          <a:p>
            <a:pPr algn="ctr"/>
            <a:r>
              <a:rPr lang="sk-SK" dirty="0" smtClean="0"/>
              <a:t>predsedom parlamentu</a:t>
            </a:r>
            <a:endParaRPr lang="sk-SK"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pPr algn="ctr"/>
            <a:r>
              <a:rPr lang="sk-SK" dirty="0" smtClean="0"/>
              <a:t>„Nežná“ revolúcia</a:t>
            </a:r>
            <a:endParaRPr lang="sk-SK" dirty="0"/>
          </a:p>
        </p:txBody>
      </p:sp>
      <p:sp>
        <p:nvSpPr>
          <p:cNvPr id="3" name="Zástupný symbol obsahu 2"/>
          <p:cNvSpPr>
            <a:spLocks noGrp="1"/>
          </p:cNvSpPr>
          <p:nvPr>
            <p:ph idx="1"/>
          </p:nvPr>
        </p:nvSpPr>
        <p:spPr/>
        <p:txBody>
          <a:bodyPr/>
          <a:lstStyle/>
          <a:p>
            <a:r>
              <a:rPr lang="sk-SK" b="1" dirty="0" smtClean="0">
                <a:effectLst>
                  <a:outerShdw blurRad="38100" dist="38100" dir="2700000" algn="tl">
                    <a:srgbClr val="000000">
                      <a:alpha val="43137"/>
                    </a:srgbClr>
                  </a:outerShdw>
                </a:effectLst>
              </a:rPr>
              <a:t>Pre pokojný a nekrvavý priebeh </a:t>
            </a:r>
            <a:r>
              <a:rPr lang="sk-SK" b="1" dirty="0" smtClean="0"/>
              <a:t>sa pád totalitného komunistického režimu v ČSSR zvykne označovať </a:t>
            </a:r>
            <a:r>
              <a:rPr lang="sk-SK" dirty="0" smtClean="0"/>
              <a:t>aj </a:t>
            </a:r>
            <a:r>
              <a:rPr lang="sk-SK" b="1" dirty="0" smtClean="0"/>
              <a:t>ako </a:t>
            </a:r>
            <a:r>
              <a:rPr lang="sk-SK" b="1" dirty="0" smtClean="0">
                <a:solidFill>
                  <a:srgbClr val="FF0000"/>
                </a:solidFill>
                <a:effectLst>
                  <a:outerShdw blurRad="38100" dist="38100" dir="2700000" algn="tl">
                    <a:srgbClr val="000000">
                      <a:alpha val="43137"/>
                    </a:srgbClr>
                  </a:outerShdw>
                </a:effectLst>
              </a:rPr>
              <a:t>„nežná“</a:t>
            </a:r>
            <a:r>
              <a:rPr lang="sk-SK" b="1" dirty="0" smtClean="0"/>
              <a:t> alebo </a:t>
            </a:r>
            <a:r>
              <a:rPr lang="sk-SK" b="1" dirty="0" smtClean="0">
                <a:solidFill>
                  <a:srgbClr val="FF0000"/>
                </a:solidFill>
                <a:effectLst>
                  <a:outerShdw blurRad="38100" dist="38100" dir="2700000" algn="tl">
                    <a:srgbClr val="000000">
                      <a:alpha val="43137"/>
                    </a:srgbClr>
                  </a:outerShdw>
                </a:effectLst>
              </a:rPr>
              <a:t>„zamatová“ revolúcia</a:t>
            </a:r>
            <a:endParaRPr lang="sk-SK" b="1" dirty="0">
              <a:solidFill>
                <a:srgbClr val="FF0000"/>
              </a:solidFill>
              <a:effectLst>
                <a:outerShdw blurRad="38100" dist="38100" dir="2700000" algn="tl">
                  <a:srgbClr val="000000">
                    <a:alpha val="43137"/>
                  </a:srgbClr>
                </a:outerShdw>
              </a:effectLst>
            </a:endParaRPr>
          </a:p>
        </p:txBody>
      </p:sp>
      <p:pic>
        <p:nvPicPr>
          <p:cNvPr id="2051" name="Picture 3"/>
          <p:cNvPicPr>
            <a:picLocks noChangeAspect="1" noChangeArrowheads="1"/>
          </p:cNvPicPr>
          <p:nvPr/>
        </p:nvPicPr>
        <p:blipFill>
          <a:blip r:embed="rId2"/>
          <a:srcRect/>
          <a:stretch>
            <a:fillRect/>
          </a:stretch>
        </p:blipFill>
        <p:spPr bwMode="auto">
          <a:xfrm>
            <a:off x="0" y="5214950"/>
            <a:ext cx="2143125" cy="1643050"/>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7181850" y="5372100"/>
            <a:ext cx="1962150" cy="1485900"/>
          </a:xfrm>
          <a:prstGeom prst="rect">
            <a:avLst/>
          </a:prstGeom>
          <a:noFill/>
          <a:ln w="9525">
            <a:noFill/>
            <a:miter lim="800000"/>
            <a:headEnd/>
            <a:tailEnd/>
          </a:ln>
          <a:effectLst/>
        </p:spPr>
      </p:pic>
      <p:sp>
        <p:nvSpPr>
          <p:cNvPr id="8" name="BlokTextu 7"/>
          <p:cNvSpPr txBox="1"/>
          <p:nvPr/>
        </p:nvSpPr>
        <p:spPr>
          <a:xfrm>
            <a:off x="1857356" y="6211669"/>
            <a:ext cx="2383281" cy="646331"/>
          </a:xfrm>
          <a:prstGeom prst="rect">
            <a:avLst/>
          </a:prstGeom>
          <a:noFill/>
          <a:ln>
            <a:solidFill>
              <a:schemeClr val="accent1"/>
            </a:solidFill>
          </a:ln>
        </p:spPr>
        <p:txBody>
          <a:bodyPr wrap="none" rtlCol="0">
            <a:spAutoFit/>
          </a:bodyPr>
          <a:lstStyle/>
          <a:p>
            <a:pPr algn="ctr"/>
            <a:r>
              <a:rPr lang="sk-SK" dirty="0" smtClean="0"/>
              <a:t>V Bratislave vznikla</a:t>
            </a:r>
          </a:p>
          <a:p>
            <a:pPr algn="ctr"/>
            <a:r>
              <a:rPr lang="sk-SK" dirty="0" smtClean="0"/>
              <a:t>Verejnosť proti násiliu</a:t>
            </a:r>
            <a:endParaRPr lang="sk-SK" dirty="0"/>
          </a:p>
        </p:txBody>
      </p:sp>
      <p:sp>
        <p:nvSpPr>
          <p:cNvPr id="9" name="BlokTextu 8"/>
          <p:cNvSpPr txBox="1"/>
          <p:nvPr/>
        </p:nvSpPr>
        <p:spPr>
          <a:xfrm>
            <a:off x="5286380" y="6211669"/>
            <a:ext cx="1886094" cy="646331"/>
          </a:xfrm>
          <a:prstGeom prst="rect">
            <a:avLst/>
          </a:prstGeom>
          <a:noFill/>
          <a:ln>
            <a:solidFill>
              <a:schemeClr val="accent1"/>
            </a:solidFill>
          </a:ln>
        </p:spPr>
        <p:txBody>
          <a:bodyPr wrap="none" rtlCol="0">
            <a:spAutoFit/>
          </a:bodyPr>
          <a:lstStyle/>
          <a:p>
            <a:pPr algn="ctr"/>
            <a:r>
              <a:rPr lang="sk-SK" dirty="0" smtClean="0"/>
              <a:t>V Prahe vzniklo</a:t>
            </a:r>
          </a:p>
          <a:p>
            <a:pPr algn="ctr"/>
            <a:r>
              <a:rPr lang="sk-SK" dirty="0" err="1" smtClean="0"/>
              <a:t>Občanské</a:t>
            </a:r>
            <a:r>
              <a:rPr lang="sk-SK" dirty="0" smtClean="0"/>
              <a:t> Fórum</a:t>
            </a:r>
            <a:endParaRPr lang="sk-SK" dirty="0"/>
          </a:p>
        </p:txBody>
      </p:sp>
      <p:pic>
        <p:nvPicPr>
          <p:cNvPr id="10" name="Obrázok 9" descr="smajlik.png"/>
          <p:cNvPicPr>
            <a:picLocks noChangeAspect="1"/>
          </p:cNvPicPr>
          <p:nvPr/>
        </p:nvPicPr>
        <p:blipFill>
          <a:blip r:embed="rId4"/>
          <a:stretch>
            <a:fillRect/>
          </a:stretch>
        </p:blipFill>
        <p:spPr>
          <a:xfrm>
            <a:off x="1785918" y="3714752"/>
            <a:ext cx="1267863" cy="1158144"/>
          </a:xfrm>
          <a:prstGeom prst="rect">
            <a:avLst/>
          </a:prstGeom>
        </p:spPr>
      </p:pic>
      <p:sp>
        <p:nvSpPr>
          <p:cNvPr id="11" name="BlokTextu 10"/>
          <p:cNvSpPr txBox="1"/>
          <p:nvPr/>
        </p:nvSpPr>
        <p:spPr>
          <a:xfrm>
            <a:off x="3286116" y="3857628"/>
            <a:ext cx="5849358" cy="646331"/>
          </a:xfrm>
          <a:prstGeom prst="rect">
            <a:avLst/>
          </a:prstGeom>
          <a:noFill/>
        </p:spPr>
        <p:txBody>
          <a:bodyPr wrap="none" rtlCol="0">
            <a:spAutoFit/>
          </a:bodyPr>
          <a:lstStyle/>
          <a:p>
            <a:r>
              <a:rPr lang="sk-SK" dirty="0" smtClean="0"/>
              <a:t>V ktorých krajinách Európy pád komunistického režimu</a:t>
            </a:r>
          </a:p>
          <a:p>
            <a:r>
              <a:rPr lang="sk-SK" dirty="0" smtClean="0"/>
              <a:t>sprevádzala občianska revolúcia, alebo vojna?</a:t>
            </a:r>
            <a:endParaRPr lang="sk-SK" dirty="0"/>
          </a:p>
        </p:txBody>
      </p:sp>
      <p:sp>
        <p:nvSpPr>
          <p:cNvPr id="12" name="BlokTextu 11"/>
          <p:cNvSpPr txBox="1"/>
          <p:nvPr/>
        </p:nvSpPr>
        <p:spPr>
          <a:xfrm>
            <a:off x="1643042" y="0"/>
            <a:ext cx="6233630"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sk-SK" dirty="0" smtClean="0"/>
              <a:t>Začiatkom </a:t>
            </a:r>
            <a:r>
              <a:rPr lang="sk-SK" b="1" dirty="0" smtClean="0"/>
              <a:t>decembra 1989 sa otvorili hranice zo západom</a:t>
            </a:r>
          </a:p>
          <a:p>
            <a:r>
              <a:rPr lang="sk-SK" dirty="0" smtClean="0"/>
              <a:t>a </a:t>
            </a:r>
            <a:r>
              <a:rPr lang="sk-SK" b="1" dirty="0" smtClean="0"/>
              <a:t>padla </a:t>
            </a:r>
            <a:r>
              <a:rPr lang="sk-SK" dirty="0" smtClean="0"/>
              <a:t>povestná </a:t>
            </a:r>
            <a:r>
              <a:rPr lang="sk-SK" b="1" dirty="0" smtClean="0"/>
              <a:t>„železná opona.“</a:t>
            </a:r>
            <a:endParaRPr lang="sk-SK"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pPr algn="ctr"/>
            <a:r>
              <a:rPr lang="sk-SK" dirty="0" smtClean="0"/>
              <a:t>Obnova demokracie</a:t>
            </a:r>
            <a:endParaRPr lang="sk-SK" dirty="0"/>
          </a:p>
        </p:txBody>
      </p:sp>
      <p:sp>
        <p:nvSpPr>
          <p:cNvPr id="3" name="Zástupný symbol obsahu 2"/>
          <p:cNvSpPr>
            <a:spLocks noGrp="1"/>
          </p:cNvSpPr>
          <p:nvPr>
            <p:ph idx="1"/>
          </p:nvPr>
        </p:nvSpPr>
        <p:spPr/>
        <p:txBody>
          <a:bodyPr/>
          <a:lstStyle/>
          <a:p>
            <a:r>
              <a:rPr lang="sk-SK" b="1" dirty="0" smtClean="0">
                <a:effectLst>
                  <a:outerShdw blurRad="38100" dist="38100" dir="2700000" algn="tl">
                    <a:srgbClr val="000000">
                      <a:alpha val="43137"/>
                    </a:srgbClr>
                  </a:outerShdw>
                </a:effectLst>
              </a:rPr>
              <a:t>Po 40 rokoch sa v Československu obnovil demokratický systém</a:t>
            </a:r>
            <a:r>
              <a:rPr lang="sk-SK" dirty="0" smtClean="0"/>
              <a:t> =&gt; vznikali rozličné hnutia a strany, ktoré reprezentovali záujmy rôznych vrstiev spoločnosti...</a:t>
            </a:r>
          </a:p>
          <a:p>
            <a:r>
              <a:rPr lang="sk-SK" b="1" dirty="0" smtClean="0">
                <a:solidFill>
                  <a:srgbClr val="FF0000"/>
                </a:solidFill>
                <a:effectLst>
                  <a:outerShdw blurRad="38100" dist="38100" dir="2700000" algn="tl">
                    <a:srgbClr val="000000">
                      <a:alpha val="43137"/>
                    </a:srgbClr>
                  </a:outerShdw>
                </a:effectLst>
              </a:rPr>
              <a:t>Prvé porevolučné voľby sa konali v roku 1990</a:t>
            </a:r>
            <a:r>
              <a:rPr lang="sk-SK" dirty="0" smtClean="0"/>
              <a:t>...</a:t>
            </a:r>
          </a:p>
          <a:p>
            <a:endParaRPr lang="sk-SK" dirty="0"/>
          </a:p>
        </p:txBody>
      </p:sp>
      <p:pic>
        <p:nvPicPr>
          <p:cNvPr id="1026" name="Picture 2"/>
          <p:cNvPicPr>
            <a:picLocks noChangeAspect="1" noChangeArrowheads="1"/>
          </p:cNvPicPr>
          <p:nvPr/>
        </p:nvPicPr>
        <p:blipFill>
          <a:blip r:embed="rId2"/>
          <a:srcRect/>
          <a:stretch>
            <a:fillRect/>
          </a:stretch>
        </p:blipFill>
        <p:spPr bwMode="auto">
          <a:xfrm>
            <a:off x="0" y="5562600"/>
            <a:ext cx="2286000" cy="1295400"/>
          </a:xfrm>
          <a:prstGeom prst="rect">
            <a:avLst/>
          </a:prstGeom>
          <a:noFill/>
          <a:ln w="9525">
            <a:noFill/>
            <a:miter lim="800000"/>
            <a:headEnd/>
            <a:tailEnd/>
          </a:ln>
          <a:effectLst/>
        </p:spPr>
      </p:pic>
      <p:sp>
        <p:nvSpPr>
          <p:cNvPr id="5" name="BlokTextu 4"/>
          <p:cNvSpPr txBox="1"/>
          <p:nvPr/>
        </p:nvSpPr>
        <p:spPr>
          <a:xfrm>
            <a:off x="2285984" y="5934670"/>
            <a:ext cx="2165978" cy="923330"/>
          </a:xfrm>
          <a:prstGeom prst="rect">
            <a:avLst/>
          </a:prstGeom>
          <a:noFill/>
          <a:ln>
            <a:noFill/>
          </a:ln>
        </p:spPr>
        <p:txBody>
          <a:bodyPr wrap="none" rtlCol="0">
            <a:spAutoFit/>
          </a:bodyPr>
          <a:lstStyle/>
          <a:p>
            <a:pPr algn="ctr"/>
            <a:r>
              <a:rPr lang="sk-SK" dirty="0" smtClean="0"/>
              <a:t>Na Slovensku voľby </a:t>
            </a:r>
          </a:p>
          <a:p>
            <a:pPr algn="ctr"/>
            <a:r>
              <a:rPr lang="sk-SK" dirty="0" smtClean="0"/>
              <a:t>vyhrala </a:t>
            </a:r>
            <a:r>
              <a:rPr lang="sk-SK" b="1" dirty="0" smtClean="0"/>
              <a:t>Verejnosť </a:t>
            </a:r>
          </a:p>
          <a:p>
            <a:pPr algn="ctr"/>
            <a:r>
              <a:rPr lang="sk-SK" b="1" dirty="0" smtClean="0"/>
              <a:t>proti násiliu</a:t>
            </a:r>
            <a:endParaRPr lang="sk-SK" b="1" dirty="0"/>
          </a:p>
        </p:txBody>
      </p:sp>
      <p:pic>
        <p:nvPicPr>
          <p:cNvPr id="1027" name="Picture 3"/>
          <p:cNvPicPr>
            <a:picLocks noChangeAspect="1" noChangeArrowheads="1"/>
          </p:cNvPicPr>
          <p:nvPr/>
        </p:nvPicPr>
        <p:blipFill>
          <a:blip r:embed="rId3"/>
          <a:srcRect/>
          <a:stretch>
            <a:fillRect/>
          </a:stretch>
        </p:blipFill>
        <p:spPr bwMode="auto">
          <a:xfrm>
            <a:off x="6786578" y="5572140"/>
            <a:ext cx="2357422" cy="1285860"/>
          </a:xfrm>
          <a:prstGeom prst="rect">
            <a:avLst/>
          </a:prstGeom>
          <a:noFill/>
          <a:ln w="9525">
            <a:noFill/>
            <a:miter lim="800000"/>
            <a:headEnd/>
            <a:tailEnd/>
          </a:ln>
          <a:effectLst/>
        </p:spPr>
      </p:pic>
      <p:sp>
        <p:nvSpPr>
          <p:cNvPr id="7" name="BlokTextu 6"/>
          <p:cNvSpPr txBox="1"/>
          <p:nvPr/>
        </p:nvSpPr>
        <p:spPr>
          <a:xfrm>
            <a:off x="4215717" y="6211669"/>
            <a:ext cx="2789866" cy="646331"/>
          </a:xfrm>
          <a:prstGeom prst="rect">
            <a:avLst/>
          </a:prstGeom>
          <a:noFill/>
          <a:ln>
            <a:noFill/>
          </a:ln>
        </p:spPr>
        <p:txBody>
          <a:bodyPr wrap="none" rtlCol="0">
            <a:spAutoFit/>
          </a:bodyPr>
          <a:lstStyle/>
          <a:p>
            <a:pPr algn="ctr"/>
            <a:r>
              <a:rPr lang="sk-SK" dirty="0" smtClean="0"/>
              <a:t>V Čechách voľby</a:t>
            </a:r>
          </a:p>
          <a:p>
            <a:pPr algn="ctr"/>
            <a:r>
              <a:rPr lang="sk-SK" dirty="0" smtClean="0"/>
              <a:t>vyhralo </a:t>
            </a:r>
            <a:r>
              <a:rPr lang="sk-SK" b="1" dirty="0" err="1" smtClean="0"/>
              <a:t>Občanské</a:t>
            </a:r>
            <a:r>
              <a:rPr lang="sk-SK" b="1" dirty="0" smtClean="0"/>
              <a:t> </a:t>
            </a:r>
            <a:r>
              <a:rPr lang="sk-SK" b="1" dirty="0" smtClean="0"/>
              <a:t>fórum</a:t>
            </a:r>
            <a:endParaRPr lang="sk-SK" b="1" dirty="0"/>
          </a:p>
        </p:txBody>
      </p:sp>
      <p:pic>
        <p:nvPicPr>
          <p:cNvPr id="1028" name="Picture 4"/>
          <p:cNvPicPr>
            <a:picLocks noChangeAspect="1" noChangeArrowheads="1"/>
          </p:cNvPicPr>
          <p:nvPr/>
        </p:nvPicPr>
        <p:blipFill>
          <a:blip r:embed="rId4"/>
          <a:srcRect/>
          <a:stretch>
            <a:fillRect/>
          </a:stretch>
        </p:blipFill>
        <p:spPr bwMode="auto">
          <a:xfrm>
            <a:off x="285720" y="4071942"/>
            <a:ext cx="1619254" cy="1495426"/>
          </a:xfrm>
          <a:prstGeom prst="rect">
            <a:avLst/>
          </a:prstGeom>
          <a:noFill/>
          <a:ln w="9525">
            <a:noFill/>
            <a:miter lim="800000"/>
            <a:headEnd/>
            <a:tailEnd/>
          </a:ln>
          <a:effectLst/>
        </p:spPr>
      </p:pic>
      <p:sp>
        <p:nvSpPr>
          <p:cNvPr id="9" name="BlokTextu 8"/>
          <p:cNvSpPr txBox="1"/>
          <p:nvPr/>
        </p:nvSpPr>
        <p:spPr>
          <a:xfrm>
            <a:off x="1857356" y="4786322"/>
            <a:ext cx="1596656" cy="646331"/>
          </a:xfrm>
          <a:prstGeom prst="rect">
            <a:avLst/>
          </a:prstGeom>
          <a:noFill/>
        </p:spPr>
        <p:txBody>
          <a:bodyPr wrap="none" rtlCol="0">
            <a:spAutoFit/>
          </a:bodyPr>
          <a:lstStyle/>
          <a:p>
            <a:pPr algn="ctr"/>
            <a:r>
              <a:rPr lang="sk-SK" dirty="0" smtClean="0"/>
              <a:t>Fedor Gál</a:t>
            </a:r>
          </a:p>
          <a:p>
            <a:pPr algn="ctr"/>
            <a:r>
              <a:rPr lang="sk-SK" dirty="0" smtClean="0"/>
              <a:t>predseda VPN</a:t>
            </a:r>
            <a:endParaRPr lang="sk-SK" dirty="0"/>
          </a:p>
        </p:txBody>
      </p:sp>
      <p:pic>
        <p:nvPicPr>
          <p:cNvPr id="1029" name="Picture 5"/>
          <p:cNvPicPr>
            <a:picLocks noChangeAspect="1" noChangeArrowheads="1"/>
          </p:cNvPicPr>
          <p:nvPr/>
        </p:nvPicPr>
        <p:blipFill>
          <a:blip r:embed="rId5"/>
          <a:srcRect/>
          <a:stretch>
            <a:fillRect/>
          </a:stretch>
        </p:blipFill>
        <p:spPr bwMode="auto">
          <a:xfrm>
            <a:off x="7215206" y="4286256"/>
            <a:ext cx="1571604" cy="1357322"/>
          </a:xfrm>
          <a:prstGeom prst="rect">
            <a:avLst/>
          </a:prstGeom>
          <a:noFill/>
          <a:ln w="9525">
            <a:noFill/>
            <a:miter lim="800000"/>
            <a:headEnd/>
            <a:tailEnd/>
          </a:ln>
          <a:effectLst/>
        </p:spPr>
      </p:pic>
      <p:sp>
        <p:nvSpPr>
          <p:cNvPr id="11" name="BlokTextu 10"/>
          <p:cNvSpPr txBox="1"/>
          <p:nvPr/>
        </p:nvSpPr>
        <p:spPr>
          <a:xfrm>
            <a:off x="5786446" y="4857760"/>
            <a:ext cx="1454822" cy="646331"/>
          </a:xfrm>
          <a:prstGeom prst="rect">
            <a:avLst/>
          </a:prstGeom>
          <a:noFill/>
        </p:spPr>
        <p:txBody>
          <a:bodyPr wrap="none" rtlCol="0">
            <a:spAutoFit/>
          </a:bodyPr>
          <a:lstStyle/>
          <a:p>
            <a:pPr algn="ctr"/>
            <a:r>
              <a:rPr lang="sk-SK" dirty="0" smtClean="0"/>
              <a:t>Václav </a:t>
            </a:r>
            <a:r>
              <a:rPr lang="sk-SK" dirty="0" err="1" smtClean="0"/>
              <a:t>Klaus</a:t>
            </a:r>
            <a:endParaRPr lang="sk-SK" dirty="0" smtClean="0"/>
          </a:p>
          <a:p>
            <a:pPr algn="ctr"/>
            <a:r>
              <a:rPr lang="sk-SK" dirty="0" smtClean="0"/>
              <a:t>predseda OF</a:t>
            </a:r>
            <a:endParaRPr lang="sk-SK"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pPr algn="ctr"/>
            <a:r>
              <a:rPr lang="sk-SK" dirty="0" smtClean="0"/>
              <a:t>Trhové hospodárstvo</a:t>
            </a:r>
            <a:endParaRPr lang="sk-SK" dirty="0"/>
          </a:p>
        </p:txBody>
      </p:sp>
      <p:sp>
        <p:nvSpPr>
          <p:cNvPr id="3" name="Zástupný symbol obsahu 2"/>
          <p:cNvSpPr>
            <a:spLocks noGrp="1"/>
          </p:cNvSpPr>
          <p:nvPr>
            <p:ph idx="1"/>
          </p:nvPr>
        </p:nvSpPr>
        <p:spPr/>
        <p:txBody>
          <a:bodyPr/>
          <a:lstStyle/>
          <a:p>
            <a:r>
              <a:rPr lang="sk-SK" b="1" dirty="0" smtClean="0"/>
              <a:t>Nastolenie systému parlamentnej demokracie </a:t>
            </a:r>
            <a:r>
              <a:rPr lang="sk-SK" dirty="0" smtClean="0"/>
              <a:t>v Československu </a:t>
            </a:r>
            <a:r>
              <a:rPr lang="sk-SK" b="1" dirty="0" smtClean="0"/>
              <a:t>viedlo k </a:t>
            </a:r>
            <a:r>
              <a:rPr lang="sk-SK" dirty="0" smtClean="0"/>
              <a:t>podstatným </a:t>
            </a:r>
            <a:r>
              <a:rPr lang="sk-SK" b="1" dirty="0" smtClean="0"/>
              <a:t>zmenám v hospodárstve krajiny</a:t>
            </a:r>
            <a:r>
              <a:rPr lang="sk-SK" dirty="0" smtClean="0"/>
              <a:t> =&gt; zaviedol sa </a:t>
            </a:r>
            <a:r>
              <a:rPr lang="sk-SK" b="1" dirty="0" smtClean="0">
                <a:effectLst>
                  <a:outerShdw blurRad="38100" dist="38100" dir="2700000" algn="tl">
                    <a:srgbClr val="000000">
                      <a:alpha val="43137"/>
                    </a:srgbClr>
                  </a:outerShdw>
                </a:effectLst>
              </a:rPr>
              <a:t>systém voľného trhu</a:t>
            </a:r>
            <a:r>
              <a:rPr lang="sk-SK" dirty="0" smtClean="0"/>
              <a:t> a bolo zrušené plánované hospodárstvo</a:t>
            </a:r>
            <a:endParaRPr lang="sk-SK" dirty="0"/>
          </a:p>
        </p:txBody>
      </p:sp>
      <p:sp>
        <p:nvSpPr>
          <p:cNvPr id="4" name="BlokTextu 3"/>
          <p:cNvSpPr txBox="1"/>
          <p:nvPr/>
        </p:nvSpPr>
        <p:spPr>
          <a:xfrm>
            <a:off x="467544" y="3857628"/>
            <a:ext cx="8208912" cy="2585323"/>
          </a:xfrm>
          <a:prstGeom prst="rect">
            <a:avLst/>
          </a:prstGeom>
          <a:solidFill>
            <a:srgbClr val="FFFF00"/>
          </a:solidFill>
        </p:spPr>
        <p:txBody>
          <a:bodyPr wrap="square" rtlCol="0">
            <a:spAutoFit/>
          </a:bodyPr>
          <a:lstStyle/>
          <a:p>
            <a:pPr algn="just"/>
            <a:r>
              <a:rPr lang="sk-SK" b="1" dirty="0" smtClean="0"/>
              <a:t>Systém voľného trhu</a:t>
            </a:r>
            <a:r>
              <a:rPr lang="sk-SK" dirty="0" smtClean="0"/>
              <a:t> najskôr </a:t>
            </a:r>
            <a:r>
              <a:rPr lang="sk-SK" b="1" dirty="0" smtClean="0"/>
              <a:t>viedol k zníženiu životnej </a:t>
            </a:r>
            <a:r>
              <a:rPr lang="sk-SK" b="1" dirty="0" smtClean="0"/>
              <a:t>úrovne </a:t>
            </a:r>
            <a:r>
              <a:rPr lang="sk-SK" b="1" dirty="0" smtClean="0"/>
              <a:t>širokých vrstiev </a:t>
            </a:r>
            <a:r>
              <a:rPr lang="sk-SK" b="1" dirty="0" smtClean="0"/>
              <a:t>obyvateľstva.</a:t>
            </a:r>
          </a:p>
          <a:p>
            <a:pPr algn="just"/>
            <a:r>
              <a:rPr lang="sk-SK" b="1" dirty="0" smtClean="0"/>
              <a:t>Transfor</a:t>
            </a:r>
            <a:r>
              <a:rPr lang="sk-SK" b="1" dirty="0" smtClean="0"/>
              <a:t>mácia ekonomiky (zmena) prináša  so  sebou  vždy šok, v  ekonomike nie je možné  že  ak zrušíme jeden model, ten druhý sa  hneď  prejaví lepším životom.  Prvé  roky privatizácie (prevod  štátneho majetku do  rúk súkromníkov) sa niesli  v čiastočnom  zhoršení životnej úrovne, najmä u sociálne  slabších. Na  druhej  strane otvorili sa  nové možnosti, ľudia  si  mohli  vyberať čo si kúpia, kde si to  kúpia. Ľudia  často  cestovali do Rakúska, kde si kupovali lacnú elektroniku. </a:t>
            </a:r>
            <a:endParaRPr lang="sk-SK"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pPr algn="ctr"/>
            <a:r>
              <a:rPr lang="sk-SK" dirty="0" smtClean="0"/>
              <a:t>Koniec ČSFR</a:t>
            </a:r>
            <a:endParaRPr lang="sk-SK" dirty="0"/>
          </a:p>
        </p:txBody>
      </p:sp>
      <p:sp>
        <p:nvSpPr>
          <p:cNvPr id="3" name="Zástupný symbol obsahu 2"/>
          <p:cNvSpPr>
            <a:spLocks noGrp="1"/>
          </p:cNvSpPr>
          <p:nvPr>
            <p:ph idx="1"/>
          </p:nvPr>
        </p:nvSpPr>
        <p:spPr/>
        <p:txBody>
          <a:bodyPr/>
          <a:lstStyle/>
          <a:p>
            <a:r>
              <a:rPr lang="sk-SK" b="1" dirty="0" smtClean="0"/>
              <a:t>Pád totalitného komunistického režimu </a:t>
            </a:r>
            <a:r>
              <a:rPr lang="sk-SK" dirty="0" smtClean="0"/>
              <a:t>v Československej federatívnej republike </a:t>
            </a:r>
            <a:r>
              <a:rPr lang="sk-SK" b="1" dirty="0" smtClean="0"/>
              <a:t>opäť </a:t>
            </a:r>
            <a:r>
              <a:rPr lang="sk-SK" dirty="0" smtClean="0"/>
              <a:t>na Slovensku </a:t>
            </a:r>
            <a:r>
              <a:rPr lang="sk-SK" b="1" dirty="0" smtClean="0"/>
              <a:t>nastolil nedoriešenú štátoprávnu otázku</a:t>
            </a:r>
          </a:p>
          <a:p>
            <a:r>
              <a:rPr lang="sk-SK" b="1" dirty="0" smtClean="0">
                <a:solidFill>
                  <a:srgbClr val="FF0000"/>
                </a:solidFill>
                <a:effectLst>
                  <a:outerShdw blurRad="38100" dist="38100" dir="2700000" algn="tl">
                    <a:srgbClr val="000000">
                      <a:alpha val="43137"/>
                    </a:srgbClr>
                  </a:outerShdw>
                </a:effectLst>
              </a:rPr>
              <a:t>Vo voľbách v roku 1992 </a:t>
            </a:r>
            <a:r>
              <a:rPr lang="sk-SK" b="1" dirty="0" smtClean="0">
                <a:effectLst>
                  <a:outerShdw blurRad="38100" dist="38100" dir="2700000" algn="tl">
                    <a:srgbClr val="000000">
                      <a:alpha val="43137"/>
                    </a:srgbClr>
                  </a:outerShdw>
                </a:effectLst>
              </a:rPr>
              <a:t>zvíťazili na Slovensku a v Čechách tie politické strany </a:t>
            </a:r>
            <a:r>
              <a:rPr lang="sk-SK" dirty="0" smtClean="0"/>
              <a:t>a hnutia, </a:t>
            </a:r>
            <a:r>
              <a:rPr lang="sk-SK" b="1" dirty="0" smtClean="0">
                <a:effectLst>
                  <a:outerShdw blurRad="38100" dist="38100" dir="2700000" algn="tl">
                    <a:srgbClr val="000000">
                      <a:alpha val="43137"/>
                    </a:srgbClr>
                  </a:outerShdw>
                </a:effectLst>
              </a:rPr>
              <a:t>ktoré sa rozhodli riešiť túto otázku rozdelením ČSFR</a:t>
            </a:r>
            <a:endParaRPr lang="sk-SK" b="1" dirty="0">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a:blip r:embed="rId2"/>
          <a:srcRect/>
          <a:stretch>
            <a:fillRect/>
          </a:stretch>
        </p:blipFill>
        <p:spPr bwMode="auto">
          <a:xfrm>
            <a:off x="0" y="5357826"/>
            <a:ext cx="1785918" cy="1071570"/>
          </a:xfrm>
          <a:prstGeom prst="rect">
            <a:avLst/>
          </a:prstGeom>
          <a:noFill/>
          <a:ln w="9525">
            <a:noFill/>
            <a:miter lim="800000"/>
            <a:headEnd/>
            <a:tailEnd/>
          </a:ln>
          <a:effectLst/>
        </p:spPr>
      </p:pic>
      <p:sp>
        <p:nvSpPr>
          <p:cNvPr id="5" name="BlokTextu 4"/>
          <p:cNvSpPr txBox="1"/>
          <p:nvPr/>
        </p:nvSpPr>
        <p:spPr>
          <a:xfrm>
            <a:off x="500034" y="6488668"/>
            <a:ext cx="752129" cy="369332"/>
          </a:xfrm>
          <a:prstGeom prst="rect">
            <a:avLst/>
          </a:prstGeom>
          <a:noFill/>
        </p:spPr>
        <p:txBody>
          <a:bodyPr wrap="none" rtlCol="0">
            <a:spAutoFit/>
          </a:bodyPr>
          <a:lstStyle/>
          <a:p>
            <a:pPr algn="ctr"/>
            <a:r>
              <a:rPr lang="sk-SK" b="1" dirty="0" smtClean="0"/>
              <a:t>ČSFR</a:t>
            </a:r>
            <a:endParaRPr lang="sk-SK" b="1" dirty="0"/>
          </a:p>
        </p:txBody>
      </p:sp>
      <p:cxnSp>
        <p:nvCxnSpPr>
          <p:cNvPr id="7" name="Rovná spojovacia šípka 6"/>
          <p:cNvCxnSpPr>
            <a:stCxn id="1026" idx="3"/>
          </p:cNvCxnSpPr>
          <p:nvPr/>
        </p:nvCxnSpPr>
        <p:spPr>
          <a:xfrm flipV="1">
            <a:off x="1785918" y="5143512"/>
            <a:ext cx="1785950" cy="7500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2"/>
          <a:srcRect/>
          <a:stretch>
            <a:fillRect/>
          </a:stretch>
        </p:blipFill>
        <p:spPr bwMode="auto">
          <a:xfrm>
            <a:off x="3571868" y="4857760"/>
            <a:ext cx="952500" cy="638175"/>
          </a:xfrm>
          <a:prstGeom prst="rect">
            <a:avLst/>
          </a:prstGeom>
          <a:noFill/>
          <a:ln w="9525">
            <a:noFill/>
            <a:miter lim="800000"/>
            <a:headEnd/>
            <a:tailEnd/>
          </a:ln>
          <a:effectLst/>
        </p:spPr>
      </p:pic>
      <p:sp>
        <p:nvSpPr>
          <p:cNvPr id="9" name="BlokTextu 8"/>
          <p:cNvSpPr txBox="1"/>
          <p:nvPr/>
        </p:nvSpPr>
        <p:spPr>
          <a:xfrm>
            <a:off x="4500562" y="5072074"/>
            <a:ext cx="1937518" cy="369332"/>
          </a:xfrm>
          <a:prstGeom prst="rect">
            <a:avLst/>
          </a:prstGeom>
          <a:noFill/>
        </p:spPr>
        <p:txBody>
          <a:bodyPr wrap="none" rtlCol="0">
            <a:spAutoFit/>
          </a:bodyPr>
          <a:lstStyle/>
          <a:p>
            <a:pPr algn="ctr"/>
            <a:r>
              <a:rPr lang="sk-SK" b="1" dirty="0" smtClean="0"/>
              <a:t>Česká republika</a:t>
            </a:r>
            <a:endParaRPr lang="sk-SK" b="1" dirty="0"/>
          </a:p>
        </p:txBody>
      </p:sp>
      <p:pic>
        <p:nvPicPr>
          <p:cNvPr id="1029" name="Picture 5"/>
          <p:cNvPicPr>
            <a:picLocks noChangeAspect="1" noChangeArrowheads="1"/>
          </p:cNvPicPr>
          <p:nvPr/>
        </p:nvPicPr>
        <p:blipFill>
          <a:blip r:embed="rId3"/>
          <a:srcRect/>
          <a:stretch>
            <a:fillRect/>
          </a:stretch>
        </p:blipFill>
        <p:spPr bwMode="auto">
          <a:xfrm>
            <a:off x="3571868" y="5929330"/>
            <a:ext cx="1000133" cy="642942"/>
          </a:xfrm>
          <a:prstGeom prst="rect">
            <a:avLst/>
          </a:prstGeom>
          <a:noFill/>
          <a:ln w="9525">
            <a:noFill/>
            <a:miter lim="800000"/>
            <a:headEnd/>
            <a:tailEnd/>
          </a:ln>
          <a:effectLst/>
        </p:spPr>
      </p:pic>
      <p:cxnSp>
        <p:nvCxnSpPr>
          <p:cNvPr id="13" name="Rovná spojovacia šípka 12"/>
          <p:cNvCxnSpPr>
            <a:stCxn id="1026" idx="3"/>
            <a:endCxn id="1029" idx="1"/>
          </p:cNvCxnSpPr>
          <p:nvPr/>
        </p:nvCxnSpPr>
        <p:spPr>
          <a:xfrm>
            <a:off x="1785918" y="5893611"/>
            <a:ext cx="1785950" cy="357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BlokTextu 13"/>
          <p:cNvSpPr txBox="1"/>
          <p:nvPr/>
        </p:nvSpPr>
        <p:spPr>
          <a:xfrm>
            <a:off x="4572000" y="6215082"/>
            <a:ext cx="2381807" cy="369332"/>
          </a:xfrm>
          <a:prstGeom prst="rect">
            <a:avLst/>
          </a:prstGeom>
          <a:noFill/>
        </p:spPr>
        <p:txBody>
          <a:bodyPr wrap="none" rtlCol="0">
            <a:spAutoFit/>
          </a:bodyPr>
          <a:lstStyle/>
          <a:p>
            <a:pPr algn="ctr"/>
            <a:r>
              <a:rPr lang="sk-SK" b="1" dirty="0" smtClean="0"/>
              <a:t>Slovenská republika</a:t>
            </a:r>
            <a:endParaRPr lang="sk-SK" b="1"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ok">
  <a:themeElements>
    <a:clrScheme name="Tok">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Tok">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ok">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947</TotalTime>
  <Words>961</Words>
  <Application>Microsoft Office PowerPoint</Application>
  <PresentationFormat>Prezentácia na obrazovke (4:3)</PresentationFormat>
  <Paragraphs>83</Paragraphs>
  <Slides>15</Slides>
  <Notes>0</Notes>
  <HiddenSlides>0</HiddenSlides>
  <MMClips>0</MMClips>
  <ScaleCrop>false</ScaleCrop>
  <HeadingPairs>
    <vt:vector size="4" baseType="variant">
      <vt:variant>
        <vt:lpstr>Motív</vt:lpstr>
      </vt:variant>
      <vt:variant>
        <vt:i4>1</vt:i4>
      </vt:variant>
      <vt:variant>
        <vt:lpstr>Nadpisy snímok</vt:lpstr>
      </vt:variant>
      <vt:variant>
        <vt:i4>15</vt:i4>
      </vt:variant>
    </vt:vector>
  </HeadingPairs>
  <TitlesOfParts>
    <vt:vector size="16" baseType="lpstr">
      <vt:lpstr>Tok</vt:lpstr>
      <vt:lpstr>Na ceste k demokracii a samostatnosti </vt:lpstr>
      <vt:lpstr>17. november 1989</vt:lpstr>
      <vt:lpstr>Generálny štrajk</vt:lpstr>
      <vt:lpstr>Koniec socializmu </vt:lpstr>
      <vt:lpstr>Vznik federácie</vt:lpstr>
      <vt:lpstr>„Nežná“ revolúcia</vt:lpstr>
      <vt:lpstr>Obnova demokracie</vt:lpstr>
      <vt:lpstr>Trhové hospodárstvo</vt:lpstr>
      <vt:lpstr>Koniec ČSFR</vt:lpstr>
      <vt:lpstr>Koniec  ČSFR</vt:lpstr>
      <vt:lpstr>Republika sa delí</vt:lpstr>
      <vt:lpstr>Vznik Slovenskej republiky</vt:lpstr>
      <vt:lpstr>Roky  hľadania  sa</vt:lpstr>
      <vt:lpstr>Mečiarizmus</vt:lpstr>
      <vt:lpstr>Voľby 1998</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Snímka 1</dc:title>
  <dc:creator>Valued Acer Customer</dc:creator>
  <cp:lastModifiedBy>Raduz</cp:lastModifiedBy>
  <cp:revision>81</cp:revision>
  <dcterms:created xsi:type="dcterms:W3CDTF">2013-06-15T19:55:30Z</dcterms:created>
  <dcterms:modified xsi:type="dcterms:W3CDTF">2020-06-03T08:31:49Z</dcterms:modified>
</cp:coreProperties>
</file>