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A020-E7B6-41E8-8AE0-6D2796DD3BB6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F5DC-DF9D-414E-817C-3698EF04F3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375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77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80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52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950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7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104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101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94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8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02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73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27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44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537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2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87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CDFA-6698-43E5-82C9-87947A47259E}" type="datetimeFigureOut">
              <a:rPr lang="sk-SK" smtClean="0"/>
              <a:t>06.01.2020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DB19A-AC28-4526-98F4-514293D232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61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33AC75-D714-4CF0-9F42-D0B11FEE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774" y="3428999"/>
            <a:ext cx="3497565" cy="834993"/>
          </a:xfrm>
        </p:spPr>
        <p:txBody>
          <a:bodyPr>
            <a:normAutofit/>
          </a:bodyPr>
          <a:lstStyle/>
          <a:p>
            <a:pPr algn="l"/>
            <a:r>
              <a:rPr lang="sk-SK" sz="4400" dirty="0"/>
              <a:t>Nákup UAV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AAA0531-AF97-407D-B0B8-58E2E751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40" y="5403475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Voj. Veronika Olejníková</a:t>
            </a:r>
          </a:p>
          <a:p>
            <a:pPr algn="l"/>
            <a:r>
              <a:rPr lang="sk-SK" dirty="0"/>
              <a:t>2019/2020</a:t>
            </a:r>
          </a:p>
          <a:p>
            <a:pPr algn="l"/>
            <a:r>
              <a:rPr lang="sk-SK" dirty="0"/>
              <a:t>M11bBOŠ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3943537-7022-4D71-B25C-25749AF6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26" y="318794"/>
            <a:ext cx="3002662" cy="3002662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7EBC625-B822-470F-97C9-B9F19C10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19A-AC28-4526-98F4-514293D23210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719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FB6D2-EA7C-4835-A7F2-C54FFD4B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ČASOVÉ PLÁNOVANIE A ROZPOČTOVANIE</a:t>
            </a:r>
            <a:br>
              <a:rPr lang="sk-SK" b="1" dirty="0"/>
            </a:br>
            <a:endParaRPr lang="sk-SK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633312AB-5D26-48CD-8677-8FFF860B7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445872"/>
              </p:ext>
            </p:extLst>
          </p:nvPr>
        </p:nvGraphicFramePr>
        <p:xfrm>
          <a:off x="1069145" y="3235568"/>
          <a:ext cx="7188591" cy="289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623">
                  <a:extLst>
                    <a:ext uri="{9D8B030D-6E8A-4147-A177-3AD203B41FA5}">
                      <a16:colId xmlns:a16="http://schemas.microsoft.com/office/drawing/2014/main" val="3875286716"/>
                    </a:ext>
                  </a:extLst>
                </a:gridCol>
                <a:gridCol w="1191028">
                  <a:extLst>
                    <a:ext uri="{9D8B030D-6E8A-4147-A177-3AD203B41FA5}">
                      <a16:colId xmlns:a16="http://schemas.microsoft.com/office/drawing/2014/main" val="1742547476"/>
                    </a:ext>
                  </a:extLst>
                </a:gridCol>
                <a:gridCol w="1436932">
                  <a:extLst>
                    <a:ext uri="{9D8B030D-6E8A-4147-A177-3AD203B41FA5}">
                      <a16:colId xmlns:a16="http://schemas.microsoft.com/office/drawing/2014/main" val="1110905807"/>
                    </a:ext>
                  </a:extLst>
                </a:gridCol>
                <a:gridCol w="1438504">
                  <a:extLst>
                    <a:ext uri="{9D8B030D-6E8A-4147-A177-3AD203B41FA5}">
                      <a16:colId xmlns:a16="http://schemas.microsoft.com/office/drawing/2014/main" val="3899793653"/>
                    </a:ext>
                  </a:extLst>
                </a:gridCol>
                <a:gridCol w="1438504">
                  <a:extLst>
                    <a:ext uri="{9D8B030D-6E8A-4147-A177-3AD203B41FA5}">
                      <a16:colId xmlns:a16="http://schemas.microsoft.com/office/drawing/2014/main" val="3305666819"/>
                    </a:ext>
                  </a:extLst>
                </a:gridCol>
              </a:tblGrid>
              <a:tr h="669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Počet dní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Začiatok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Koniec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Náklady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179088"/>
                  </a:ext>
                </a:extLst>
              </a:tr>
              <a:tr h="693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Prvotné úkony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60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2.3.2020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30.4.2020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20 000€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1321282"/>
                  </a:ext>
                </a:extLst>
              </a:tr>
              <a:tr h="669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Nákup UAV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180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1.5.2020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27.10.2020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100 000€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8682604"/>
                  </a:ext>
                </a:extLst>
              </a:tr>
              <a:tr h="8663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Overenie a školenie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28.10.2020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24.2.2021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30 000€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8225534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A4217440-E910-41B1-8B89-71F5A4279A74}"/>
              </a:ext>
            </a:extLst>
          </p:cNvPr>
          <p:cNvSpPr txBox="1"/>
          <p:nvPr/>
        </p:nvSpPr>
        <p:spPr>
          <a:xfrm>
            <a:off x="3255998" y="2023793"/>
            <a:ext cx="375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Nákup 10 UAV bude stáť 150 000€.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140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D8A78-E88C-4DBE-8879-045BED1B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GANTOV GRAF</a:t>
            </a:r>
            <a:br>
              <a:rPr lang="sk-SK" b="1" dirty="0"/>
            </a:b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7722A2A-F172-41ED-A036-72C0B4A815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15" t="29994" r="56680" b="12370"/>
          <a:stretch/>
        </p:blipFill>
        <p:spPr bwMode="auto">
          <a:xfrm>
            <a:off x="677334" y="1533379"/>
            <a:ext cx="7088032" cy="4853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501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7EAE1-55CD-447E-A1E5-83629DEF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GANTOV GRAF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92BF233-348E-4ABA-B45D-23F49DA661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102" t="33523" r="1951" b="16781"/>
          <a:stretch/>
        </p:blipFill>
        <p:spPr bwMode="auto">
          <a:xfrm>
            <a:off x="283968" y="1270000"/>
            <a:ext cx="8596312" cy="4543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35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EB5145-FBE6-40E0-9478-D4ECBA3C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PLÁNOVANIE KOMUNIKÁCIE</a:t>
            </a:r>
            <a:br>
              <a:rPr lang="sk-SK" b="1" dirty="0"/>
            </a:br>
            <a:r>
              <a:rPr lang="sk-SK" i="1" dirty="0"/>
              <a:t> 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147ACF-4BB3-4CBC-9BD8-C1098F1B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63965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dirty="0"/>
              <a:t>Efektívna komunikáciu pri projekte  má za cieľ zaistiť komunikačný plán projektu, ktorý podáva informácie o tom, čo, prečo, kedy, od koho, komu a ako bude komunikované.</a:t>
            </a:r>
          </a:p>
          <a:p>
            <a:pPr algn="just"/>
            <a:endParaRPr lang="sk-SK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894E4759-B5BC-486C-8D90-58FBB6470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9576"/>
              </p:ext>
            </p:extLst>
          </p:nvPr>
        </p:nvGraphicFramePr>
        <p:xfrm>
          <a:off x="1125415" y="2979896"/>
          <a:ext cx="6727789" cy="357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091">
                  <a:extLst>
                    <a:ext uri="{9D8B030D-6E8A-4147-A177-3AD203B41FA5}">
                      <a16:colId xmlns:a16="http://schemas.microsoft.com/office/drawing/2014/main" val="3028255852"/>
                    </a:ext>
                  </a:extLst>
                </a:gridCol>
                <a:gridCol w="2104754">
                  <a:extLst>
                    <a:ext uri="{9D8B030D-6E8A-4147-A177-3AD203B41FA5}">
                      <a16:colId xmlns:a16="http://schemas.microsoft.com/office/drawing/2014/main" val="2599445534"/>
                    </a:ext>
                  </a:extLst>
                </a:gridCol>
                <a:gridCol w="2942944">
                  <a:extLst>
                    <a:ext uri="{9D8B030D-6E8A-4147-A177-3AD203B41FA5}">
                      <a16:colId xmlns:a16="http://schemas.microsoft.com/office/drawing/2014/main" val="2609867048"/>
                    </a:ext>
                  </a:extLst>
                </a:gridCol>
              </a:tblGrid>
              <a:tr h="23051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PLÁN KOMUNIKÁCIE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23506"/>
                  </a:ext>
                </a:extLst>
              </a:tr>
              <a:tr h="2305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Meno a priezvisko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Pozícia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e-mail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1127420"/>
                  </a:ext>
                </a:extLst>
              </a:tr>
              <a:tr h="477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Veronika Olejníková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Vrcholový manažér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veronika.olejnikova@mil.sk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5961038"/>
                  </a:ext>
                </a:extLst>
              </a:tr>
              <a:tr h="2305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Peter Vysoký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Zástupca VM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peter.vysoky@mil.sk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267953"/>
                  </a:ext>
                </a:extLst>
              </a:tr>
              <a:tr h="7252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Kpt. Imrich Hrt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Odborník na delostrelecký prieskum 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imrich.hrt@mil.sk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2868071"/>
                  </a:ext>
                </a:extLst>
              </a:tr>
              <a:tr h="7252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Nrtm. Erik Petrovický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Odborník na delostrelecký prieskum 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erik.petrovicky@mil.sk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0230420"/>
                  </a:ext>
                </a:extLst>
              </a:tr>
              <a:tr h="477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JUDr. Kristián Pantik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Právnik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kristian.pantik@mil.sk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4006520"/>
                  </a:ext>
                </a:extLst>
              </a:tr>
              <a:tr h="477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Mgr. Lívia Hontonková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Ekonóm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livia.hontonkova@mil.sk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70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D8AB1-70BF-4368-8E6C-2D8E312E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ANALÝZA RIZÍK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380B80-65FB-4D62-ABA5-905CE435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288"/>
            <a:ext cx="8596668" cy="1268411"/>
          </a:xfrm>
        </p:spPr>
        <p:txBody>
          <a:bodyPr/>
          <a:lstStyle/>
          <a:p>
            <a:pPr algn="ctr"/>
            <a:r>
              <a:rPr lang="sk-SK" dirty="0"/>
              <a:t>Nesprávne odhadnutá cena, nedodržanie časového plánu, nečakané choroby zamestnancov, neskoré dodanie tovaru, dodanie poškodeného tovaru, inflácia, problémy s financovaním, nevhodne uzavretá zmluva, živelné pohromy, nedostatky zistené pri kontrole.</a:t>
            </a:r>
          </a:p>
          <a:p>
            <a:endParaRPr lang="sk-SK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99C28E12-921C-4416-A128-ED601CBDD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35450"/>
              </p:ext>
            </p:extLst>
          </p:nvPr>
        </p:nvGraphicFramePr>
        <p:xfrm>
          <a:off x="677334" y="2936630"/>
          <a:ext cx="6794695" cy="3629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639">
                  <a:extLst>
                    <a:ext uri="{9D8B030D-6E8A-4147-A177-3AD203B41FA5}">
                      <a16:colId xmlns:a16="http://schemas.microsoft.com/office/drawing/2014/main" val="2872527102"/>
                    </a:ext>
                  </a:extLst>
                </a:gridCol>
                <a:gridCol w="1358639">
                  <a:extLst>
                    <a:ext uri="{9D8B030D-6E8A-4147-A177-3AD203B41FA5}">
                      <a16:colId xmlns:a16="http://schemas.microsoft.com/office/drawing/2014/main" val="3718093690"/>
                    </a:ext>
                  </a:extLst>
                </a:gridCol>
                <a:gridCol w="1358639">
                  <a:extLst>
                    <a:ext uri="{9D8B030D-6E8A-4147-A177-3AD203B41FA5}">
                      <a16:colId xmlns:a16="http://schemas.microsoft.com/office/drawing/2014/main" val="2242537102"/>
                    </a:ext>
                  </a:extLst>
                </a:gridCol>
                <a:gridCol w="1359389">
                  <a:extLst>
                    <a:ext uri="{9D8B030D-6E8A-4147-A177-3AD203B41FA5}">
                      <a16:colId xmlns:a16="http://schemas.microsoft.com/office/drawing/2014/main" val="23952891"/>
                    </a:ext>
                  </a:extLst>
                </a:gridCol>
                <a:gridCol w="1359389">
                  <a:extLst>
                    <a:ext uri="{9D8B030D-6E8A-4147-A177-3AD203B41FA5}">
                      <a16:colId xmlns:a16="http://schemas.microsoft.com/office/drawing/2014/main" val="3986881470"/>
                    </a:ext>
                  </a:extLst>
                </a:gridCol>
              </a:tblGrid>
              <a:tr h="1480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Formulár rizikových udalostí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28521"/>
                  </a:ext>
                </a:extLst>
              </a:tr>
              <a:tr h="3068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Číslo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Riziko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Závažnosť rizika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Preventívne opatrenie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Následné opatrenia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extLst>
                  <a:ext uri="{0D108BD9-81ED-4DB2-BD59-A6C34878D82A}">
                    <a16:rowId xmlns:a16="http://schemas.microsoft.com/office/drawing/2014/main" val="513390568"/>
                  </a:ext>
                </a:extLst>
              </a:tr>
              <a:tr h="94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Dodanie poškodeného alebo nesprávneho tovaru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I.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Priebežné kontroly, zabezpečenie kvalitného prevozu materiálu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Reklamácie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extLst>
                  <a:ext uri="{0D108BD9-81ED-4DB2-BD59-A6C34878D82A}">
                    <a16:rowId xmlns:a16="http://schemas.microsoft.com/office/drawing/2014/main" val="3284454746"/>
                  </a:ext>
                </a:extLst>
              </a:tr>
              <a:tr h="46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Nedodržanie časového plánu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II.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Priebežné kontroly splnenie úloh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Opätovné rozvrhnutie časového plánu 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extLst>
                  <a:ext uri="{0D108BD9-81ED-4DB2-BD59-A6C34878D82A}">
                    <a16:rowId xmlns:a16="http://schemas.microsoft.com/office/drawing/2014/main" val="1510687980"/>
                  </a:ext>
                </a:extLst>
              </a:tr>
              <a:tr h="94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Živelná pohroma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III.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Kontrola prostriedkov na ochranu pred živelným nebezpečenstvom 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Kontrola a oprava poškodených súčastí projektu 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 anchor="ctr"/>
                </a:tc>
                <a:extLst>
                  <a:ext uri="{0D108BD9-81ED-4DB2-BD59-A6C34878D82A}">
                    <a16:rowId xmlns:a16="http://schemas.microsoft.com/office/drawing/2014/main" val="1858931207"/>
                  </a:ext>
                </a:extLst>
              </a:tr>
              <a:tr h="624436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Závažnosť rizika: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I. veľmi vysoká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II. stredná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III. nízka</a:t>
                      </a:r>
                      <a:endParaRPr lang="sk-SK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84" marR="62984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8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F7BB7B-E616-4B1E-8AB0-2AF7318E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2568317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1" dirty="0" err="1">
                <a:solidFill>
                  <a:srgbClr val="FFFFFF"/>
                </a:solidFill>
              </a:rPr>
              <a:t>Ďakujem</a:t>
            </a:r>
            <a:r>
              <a:rPr lang="en-US" sz="6600" b="1" dirty="0">
                <a:solidFill>
                  <a:srgbClr val="FFFFFF"/>
                </a:solidFill>
              </a:rPr>
              <a:t> za </a:t>
            </a:r>
            <a:r>
              <a:rPr lang="en-US" sz="6600" b="1" dirty="0" err="1">
                <a:solidFill>
                  <a:srgbClr val="FFFFFF"/>
                </a:solidFill>
              </a:rPr>
              <a:t>pozornosť</a:t>
            </a:r>
            <a:r>
              <a:rPr lang="en-US" sz="6600" b="1" dirty="0">
                <a:solidFill>
                  <a:srgbClr val="FFFFFF"/>
                </a:solidFill>
              </a:rPr>
              <a:t>!</a:t>
            </a:r>
            <a:br>
              <a:rPr lang="en-US" sz="6600" b="1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0CF2D-FAF5-4F96-B257-FD1D32F5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029F21-6AA9-45D4-96D3-78C3E4E2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CIELE A STRATÉGIA PROJEKTU</a:t>
            </a:r>
          </a:p>
          <a:p>
            <a:r>
              <a:rPr lang="sk-SK" b="1" dirty="0"/>
              <a:t>DEKOMPOZÍCIA PROJEKTU</a:t>
            </a:r>
          </a:p>
          <a:p>
            <a:r>
              <a:rPr lang="sk-SK" b="1" dirty="0"/>
              <a:t>PLÁNOVANIE KVALITY PROJEKTU</a:t>
            </a:r>
          </a:p>
          <a:p>
            <a:r>
              <a:rPr lang="sk-SK" dirty="0"/>
              <a:t> </a:t>
            </a:r>
            <a:r>
              <a:rPr lang="sk-SK" b="1" dirty="0"/>
              <a:t>MATICA ZODPOVEDNOSTI</a:t>
            </a:r>
          </a:p>
          <a:p>
            <a:r>
              <a:rPr lang="sk-SK" b="1" dirty="0"/>
              <a:t>ČASOVÉ PLÁNOVANIE A ROZPOČTOVANIE</a:t>
            </a:r>
          </a:p>
          <a:p>
            <a:r>
              <a:rPr lang="sk-SK" b="1" dirty="0"/>
              <a:t>GANTOV GRAF</a:t>
            </a:r>
          </a:p>
          <a:p>
            <a:r>
              <a:rPr lang="sk-SK" b="1" dirty="0"/>
              <a:t>PLÁNOVANIE KOMUNIKÁCIE</a:t>
            </a:r>
          </a:p>
          <a:p>
            <a:r>
              <a:rPr lang="sk-SK" b="1" dirty="0"/>
              <a:t>ANALÝZA RIZÍK</a:t>
            </a:r>
          </a:p>
          <a:p>
            <a:pPr marL="0" indent="0">
              <a:buNone/>
            </a:pPr>
            <a:endParaRPr lang="sk-SK" dirty="0"/>
          </a:p>
          <a:p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02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755A9-F6AC-4888-8E82-6BDD8DC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CIELE A STRATÉGIA PROJEKTU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76BC6-7332-4A22-A53E-B7A872C8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k-SK" b="1" dirty="0"/>
              <a:t>Cieľ projektu: </a:t>
            </a:r>
            <a:r>
              <a:rPr lang="sk-SK" dirty="0"/>
              <a:t>poskytnúť kvalitné príslušenstvo, s ktorým príslušníci delostreleckých jednotiek budú efektívnejšie a rýchlejšie plniť stanovené úloh v rámci vzdušného delostreleckého prieskumu.  </a:t>
            </a:r>
          </a:p>
          <a:p>
            <a:pPr marL="0" indent="0" algn="ctr">
              <a:buNone/>
            </a:pPr>
            <a:endParaRPr lang="sk-SK" dirty="0"/>
          </a:p>
          <a:p>
            <a:pPr algn="ctr"/>
            <a:r>
              <a:rPr lang="sk-SK" b="1" dirty="0"/>
              <a:t>Zámer:</a:t>
            </a:r>
            <a:r>
              <a:rPr lang="sk-SK" dirty="0"/>
              <a:t> skvalitnenie prieskumu, skvalitnenie výcviku a nadobúdanie zručnosti v oblasti vzdušného delostreleckého prieskumu.</a:t>
            </a:r>
          </a:p>
          <a:p>
            <a:pPr marL="0" indent="0" algn="ctr">
              <a:buNone/>
            </a:pPr>
            <a:endParaRPr lang="sk-SK" dirty="0"/>
          </a:p>
          <a:p>
            <a:pPr algn="ctr"/>
            <a:r>
              <a:rPr lang="sk-SK" dirty="0"/>
              <a:t>Podstatou realizácie celého projektu je dôsledná analýza trhu s UAV aby sme mohli formulovať požiadavky na nakúpený UAV.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196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7CD71-2F6B-423D-A17A-A2A030A4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DEKOMPOZÍCIA PROJEKTU</a:t>
            </a:r>
            <a:br>
              <a:rPr lang="sk-SK" b="1" dirty="0"/>
            </a:br>
            <a:r>
              <a:rPr lang="sk-SK" b="1" dirty="0"/>
              <a:t>- Vecná dekompozícia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925DBA3-0FC5-4E4A-AA5E-A0338F96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82" t="32678" r="22842" b="15403"/>
          <a:stretch/>
        </p:blipFill>
        <p:spPr>
          <a:xfrm>
            <a:off x="886265" y="2136876"/>
            <a:ext cx="7272997" cy="40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18346-F185-4038-96F6-1DC3146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DEKOMPOZÍCIA PROJEKTU</a:t>
            </a:r>
            <a:br>
              <a:rPr lang="sk-SK" b="1" dirty="0"/>
            </a:br>
            <a:r>
              <a:rPr lang="sk-SK" b="1" dirty="0"/>
              <a:t>- Organizačná dekompozícia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E42DD0E3-C5CE-4A27-8D44-C1ECDB34C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08" t="28783" r="51166" b="11778"/>
          <a:stretch/>
        </p:blipFill>
        <p:spPr>
          <a:xfrm>
            <a:off x="1237957" y="1930400"/>
            <a:ext cx="498769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F03BF5-B190-4FCD-993D-C59023A9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DEKOMPOZÍCIA PROJEKTU</a:t>
            </a:r>
            <a:br>
              <a:rPr lang="sk-SK" b="1" dirty="0"/>
            </a:br>
            <a:r>
              <a:rPr lang="sk-SK" b="1" dirty="0"/>
              <a:t>- Organizačná dekompozícia</a:t>
            </a:r>
            <a:endParaRPr lang="sk-SK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63FD1AC5-9379-4732-904D-D258ACE04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15270"/>
              </p:ext>
            </p:extLst>
          </p:nvPr>
        </p:nvGraphicFramePr>
        <p:xfrm>
          <a:off x="492370" y="2082018"/>
          <a:ext cx="7216726" cy="4529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210">
                  <a:extLst>
                    <a:ext uri="{9D8B030D-6E8A-4147-A177-3AD203B41FA5}">
                      <a16:colId xmlns:a16="http://schemas.microsoft.com/office/drawing/2014/main" val="1971408547"/>
                    </a:ext>
                  </a:extLst>
                </a:gridCol>
                <a:gridCol w="1816525">
                  <a:extLst>
                    <a:ext uri="{9D8B030D-6E8A-4147-A177-3AD203B41FA5}">
                      <a16:colId xmlns:a16="http://schemas.microsoft.com/office/drawing/2014/main" val="920616565"/>
                    </a:ext>
                  </a:extLst>
                </a:gridCol>
                <a:gridCol w="1796615">
                  <a:extLst>
                    <a:ext uri="{9D8B030D-6E8A-4147-A177-3AD203B41FA5}">
                      <a16:colId xmlns:a16="http://schemas.microsoft.com/office/drawing/2014/main" val="4112530907"/>
                    </a:ext>
                  </a:extLst>
                </a:gridCol>
                <a:gridCol w="1805376">
                  <a:extLst>
                    <a:ext uri="{9D8B030D-6E8A-4147-A177-3AD203B41FA5}">
                      <a16:colId xmlns:a16="http://schemas.microsoft.com/office/drawing/2014/main" val="3062745471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Funkcia 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Úloha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Právomoc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Zodpovednosť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3254260085"/>
                  </a:ext>
                </a:extLst>
              </a:tr>
              <a:tr h="632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Vrcholový manažér</a:t>
                      </a:r>
                      <a:endParaRPr lang="sk-SK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Podieľať sa na zabezpečení určených cieľov, uspokojiť všetky záujmové skupiny.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Zasahovať do všetkých oblastí projektu.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Zodpovednosť za realizáciu celého projektu.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1224160560"/>
                  </a:ext>
                </a:extLst>
              </a:tr>
              <a:tr h="1305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Zástupca vrcholového manažéra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 neprítomnosti vrcholového manažéra ho zastupovať a dozerať na priebeh projektu.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Zasahovať do realizácie projektu, navrhovať prípadné zmeny, ovplyvňovať realizáciu projektu po priamej konzultácií s vrcholovým manažérom.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 neprítomnosti vrcholového manažéra nesie plnú zodpovednosť za realizáciu projektu.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1000466748"/>
                  </a:ext>
                </a:extLst>
              </a:tr>
              <a:tr h="552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Odborník na delostrelecký prieskum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Analýza prostriedkov UAV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Rozhodovať o technických parametroch UAV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Zodpovednosť za výber vhodného UAV.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534566022"/>
                  </a:ext>
                </a:extLst>
              </a:tr>
              <a:tr h="552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Odborník na delostrelecký prieskum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Analýza prostriedkov UAV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Pomáhať pri rozhodovaní o technických parametroch UAV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Zodpovednosť za výber vhodného UAV.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3724892689"/>
                  </a:ext>
                </a:extLst>
              </a:tr>
              <a:tr h="760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Ekonóm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Zasahovať do rozpočtu na stavbu dráhy, do nákladového rozpočtu, navrhovať zmeny.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Návrh riešenia na efektívne využívanie zdrojov.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Vypracovanie návrhu na zabezpečenie najnižšej možnej nákladovosti projektu.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4128507339"/>
                  </a:ext>
                </a:extLst>
              </a:tr>
              <a:tr h="552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Právnik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Právne záležitosti súvisiace s rekonštrukciou.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Podpisovať zmluvy, zasahovať do právnych oblastí realizácie projektu.</a:t>
                      </a:r>
                      <a:endParaRPr lang="sk-SK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Zodpovednosť za právnu validitu projektu.</a:t>
                      </a:r>
                      <a:endParaRPr lang="sk-SK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418214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83FF8-C8FA-4270-8EF3-15BB51F0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PLÁNOVANIE KVALITY PROJEKTU</a:t>
            </a:r>
            <a:br>
              <a:rPr lang="sk-SK" b="1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E371EE4-9564-4FAB-A79B-BB737A00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t="36768" r="28387" b="11889"/>
          <a:stretch/>
        </p:blipFill>
        <p:spPr>
          <a:xfrm>
            <a:off x="980353" y="1795083"/>
            <a:ext cx="6633379" cy="4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727EF-D928-4C26-A389-6C28F150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PLÁNOVANIE KVALITY PROJEKTU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F70F874-A9ED-4EC2-ABFF-DE92EA9F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8" t="39565" r="26331" b="14649"/>
          <a:stretch/>
        </p:blipFill>
        <p:spPr>
          <a:xfrm>
            <a:off x="518614" y="3429000"/>
            <a:ext cx="5249140" cy="304594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E634D33-3B42-4A4A-AB13-F0EE6FB38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0" t="31170" r="28266" b="30862"/>
          <a:stretch/>
        </p:blipFill>
        <p:spPr>
          <a:xfrm>
            <a:off x="4024861" y="1547446"/>
            <a:ext cx="5249141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2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5F4A8B-F72E-4C39-B8F9-48078A1D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MATICA ZODPOVEDNOSTI</a:t>
            </a:r>
            <a:br>
              <a:rPr lang="sk-SK" b="1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4C2C345E-15FF-4C42-A461-232AF4320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10430"/>
              </p:ext>
            </p:extLst>
          </p:nvPr>
        </p:nvGraphicFramePr>
        <p:xfrm>
          <a:off x="1069145" y="1336431"/>
          <a:ext cx="6372664" cy="5419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301">
                  <a:extLst>
                    <a:ext uri="{9D8B030D-6E8A-4147-A177-3AD203B41FA5}">
                      <a16:colId xmlns:a16="http://schemas.microsoft.com/office/drawing/2014/main" val="1448744550"/>
                    </a:ext>
                  </a:extLst>
                </a:gridCol>
                <a:gridCol w="856996">
                  <a:extLst>
                    <a:ext uri="{9D8B030D-6E8A-4147-A177-3AD203B41FA5}">
                      <a16:colId xmlns:a16="http://schemas.microsoft.com/office/drawing/2014/main" val="2156982692"/>
                    </a:ext>
                  </a:extLst>
                </a:gridCol>
                <a:gridCol w="939732">
                  <a:extLst>
                    <a:ext uri="{9D8B030D-6E8A-4147-A177-3AD203B41FA5}">
                      <a16:colId xmlns:a16="http://schemas.microsoft.com/office/drawing/2014/main" val="2979672471"/>
                    </a:ext>
                  </a:extLst>
                </a:gridCol>
                <a:gridCol w="939732">
                  <a:extLst>
                    <a:ext uri="{9D8B030D-6E8A-4147-A177-3AD203B41FA5}">
                      <a16:colId xmlns:a16="http://schemas.microsoft.com/office/drawing/2014/main" val="424332544"/>
                    </a:ext>
                  </a:extLst>
                </a:gridCol>
                <a:gridCol w="916980">
                  <a:extLst>
                    <a:ext uri="{9D8B030D-6E8A-4147-A177-3AD203B41FA5}">
                      <a16:colId xmlns:a16="http://schemas.microsoft.com/office/drawing/2014/main" val="2077168757"/>
                    </a:ext>
                  </a:extLst>
                </a:gridCol>
                <a:gridCol w="859756">
                  <a:extLst>
                    <a:ext uri="{9D8B030D-6E8A-4147-A177-3AD203B41FA5}">
                      <a16:colId xmlns:a16="http://schemas.microsoft.com/office/drawing/2014/main" val="3888515545"/>
                    </a:ext>
                  </a:extLst>
                </a:gridCol>
                <a:gridCol w="741167">
                  <a:extLst>
                    <a:ext uri="{9D8B030D-6E8A-4147-A177-3AD203B41FA5}">
                      <a16:colId xmlns:a16="http://schemas.microsoft.com/office/drawing/2014/main" val="3689996809"/>
                    </a:ext>
                  </a:extLst>
                </a:gridCol>
              </a:tblGrid>
              <a:tr h="239983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R- riadiaca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S- schvaľovacia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VP- vecná priama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VN- vecná nepriama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K- konzultačná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MATICA ZODPOVEDNOSTI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34553"/>
                  </a:ext>
                </a:extLst>
              </a:tr>
              <a:tr h="13451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Vrcholový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manažér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Zástupca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VM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Odborník na delostrelecký prieskum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Odborník na delostrelecký prieskum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Ekonóm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Právnik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2707051901"/>
                  </a:ext>
                </a:extLst>
              </a:tr>
              <a:tr h="239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gridSpan="6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k-SK" sz="1050">
                          <a:effectLst/>
                        </a:rPr>
                        <a:t>Prvotné úkony</a:t>
                      </a:r>
                      <a:endParaRPr lang="sk-SK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02635"/>
                  </a:ext>
                </a:extLst>
              </a:tr>
              <a:tr h="481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1.1 Vypracovanie dokumentácie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SK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VP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63702649"/>
                  </a:ext>
                </a:extLst>
              </a:tr>
              <a:tr h="317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1.2 Plánovanie financií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SR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KVN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VP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1963803113"/>
                  </a:ext>
                </a:extLst>
              </a:tr>
              <a:tr h="481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1.3 Analýza dostupných UAV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2918204293"/>
                  </a:ext>
                </a:extLst>
              </a:tr>
              <a:tr h="239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gridSpan="6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k-SK" sz="1050">
                          <a:effectLst/>
                        </a:rPr>
                        <a:t>Nákup UAV</a:t>
                      </a:r>
                      <a:endParaRPr lang="sk-SK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95175"/>
                  </a:ext>
                </a:extLst>
              </a:tr>
              <a:tr h="317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2.1 Stanovenie kritérií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KS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2465535475"/>
                  </a:ext>
                </a:extLst>
              </a:tr>
              <a:tr h="317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2.2 Nájdenie dodávateľa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SR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2803131071"/>
                  </a:ext>
                </a:extLst>
              </a:tr>
              <a:tr h="239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2.3 Nákup UAV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SR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2053875298"/>
                  </a:ext>
                </a:extLst>
              </a:tr>
              <a:tr h="239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gridSpan="6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k-SK" sz="1050">
                          <a:effectLst/>
                        </a:rPr>
                        <a:t>Overenie a školenie</a:t>
                      </a:r>
                      <a:endParaRPr lang="sk-SK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245681"/>
                  </a:ext>
                </a:extLst>
              </a:tr>
              <a:tr h="317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3.1 Vojskové skúšky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S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K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1893821779"/>
                  </a:ext>
                </a:extLst>
              </a:tr>
              <a:tr h="481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3.2 Školenie príslušníkov OS SR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R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>
                          <a:effectLst/>
                        </a:rPr>
                        <a:t> </a:t>
                      </a:r>
                      <a:endParaRPr lang="sk-SK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effectLst/>
                        </a:rPr>
                        <a:t> </a:t>
                      </a:r>
                      <a:endParaRPr lang="sk-SK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8" marR="50988" marT="0" marB="0"/>
                </a:tc>
                <a:extLst>
                  <a:ext uri="{0D108BD9-81ED-4DB2-BD59-A6C34878D82A}">
                    <a16:rowId xmlns:a16="http://schemas.microsoft.com/office/drawing/2014/main" val="419801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7875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523</Words>
  <Application>Microsoft Office PowerPoint</Application>
  <PresentationFormat>Širokouhlá</PresentationFormat>
  <Paragraphs>212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Fazeta</vt:lpstr>
      <vt:lpstr>Nákup UAV</vt:lpstr>
      <vt:lpstr>OBSAH</vt:lpstr>
      <vt:lpstr>CIELE A STRATÉGIA PROJEKTU</vt:lpstr>
      <vt:lpstr>DEKOMPOZÍCIA PROJEKTU - Vecná dekompozícia</vt:lpstr>
      <vt:lpstr>DEKOMPOZÍCIA PROJEKTU - Organizačná dekompozícia</vt:lpstr>
      <vt:lpstr>DEKOMPOZÍCIA PROJEKTU - Organizačná dekompozícia</vt:lpstr>
      <vt:lpstr>PLÁNOVANIE KVALITY PROJEKTU   </vt:lpstr>
      <vt:lpstr>PLÁNOVANIE KVALITY PROJEKTU</vt:lpstr>
      <vt:lpstr>MATICA ZODPOVEDNOSTI   </vt:lpstr>
      <vt:lpstr>ČASOVÉ PLÁNOVANIE A ROZPOČTOVANIE </vt:lpstr>
      <vt:lpstr>GANTOV GRAF </vt:lpstr>
      <vt:lpstr>GANTOV GRAF</vt:lpstr>
      <vt:lpstr>PLÁNOVANIE KOMUNIKÁCIE   </vt:lpstr>
      <vt:lpstr>ANALÝZA RIZÍK </vt:lpstr>
      <vt:lpstr>Ďakujem za pozornosť!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Nákup UAV</dc:title>
  <dc:creator>Veronika Olejníková</dc:creator>
  <cp:lastModifiedBy>Veronika Olejníková</cp:lastModifiedBy>
  <cp:revision>3</cp:revision>
  <dcterms:created xsi:type="dcterms:W3CDTF">2020-01-06T11:19:46Z</dcterms:created>
  <dcterms:modified xsi:type="dcterms:W3CDTF">2020-01-06T11:42:36Z</dcterms:modified>
</cp:coreProperties>
</file>