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53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2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1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9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41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9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24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0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0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0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634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7D7D9BE-1500-4A09-9270-466ECFEE646B}" type="datetimeFigureOut">
              <a:rPr lang="sk-SK" smtClean="0"/>
              <a:t>11.12.2019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EB9F3D-A867-47E3-9134-0F3DD5F25D9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78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2D425-B2AF-424D-AF55-8DA3CC4EC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sk-SK" sz="6700"/>
              <a:t>Neutralita počas vojnového konfliktu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86DD59-945A-4D8A-BA38-2024B8250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6214533"/>
            <a:ext cx="5579770" cy="545489"/>
          </a:xfrm>
        </p:spPr>
        <p:txBody>
          <a:bodyPr>
            <a:normAutofit fontScale="92500"/>
          </a:bodyPr>
          <a:lstStyle/>
          <a:p>
            <a:pPr algn="l"/>
            <a:r>
              <a:rPr lang="sk-SK" sz="3200" dirty="0"/>
              <a:t>Rastislav Biely, M 11 B BOŠ</a:t>
            </a:r>
          </a:p>
        </p:txBody>
      </p:sp>
    </p:spTree>
    <p:extLst>
      <p:ext uri="{BB962C8B-B14F-4D97-AF65-F5344CB8AC3E}">
        <p14:creationId xmlns:p14="http://schemas.microsoft.com/office/powerpoint/2010/main" val="344869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07DF2-1757-41C6-88F4-D10AE9FD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5A41503-030F-4818-90D4-7CCA3A37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/>
              <a:t>Jiří</a:t>
            </a:r>
            <a:r>
              <a:rPr lang="sk-SK" sz="2400" dirty="0"/>
              <a:t> </a:t>
            </a:r>
            <a:r>
              <a:rPr lang="sk-SK" sz="2400" dirty="0" err="1"/>
              <a:t>Fuchs</a:t>
            </a:r>
            <a:r>
              <a:rPr lang="sk-SK" sz="2400" dirty="0"/>
              <a:t> - Medzinárodní </a:t>
            </a:r>
            <a:r>
              <a:rPr lang="sk-SK" sz="2400" dirty="0" err="1"/>
              <a:t>Humanitární</a:t>
            </a:r>
            <a:r>
              <a:rPr lang="sk-SK" sz="2400" dirty="0"/>
              <a:t> Právo, Praha 2007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54300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524C4-0B7B-4ECE-B8D0-218BA677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988" y="2607193"/>
            <a:ext cx="7616024" cy="1325562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4762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71BD6A-0500-487F-973E-E188CE58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CC0699-B089-45BF-A24B-43F338F9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Neutralita</a:t>
            </a:r>
          </a:p>
          <a:p>
            <a:r>
              <a:rPr lang="sk-SK" sz="2400" dirty="0"/>
              <a:t>Prostá neutralita</a:t>
            </a:r>
          </a:p>
          <a:p>
            <a:r>
              <a:rPr lang="sk-SK" sz="2400" dirty="0"/>
              <a:t>Práva a povinnosti </a:t>
            </a:r>
          </a:p>
          <a:p>
            <a:r>
              <a:rPr lang="sk-SK" sz="2400" dirty="0"/>
              <a:t>Trvalá neutralita</a:t>
            </a:r>
          </a:p>
          <a:p>
            <a:r>
              <a:rPr lang="sk-SK" sz="2400" dirty="0"/>
              <a:t>Trvalo neutrálne štáty</a:t>
            </a:r>
          </a:p>
          <a:p>
            <a:r>
              <a:rPr lang="sk-SK" sz="2400" dirty="0"/>
              <a:t>Zdroje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603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AB9FC9-2B03-4CA7-BEB2-C1CCEDA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Neutralita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5DBF86-F4DF-4FFF-A0B1-AAD41B03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Pojem medzinárodného práva</a:t>
            </a:r>
          </a:p>
          <a:p>
            <a:r>
              <a:rPr lang="sk-SK" sz="2400" dirty="0"/>
              <a:t>Parížska deklarácia 1856</a:t>
            </a:r>
          </a:p>
          <a:p>
            <a:r>
              <a:rPr lang="sk-SK" sz="2400" dirty="0"/>
              <a:t>Haagska konvencia 1907</a:t>
            </a:r>
          </a:p>
          <a:p>
            <a:r>
              <a:rPr lang="sk-SK" sz="2400" dirty="0"/>
              <a:t>Prostá (vojenská) neutralita</a:t>
            </a:r>
          </a:p>
          <a:p>
            <a:r>
              <a:rPr lang="sk-SK" sz="2400" dirty="0"/>
              <a:t>Trvalá neutralita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46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49903-1A24-445F-A4BE-01B8575B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Prostá neutralita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F7FB3F-F149-4956-AF15-D32A2ABE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/>
              <a:t>Dohovor o právach a povinnostiach neutrálnych mocností a osôb v pozemných bojoch</a:t>
            </a:r>
          </a:p>
          <a:p>
            <a:r>
              <a:rPr lang="sk-SK" sz="2400" dirty="0"/>
              <a:t>Dohovor o právach a povinnostiach neutrálnych mocností námornej vojne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1) Neutrálne štáty majú právo na územnú nedotknuteľnosť a právo naďalej udržiavať s bojujúcimi stranami hospodárske vzťahy.</a:t>
            </a:r>
          </a:p>
          <a:p>
            <a:endParaRPr lang="sk-SK" sz="2400" dirty="0"/>
          </a:p>
          <a:p>
            <a:r>
              <a:rPr lang="sk-SK" sz="2400" dirty="0"/>
              <a:t>2) Neutrálne štáty majú povinnosť zdržať sa  účasti na konflikte, a to aj nepriamo a udržať si nestrannosť k bojujúcim stranám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6666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98D69-0E2A-4843-9100-2033A3EE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Prostá neutralita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FB85D9-FFEF-4847-9261-02734D1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3) </a:t>
            </a:r>
            <a:r>
              <a:rPr lang="sk-SK" sz="2000" dirty="0"/>
              <a:t>Neutrálne štáty majú právo hájiť svoje práva proti porušovaniu</a:t>
            </a:r>
          </a:p>
          <a:p>
            <a:endParaRPr lang="sk-SK" sz="2000" dirty="0"/>
          </a:p>
          <a:p>
            <a:r>
              <a:rPr lang="sk-SK" sz="2000" dirty="0"/>
              <a:t>4) Povinnosti vyplývajúce z neutrality zaväzujú  len neutrálny štát</a:t>
            </a:r>
          </a:p>
          <a:p>
            <a:endParaRPr lang="sk-SK" sz="2000" dirty="0"/>
          </a:p>
          <a:p>
            <a:r>
              <a:rPr lang="sk-SK" sz="2000" dirty="0"/>
              <a:t>5) Neutrálny štát môže ponúknuť bojujúcim stranám dobré služby alebo sprostredkovanie zastavenia nepriateľstva </a:t>
            </a:r>
          </a:p>
          <a:p>
            <a:pPr marL="0" indent="0">
              <a:buNone/>
            </a:pPr>
            <a:endParaRPr lang="sk-SK" sz="2000" dirty="0"/>
          </a:p>
          <a:p>
            <a:r>
              <a:rPr lang="sk-SK" sz="2000" dirty="0"/>
              <a:t>Konkrétne zásady pre pozemné boje a námorné boje</a:t>
            </a:r>
          </a:p>
        </p:txBody>
      </p:sp>
    </p:spTree>
    <p:extLst>
      <p:ext uri="{BB962C8B-B14F-4D97-AF65-F5344CB8AC3E}">
        <p14:creationId xmlns:p14="http://schemas.microsoft.com/office/powerpoint/2010/main" val="39022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0D30E-3F5E-4129-AA10-5AA38E29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Práva a povinnosti neutrálneho štátu pre pozemné boje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B08180-EE83-42FE-AC08-9949B4D2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208"/>
            <a:ext cx="10515600" cy="4351338"/>
          </a:xfrm>
        </p:spPr>
        <p:txBody>
          <a:bodyPr>
            <a:normAutofit/>
          </a:bodyPr>
          <a:lstStyle/>
          <a:p>
            <a:r>
              <a:rPr lang="sk-SK" sz="2600" dirty="0"/>
              <a:t>Nedotknuteľnosť neutrálneho územia</a:t>
            </a:r>
          </a:p>
          <a:p>
            <a:r>
              <a:rPr lang="sk-SK" sz="2600" dirty="0"/>
              <a:t>Zariadenia zriadené pred vojnou nesmie byť použité</a:t>
            </a:r>
          </a:p>
          <a:p>
            <a:r>
              <a:rPr lang="sk-SK" sz="2600" dirty="0"/>
              <a:t>Internovanie </a:t>
            </a:r>
          </a:p>
          <a:p>
            <a:r>
              <a:rPr lang="sk-SK" sz="2600" dirty="0"/>
              <a:t>Prevoz ranených a chorých </a:t>
            </a:r>
          </a:p>
          <a:p>
            <a:r>
              <a:rPr lang="sk-SK" sz="2600" dirty="0"/>
              <a:t>Zákaz zriaďovania zborov </a:t>
            </a:r>
            <a:r>
              <a:rPr lang="sk-SK" sz="2600" dirty="0" err="1"/>
              <a:t>kombatantov</a:t>
            </a:r>
            <a:r>
              <a:rPr lang="sk-SK" sz="2600" dirty="0"/>
              <a:t> a  </a:t>
            </a:r>
            <a:r>
              <a:rPr lang="sk-SK" sz="2600" dirty="0" err="1"/>
              <a:t>verbovacie</a:t>
            </a:r>
            <a:r>
              <a:rPr lang="sk-SK" sz="2600" dirty="0"/>
              <a:t> miesta</a:t>
            </a:r>
          </a:p>
          <a:p>
            <a:r>
              <a:rPr lang="sk-SK" sz="2600" dirty="0"/>
              <a:t> Súkromný obchod s bojujúcimi stranami neutralitu neporušuje</a:t>
            </a:r>
          </a:p>
        </p:txBody>
      </p:sp>
    </p:spTree>
    <p:extLst>
      <p:ext uri="{BB962C8B-B14F-4D97-AF65-F5344CB8AC3E}">
        <p14:creationId xmlns:p14="http://schemas.microsoft.com/office/powerpoint/2010/main" val="42201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FB55A-E450-46CF-8D6A-E8DF921B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Práva a povinnosti neutrálneho štátu pre námorné boje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459ACC-72C4-4614-9E53-D59E7CF3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216"/>
            <a:ext cx="10515600" cy="4351338"/>
          </a:xfrm>
        </p:spPr>
        <p:txBody>
          <a:bodyPr>
            <a:normAutofit/>
          </a:bodyPr>
          <a:lstStyle/>
          <a:p>
            <a:r>
              <a:rPr lang="sk-SK" sz="2600" dirty="0"/>
              <a:t>Zásada nedotknuteľnosti neutrálneho územia a neutrálne vody</a:t>
            </a:r>
          </a:p>
          <a:p>
            <a:r>
              <a:rPr lang="sk-SK" sz="2600" dirty="0"/>
              <a:t>Z neutrálnych prístavov sa nesmú zriadiť základne pre námorné vojnové operácie </a:t>
            </a:r>
          </a:p>
          <a:p>
            <a:r>
              <a:rPr lang="sk-SK" sz="2600" dirty="0"/>
              <a:t>Presun bojových lodí aj s korisťou cez pobrežia neutrálnych vôd </a:t>
            </a:r>
          </a:p>
          <a:p>
            <a:r>
              <a:rPr lang="sk-SK" sz="2600" dirty="0"/>
              <a:t>Pobyt bojových lodí v prístave neutrálneho štátu</a:t>
            </a:r>
          </a:p>
          <a:p>
            <a:r>
              <a:rPr lang="sk-SK" sz="2600" dirty="0"/>
              <a:t>Činnosť bojových lodí v prístave neutrálneho štátu </a:t>
            </a:r>
          </a:p>
          <a:p>
            <a:r>
              <a:rPr lang="sk-SK" sz="2600" dirty="0"/>
              <a:t>Zákaz prenechávať bojujúcim stranám bojové lode, strelivo alebo iný bojový materiál.</a:t>
            </a:r>
          </a:p>
        </p:txBody>
      </p:sp>
    </p:spTree>
    <p:extLst>
      <p:ext uri="{BB962C8B-B14F-4D97-AF65-F5344CB8AC3E}">
        <p14:creationId xmlns:p14="http://schemas.microsoft.com/office/powerpoint/2010/main" val="76386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B43FAC-3A17-419E-9700-D708870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Trvalá neutralita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84D13C-77C9-47A4-9FE8-EC59C49C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sk-SK" sz="2600" dirty="0"/>
              <a:t>Status trvalej neutrality ukladá štátu záväzok neúčasti  na žiadnom </a:t>
            </a:r>
            <a:r>
              <a:rPr lang="sk-SK" sz="2600" b="1" dirty="0"/>
              <a:t>budúcom </a:t>
            </a:r>
            <a:r>
              <a:rPr lang="sk-SK" sz="2600" dirty="0"/>
              <a:t>medzinárodnom ozbrojenom konflikte</a:t>
            </a:r>
          </a:p>
          <a:p>
            <a:r>
              <a:rPr lang="sk-SK" sz="2600" dirty="0"/>
              <a:t>Vzniká na základe medzinárodnej zmluvy a predpokladá uznanie ďalšími štátmi </a:t>
            </a:r>
          </a:p>
          <a:p>
            <a:r>
              <a:rPr lang="sk-SK" sz="2600" dirty="0"/>
              <a:t>Rozlišuje sa trvalá neutralita </a:t>
            </a:r>
            <a:r>
              <a:rPr lang="sk-SK" sz="2600" b="1" dirty="0"/>
              <a:t>uznaná</a:t>
            </a:r>
            <a:r>
              <a:rPr lang="sk-SK" sz="2600" dirty="0"/>
              <a:t> a </a:t>
            </a:r>
            <a:r>
              <a:rPr lang="sk-SK" sz="2600" b="1" dirty="0"/>
              <a:t>garantovaná</a:t>
            </a:r>
          </a:p>
          <a:p>
            <a:r>
              <a:rPr lang="sk-SK" sz="2600" dirty="0"/>
              <a:t>Trvale neutrálny štát sa musí vyhnúť všetkému čo by ich mohlo vtiahnuť do ozbrojeného konfliktu</a:t>
            </a:r>
          </a:p>
          <a:p>
            <a:r>
              <a:rPr lang="sk-SK" sz="2600" dirty="0"/>
              <a:t>Proti prípadnému napadnutiu neutrality sú povinný použiť všetky prostriedky, vrátane ozbrojených síl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887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92D17F-4A1C-4569-B696-F5CE02D4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Trvalo neutrálne štáty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FB2266-2BFC-4069-9048-3137194B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4667250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Švajčiarsko – 1815 (Rakúsko, Francúzsko, VB, Portugalsko, Rusko a Prusko)</a:t>
            </a:r>
          </a:p>
          <a:p>
            <a:endParaRPr lang="sk-SK" sz="2400" dirty="0"/>
          </a:p>
          <a:p>
            <a:r>
              <a:rPr lang="sk-SK" sz="2400" dirty="0"/>
              <a:t>Belgicko – 1839 ( Francúzsko, VB, Prusko, Rakúsko) </a:t>
            </a:r>
          </a:p>
          <a:p>
            <a:endParaRPr lang="sk-SK" sz="2400" dirty="0"/>
          </a:p>
          <a:p>
            <a:r>
              <a:rPr lang="sk-SK" sz="2400" dirty="0"/>
              <a:t>Luxembursko – 1867 </a:t>
            </a:r>
          </a:p>
          <a:p>
            <a:endParaRPr lang="sk-SK" sz="2400" dirty="0"/>
          </a:p>
          <a:p>
            <a:r>
              <a:rPr lang="sk-SK" sz="2400" dirty="0"/>
              <a:t>Rakúsko – 1955 </a:t>
            </a:r>
          </a:p>
          <a:p>
            <a:endParaRPr lang="sk-SK" sz="2400" dirty="0"/>
          </a:p>
          <a:p>
            <a:r>
              <a:rPr lang="sk-SK" sz="2400" dirty="0"/>
              <a:t>Laos – 1962 </a:t>
            </a:r>
          </a:p>
        </p:txBody>
      </p:sp>
      <p:pic>
        <p:nvPicPr>
          <p:cNvPr id="1026" name="Picture 2" descr="Výsledok vyhľadávania obrázkov pre dopyt švajčiarsko">
            <a:extLst>
              <a:ext uri="{FF2B5EF4-FFF2-40B4-BE49-F238E27FC236}">
                <a16:creationId xmlns:a16="http://schemas.microsoft.com/office/drawing/2014/main" id="{7D58C60B-BAF7-4320-B0EB-51FB9CDF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986" y="1691322"/>
            <a:ext cx="607736" cy="6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belgicko">
            <a:extLst>
              <a:ext uri="{FF2B5EF4-FFF2-40B4-BE49-F238E27FC236}">
                <a16:creationId xmlns:a16="http://schemas.microsoft.com/office/drawing/2014/main" id="{4580A68A-A3AA-4B95-A31F-784E64C1A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97" y="2635279"/>
            <a:ext cx="1134509" cy="6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luxembursko">
            <a:extLst>
              <a:ext uri="{FF2B5EF4-FFF2-40B4-BE49-F238E27FC236}">
                <a16:creationId xmlns:a16="http://schemas.microsoft.com/office/drawing/2014/main" id="{6F0A1765-F6AA-4436-A62A-C48AF890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797" y="3672056"/>
            <a:ext cx="1134509" cy="63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ýsledok vyhľadávania obrázkov pre dopyt rakúsko">
            <a:extLst>
              <a:ext uri="{FF2B5EF4-FFF2-40B4-BE49-F238E27FC236}">
                <a16:creationId xmlns:a16="http://schemas.microsoft.com/office/drawing/2014/main" id="{A9D7AD22-6A13-41F9-9668-1FB6147C2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11" y="4762756"/>
            <a:ext cx="1134509" cy="63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ýsledok vyhľadávania obrázkov pre dopyt laos">
            <a:extLst>
              <a:ext uri="{FF2B5EF4-FFF2-40B4-BE49-F238E27FC236}">
                <a16:creationId xmlns:a16="http://schemas.microsoft.com/office/drawing/2014/main" id="{3C28609F-1B9D-4526-A60C-EAA70CC94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30" y="5792739"/>
            <a:ext cx="1134509" cy="6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458471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82</TotalTime>
  <Words>338</Words>
  <Application>Microsoft Office PowerPoint</Application>
  <PresentationFormat>Širokouhlá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Pohľad</vt:lpstr>
      <vt:lpstr>Neutralita počas vojnového konfliktu</vt:lpstr>
      <vt:lpstr>Obsah</vt:lpstr>
      <vt:lpstr>Neutralita</vt:lpstr>
      <vt:lpstr>Prostá neutralita</vt:lpstr>
      <vt:lpstr>Prostá neutralita</vt:lpstr>
      <vt:lpstr>Práva a povinnosti neutrálneho štátu pre pozemné boje</vt:lpstr>
      <vt:lpstr>Práva a povinnosti neutrálneho štátu pre námorné boje </vt:lpstr>
      <vt:lpstr>Trvalá neutralita</vt:lpstr>
      <vt:lpstr>Trvalo neutrálne štáty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Neutralita počas vojnového konfliktu</dc:title>
  <dc:creator>Rasťo Biely</dc:creator>
  <cp:lastModifiedBy>Rasťo Biely</cp:lastModifiedBy>
  <cp:revision>6</cp:revision>
  <dcterms:created xsi:type="dcterms:W3CDTF">2019-12-11T15:43:36Z</dcterms:created>
  <dcterms:modified xsi:type="dcterms:W3CDTF">2019-12-11T17:06:29Z</dcterms:modified>
</cp:coreProperties>
</file>