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4" r:id="rId20"/>
    <p:sldId id="277" r:id="rId21"/>
    <p:sldId id="275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CF4E36-3418-4FAA-8F02-D8A8B8AFB6EE}" type="datetimeFigureOut">
              <a:rPr lang="sk-SK" smtClean="0"/>
              <a:pPr/>
              <a:t>26. 10. 2014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3EB728E-3A60-4AE4-9DE0-3D56A7ABE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458200" cy="1470025"/>
          </a:xfrm>
        </p:spPr>
        <p:txBody>
          <a:bodyPr/>
          <a:lstStyle/>
          <a:p>
            <a:pPr algn="ctr"/>
            <a:r>
              <a:rPr lang="sk-SK" dirty="0" smtClean="0"/>
              <a:t>Obmedzenia pre používanie mín v OS SR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4953000" cy="17526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voj. Tatiana </a:t>
            </a:r>
            <a:r>
              <a:rPr lang="sk-SK" sz="2000" dirty="0" err="1" smtClean="0"/>
              <a:t>Falisová</a:t>
            </a:r>
            <a:r>
              <a:rPr lang="sk-SK" sz="2000" dirty="0" smtClean="0"/>
              <a:t> </a:t>
            </a:r>
          </a:p>
          <a:p>
            <a:r>
              <a:rPr lang="sk-SK" sz="2000" dirty="0" smtClean="0"/>
              <a:t>32 MVO</a:t>
            </a:r>
          </a:p>
          <a:p>
            <a:r>
              <a:rPr lang="sk-SK" sz="2000" dirty="0" smtClean="0"/>
              <a:t>Akadémia ozbrojených síl</a:t>
            </a:r>
            <a:endParaRPr lang="sk-SK" sz="2000" dirty="0"/>
          </a:p>
        </p:txBody>
      </p:sp>
      <p:pic>
        <p:nvPicPr>
          <p:cNvPr id="20482" name="Picture 2" descr="http://upload.wikimedia.org/wikipedia/commons/a/ab/Regrut_01_znak_oss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437112"/>
            <a:ext cx="1687687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Protipechotné míny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sz="2000" i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accent2"/>
                </a:solidFill>
              </a:rPr>
              <a:t>Protipechotná bakelitová mína </a:t>
            </a:r>
            <a:r>
              <a:rPr lang="sk-SK" sz="2000" i="1" dirty="0" err="1" smtClean="0">
                <a:solidFill>
                  <a:schemeClr val="accent2"/>
                </a:solidFill>
              </a:rPr>
              <a:t>PP-Mi-Ba</a:t>
            </a:r>
            <a:endParaRPr lang="sk-SK" sz="2000" i="1" dirty="0" smtClean="0">
              <a:solidFill>
                <a:schemeClr val="accent2"/>
              </a:solidFill>
            </a:endParaRPr>
          </a:p>
          <a:p>
            <a:endParaRPr lang="sk-SK" sz="1800" dirty="0" smtClean="0"/>
          </a:p>
          <a:p>
            <a:r>
              <a:rPr lang="sk-SK" sz="1800" dirty="0" smtClean="0"/>
              <a:t>trhavá kontaktná,</a:t>
            </a:r>
          </a:p>
          <a:p>
            <a:r>
              <a:rPr lang="sk-SK" sz="1800" dirty="0" smtClean="0"/>
              <a:t>kladie sa ručne,</a:t>
            </a:r>
          </a:p>
          <a:p>
            <a:r>
              <a:rPr lang="sk-SK" sz="1800" dirty="0" smtClean="0"/>
              <a:t>k roznetu dochádza našliapnutím,</a:t>
            </a:r>
          </a:p>
          <a:p>
            <a:r>
              <a:rPr lang="sk-SK" sz="1800" dirty="0" smtClean="0"/>
              <a:t>TTÚ:</a:t>
            </a:r>
          </a:p>
          <a:p>
            <a:pPr>
              <a:buNone/>
            </a:pPr>
            <a:r>
              <a:rPr lang="sk-SK" sz="1600" i="1" dirty="0" smtClean="0"/>
              <a:t>                hmotnosť ............75g</a:t>
            </a:r>
          </a:p>
          <a:p>
            <a:pPr>
              <a:buNone/>
            </a:pPr>
            <a:r>
              <a:rPr lang="sk-SK" sz="1600" i="1" dirty="0" smtClean="0"/>
              <a:t>                priemer míny.......30 mm</a:t>
            </a:r>
          </a:p>
          <a:p>
            <a:pPr>
              <a:buNone/>
            </a:pPr>
            <a:r>
              <a:rPr lang="sk-SK" sz="1600" i="1" dirty="0" smtClean="0"/>
              <a:t>               výška míny...........110mm</a:t>
            </a:r>
          </a:p>
          <a:p>
            <a:pPr>
              <a:buNone/>
            </a:pPr>
            <a:r>
              <a:rPr lang="sk-SK" sz="1600" i="1" dirty="0" smtClean="0"/>
              <a:t>               </a:t>
            </a:r>
            <a:r>
              <a:rPr lang="sk-SK" sz="1600" i="1" dirty="0" err="1" smtClean="0"/>
              <a:t>aktivizačná</a:t>
            </a:r>
            <a:r>
              <a:rPr lang="sk-SK" sz="1600" i="1" dirty="0" smtClean="0"/>
              <a:t> sila.....200 N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1266" name="Picture 2" descr="http://www.csla.cz/zbrane/ppminy/obr/pp_mi_ba_002.jpg"/>
          <p:cNvPicPr>
            <a:picLocks noChangeAspect="1" noChangeArrowheads="1"/>
          </p:cNvPicPr>
          <p:nvPr/>
        </p:nvPicPr>
        <p:blipFill>
          <a:blip r:embed="rId2" cstate="print"/>
          <a:srcRect l="18144" t="3024" r="15329" b="7769"/>
          <a:stretch>
            <a:fillRect/>
          </a:stretch>
        </p:blipFill>
        <p:spPr bwMode="auto">
          <a:xfrm>
            <a:off x="6084168" y="3284984"/>
            <a:ext cx="169157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Protipechotné míny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sz="2000" i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accent2"/>
                </a:solidFill>
              </a:rPr>
              <a:t>Protipechotná nášľapná mína PP </a:t>
            </a:r>
            <a:r>
              <a:rPr lang="sk-SK" sz="2000" i="1" dirty="0" err="1" smtClean="0">
                <a:solidFill>
                  <a:schemeClr val="accent2"/>
                </a:solidFill>
              </a:rPr>
              <a:t>Mi-Na</a:t>
            </a:r>
            <a:r>
              <a:rPr lang="sk-SK" sz="2000" i="1" dirty="0" smtClean="0">
                <a:solidFill>
                  <a:schemeClr val="accent2"/>
                </a:solidFill>
              </a:rPr>
              <a:t> I </a:t>
            </a:r>
          </a:p>
          <a:p>
            <a:endParaRPr lang="sk-SK" sz="1800" dirty="0" smtClean="0"/>
          </a:p>
          <a:p>
            <a:r>
              <a:rPr lang="sk-SK" sz="1800" dirty="0" smtClean="0"/>
              <a:t>trhavá kontaktná mína,</a:t>
            </a:r>
          </a:p>
          <a:p>
            <a:r>
              <a:rPr lang="sk-SK" sz="1800" dirty="0" smtClean="0"/>
              <a:t>určená proti živej sile a kolesovej technike,</a:t>
            </a:r>
          </a:p>
          <a:p>
            <a:r>
              <a:rPr lang="sk-SK" sz="1800" dirty="0" smtClean="0"/>
              <a:t>rýchle povrchové </a:t>
            </a:r>
            <a:r>
              <a:rPr lang="sk-SK" sz="1800" dirty="0" smtClean="0"/>
              <a:t>kladenie,</a:t>
            </a:r>
            <a:endParaRPr lang="sk-SK" sz="1800" dirty="0" smtClean="0"/>
          </a:p>
          <a:p>
            <a:endParaRPr lang="sk-SK" dirty="0"/>
          </a:p>
        </p:txBody>
      </p:sp>
      <p:pic>
        <p:nvPicPr>
          <p:cNvPr id="10242" name="Picture 2" descr="http://fcdn.valka.cz/attachments/4461/thumbs/PP_MI_Na1_RE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581128"/>
            <a:ext cx="3810000" cy="1704976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4509120"/>
            <a:ext cx="3528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 smtClean="0"/>
              <a:t>TTÚ:</a:t>
            </a:r>
          </a:p>
          <a:p>
            <a:pPr>
              <a:buNone/>
            </a:pPr>
            <a:r>
              <a:rPr lang="sk-SK" sz="1400" dirty="0" smtClean="0"/>
              <a:t>  </a:t>
            </a:r>
            <a:r>
              <a:rPr lang="sk-SK" sz="1400" i="1" dirty="0" smtClean="0"/>
              <a:t>hmotnosť..............................0,171 kg</a:t>
            </a:r>
          </a:p>
          <a:p>
            <a:pPr>
              <a:buNone/>
            </a:pPr>
            <a:r>
              <a:rPr lang="sk-SK" sz="1400" i="1" dirty="0" smtClean="0"/>
              <a:t>  hmotnosť trhacej náplne .....0,102 kg</a:t>
            </a:r>
          </a:p>
          <a:p>
            <a:pPr>
              <a:buNone/>
            </a:pPr>
            <a:r>
              <a:rPr lang="sk-SK" sz="1400" i="1" dirty="0" smtClean="0"/>
              <a:t>  dĺžka......................................91,5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Protipechotné míny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2000" i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accent2"/>
                </a:solidFill>
              </a:rPr>
              <a:t>Protipechotná mína trieštivá</a:t>
            </a:r>
          </a:p>
          <a:p>
            <a:endParaRPr lang="sk-SK" sz="1800" dirty="0" smtClean="0"/>
          </a:p>
          <a:p>
            <a:r>
              <a:rPr lang="sk-SK" sz="1800" dirty="0" smtClean="0"/>
              <a:t>kontaktná mína s </a:t>
            </a:r>
            <a:r>
              <a:rPr lang="sk-SK" sz="1800" dirty="0" err="1" smtClean="0"/>
              <a:t>všadesmerovým</a:t>
            </a:r>
            <a:r>
              <a:rPr lang="sk-SK" sz="1800" dirty="0" smtClean="0"/>
              <a:t> rozletom črepín,</a:t>
            </a:r>
          </a:p>
          <a:p>
            <a:r>
              <a:rPr lang="sk-SK" sz="1800" dirty="0" smtClean="0"/>
              <a:t>aktivovaná zatiahnutím nástražného </a:t>
            </a:r>
            <a:r>
              <a:rPr lang="sk-SK" sz="1800" dirty="0" smtClean="0"/>
              <a:t>drôtu,</a:t>
            </a:r>
            <a:endParaRPr lang="sk-SK" sz="1800" dirty="0" smtClean="0"/>
          </a:p>
          <a:p>
            <a:r>
              <a:rPr lang="sk-SK" sz="1800" dirty="0" smtClean="0"/>
              <a:t>TTÚ:</a:t>
            </a:r>
          </a:p>
          <a:p>
            <a:pPr>
              <a:buNone/>
            </a:pPr>
            <a:r>
              <a:rPr lang="sk-SK" sz="1800" dirty="0" smtClean="0"/>
              <a:t>             </a:t>
            </a:r>
            <a:r>
              <a:rPr lang="sk-SK" sz="1600" i="1" dirty="0" smtClean="0"/>
              <a:t>hmotnosť............0,4-0,7 kg</a:t>
            </a:r>
          </a:p>
          <a:p>
            <a:pPr>
              <a:buNone/>
            </a:pPr>
            <a:r>
              <a:rPr lang="sk-SK" sz="1600" i="1" dirty="0" smtClean="0"/>
              <a:t>               trhavina..............TNT (70-120g)</a:t>
            </a:r>
          </a:p>
          <a:p>
            <a:pPr>
              <a:buNone/>
            </a:pPr>
            <a:r>
              <a:rPr lang="sk-SK" sz="1600" i="1" dirty="0" smtClean="0"/>
              <a:t>              aktivačná sila .....200N tlakom, 20-80 N ťahom </a:t>
            </a:r>
          </a:p>
        </p:txBody>
      </p:sp>
      <p:pic>
        <p:nvPicPr>
          <p:cNvPr id="4" name="Picture 2" descr="http://fcdn.valka.cz/attachments/4461/thumbs/Obr0023.jpg"/>
          <p:cNvPicPr>
            <a:picLocks noChangeAspect="1" noChangeArrowheads="1"/>
          </p:cNvPicPr>
          <p:nvPr/>
        </p:nvPicPr>
        <p:blipFill>
          <a:blip r:embed="rId2" cstate="print"/>
          <a:srcRect l="11368" r="12339"/>
          <a:stretch>
            <a:fillRect/>
          </a:stretch>
        </p:blipFill>
        <p:spPr bwMode="auto">
          <a:xfrm>
            <a:off x="5940152" y="3861048"/>
            <a:ext cx="281275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600" dirty="0" smtClean="0"/>
              <a:t>Všeobecné obmedzenia používania mín, nástražných systémov a iných zariadení </a:t>
            </a:r>
            <a:endParaRPr lang="sk-SK" sz="2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325112"/>
          </a:xfrm>
        </p:spPr>
        <p:txBody>
          <a:bodyPr/>
          <a:lstStyle/>
          <a:p>
            <a:endParaRPr lang="sk-SK" sz="2000" dirty="0" smtClean="0"/>
          </a:p>
          <a:p>
            <a:pPr algn="ctr"/>
            <a:r>
              <a:rPr lang="sk-SK" sz="2200" dirty="0" smtClean="0"/>
              <a:t>Zákaz používať:</a:t>
            </a:r>
          </a:p>
          <a:p>
            <a:pPr algn="ctr">
              <a:buNone/>
            </a:pPr>
            <a:endParaRPr lang="sk-SK" sz="2200" dirty="0" smtClean="0"/>
          </a:p>
          <a:p>
            <a:pPr>
              <a:buFontTx/>
              <a:buChar char="-"/>
            </a:pPr>
            <a:r>
              <a:rPr lang="sk-SK" sz="2000" dirty="0" smtClean="0"/>
              <a:t>míny, nástražné systémy, iné zariadenia, ktoré spôsobujú detonáciu munície prítomnosťou detektorov mín,</a:t>
            </a:r>
          </a:p>
          <a:p>
            <a:pPr>
              <a:buFontTx/>
              <a:buChar char="-"/>
            </a:pPr>
            <a:r>
              <a:rPr lang="sk-SK" sz="2000" dirty="0" err="1" smtClean="0"/>
              <a:t>samodezaktivačné</a:t>
            </a:r>
            <a:r>
              <a:rPr lang="sk-SK" sz="2000" dirty="0" smtClean="0"/>
              <a:t> míny so zariadením proti manipulácií.</a:t>
            </a:r>
          </a:p>
          <a:p>
            <a:endParaRPr lang="sk-SK" dirty="0" smtClean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941168"/>
            <a:ext cx="4687590" cy="1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600" dirty="0" smtClean="0"/>
              <a:t>Všeobecné obmedzenia používania mín, nástražných systémov a iných zariadení </a:t>
            </a:r>
            <a:endParaRPr lang="sk-SK" sz="2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endParaRPr lang="sk-SK" sz="2200" dirty="0" smtClean="0"/>
          </a:p>
          <a:p>
            <a:endParaRPr lang="sk-SK" sz="2200" dirty="0" smtClean="0"/>
          </a:p>
          <a:p>
            <a:pPr algn="ctr"/>
            <a:r>
              <a:rPr lang="sk-SK" sz="2200" dirty="0" smtClean="0"/>
              <a:t>Míny, nástražné zariadenia a iné zariadenia je zakázané:</a:t>
            </a:r>
          </a:p>
          <a:p>
            <a:endParaRPr lang="sk-SK" sz="2200" dirty="0" smtClean="0"/>
          </a:p>
          <a:p>
            <a:pPr algn="ctr">
              <a:buFontTx/>
              <a:buChar char="-"/>
            </a:pPr>
            <a:r>
              <a:rPr lang="sk-SK" sz="1800" dirty="0" smtClean="0"/>
              <a:t>zameriavať proti civilnému obyvateľstvu</a:t>
            </a:r>
          </a:p>
          <a:p>
            <a:pPr algn="ctr">
              <a:buFontTx/>
              <a:buChar char="-"/>
            </a:pPr>
            <a:r>
              <a:rPr lang="sk-SK" sz="1800" dirty="0" smtClean="0"/>
              <a:t>umiestňovať ich do oblasti kde môžu spôsobiť straty na životoch civilných osôb, škody na civilných cieľov.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170" name="Picture 2" descr="http://img.cas.sk/img/4/galleryBig/964645_norsko-teror-utok-oslo-utoya-anders-breivik-strelba-vybuch.jpg?time=1312892440&amp;hash=b6acdc16a5092a0c1afae28a15dcace2"/>
          <p:cNvPicPr>
            <a:picLocks noChangeAspect="1" noChangeArrowheads="1"/>
          </p:cNvPicPr>
          <p:nvPr/>
        </p:nvPicPr>
        <p:blipFill>
          <a:blip r:embed="rId2" cstate="print"/>
          <a:srcRect t="23762" b="4952"/>
          <a:stretch>
            <a:fillRect/>
          </a:stretch>
        </p:blipFill>
        <p:spPr bwMode="auto">
          <a:xfrm>
            <a:off x="3059832" y="4941168"/>
            <a:ext cx="3312368" cy="167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Bezpečnostné opatrenia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000" dirty="0" smtClean="0"/>
          </a:p>
          <a:p>
            <a:r>
              <a:rPr lang="sk-SK" sz="2000" dirty="0" smtClean="0"/>
              <a:t>Na ochranu civilných osôb </a:t>
            </a:r>
            <a:r>
              <a:rPr lang="sk-SK" sz="2000" dirty="0" smtClean="0"/>
              <a:t>pred </a:t>
            </a:r>
            <a:r>
              <a:rPr lang="sk-SK" sz="2000" dirty="0" smtClean="0"/>
              <a:t>účinkami mín, nástražných zariadení a iných zariadení je potrebné vykonať bezpečnostné opatrenia:</a:t>
            </a:r>
          </a:p>
          <a:p>
            <a:endParaRPr lang="sk-SK" sz="2000" dirty="0" smtClean="0"/>
          </a:p>
          <a:p>
            <a:pPr>
              <a:buFontTx/>
              <a:buChar char="-"/>
            </a:pPr>
            <a:r>
              <a:rPr lang="sk-SK" sz="1800" dirty="0" smtClean="0"/>
              <a:t>oplotenia,</a:t>
            </a:r>
          </a:p>
          <a:p>
            <a:pPr>
              <a:buFontTx/>
              <a:buChar char="-"/>
            </a:pPr>
            <a:r>
              <a:rPr lang="sk-SK" sz="1800" dirty="0" smtClean="0"/>
              <a:t>nápisy,</a:t>
            </a:r>
          </a:p>
          <a:p>
            <a:pPr>
              <a:buFontTx/>
              <a:buChar char="-"/>
            </a:pPr>
            <a:r>
              <a:rPr lang="sk-SK" sz="1800" dirty="0" smtClean="0"/>
              <a:t>varovné tabule.</a:t>
            </a:r>
          </a:p>
          <a:p>
            <a:endParaRPr lang="sk-SK" dirty="0"/>
          </a:p>
        </p:txBody>
      </p:sp>
      <p:sp>
        <p:nvSpPr>
          <p:cNvPr id="6150" name="AutoShape 6" descr="data:image/jpeg;base64,/9j/4AAQSkZJRgABAQAAAQABAAD/2wCEAAkGBhQPEA8PDw8QDxAPDxQUEA8QEBAXFRAPFBAVFBQUGBUXHCYeFxkjGhQUHy8gIycpLCwsFh4xNTAqNSYrLCkBCQoKDgwOGg8PGCwkHyQpLCwsKSwsLCksLCwsKSwsKSwsLC4sLC0sLCwsKSkuLCwtLCwsLCwsLCwpLCkpLCwpKf/AABEIALwBDAMBIgACEQEDEQH/xAAcAAACAgMBAQAAAAAAAAAAAAAAAQYHAgQFAwj/xABREAABAwIEAgcCBwsJBQkAAAABAAIDBBEFEiExBhMHIkFRYXGBkaEUIzJCUnKzFhckU1RikpOxwdIVJSYzc3SCtPBDoqTR4TREY4OUssLD0//EABsBAAMAAwEBAAAAAAAAAAAAAAABAgMEBQYH/8QAMxEAAgIBAgQEBAUDBQAAAAAAAAECAxEEIQUSMUETIlFhFHGBoTKRscHhI9HwBhVCUsL/2gAMAwEAAhEDEQA/AIOkmUWXMbPrOBBCdkJZDAkJoRkeBJLew/BpqjNyIZJsls2Rt8t72v7Ctv7j6z8in/QKai2YJX1ReJSSfzOMiy3q3BJ4Bmmp5om/SfG4N/StZaSMNdS4yjNZi8gktvD8KlqC5sET5S0XcGNvYXtcr1rsBqKdueenliZcDM9pAzHYXTSZDtrUuVyWfTJz0ALOOMuIaBcuIAA3JJsAuo/hOraC40c4ABJPLOgA1Qk2OdkIPEml9TkJ2WTBmsBqXEAW7Sdl05OFatrS51JOGtBLnFmgAFyULISsrh+JpfU5dkWQNdV2qTgusmaHR0kmU7F+Vl/0yCqSbCy2utZm0jiWRZdTE+GamlGaemkjb9Owc0ebmkgeq58MLnuaxjS5ziA1o3cTsAk8rqELITXNFpo87IXYHCFZ+RVH6so+5Cs/Iqj9W5Pll6GP4mn/ALr80ceydluzYJOyRkL4JWyyD4uMsIc/U7Dt2K2vuRrPyKo/VORh+hTvqXWS/NHIsiy6r+FKtouaOoAH/hPP7FzJWFhLXAtc06tcCCPMHZDTXUqNtc/wyT+pjZFl1IuGKp7WubSTua4AtcIzYtIuCFzCLXB3BsQewjdG442Qm8RafyFZCEJFhZFkIRkeAsiydk1SDAihNJQ+pQIQhSPAWQAhNNIMFkdDrb/DPOL/AOalPFPF8WHGESxSyc7Nl5QZplte+Zw+kFGuhof9s84v2PXl0zjr0PlN/wDWtmv8B4zUVRu4k65dH/YmmB4zBiMJkh1bctfHI0BzTbVrm6jY+IKqbj7hxtDV5YxaGZvMjb9A3s5o8AdR5qZdDUJ5VW6xymRgHi4MN/2havS3Tc6qw6CPWV4e0D672Nb77+xP8UNx6Z/Ca91Rfl7/AJZ+x0eirBeXSunI61Q+4/smXa32nOfULu8R4S2uop42EOzsJjcNRzGG7dfrNt7VuVcfwKheIGFxp6e0TGNLnOc1lm2A1JJsuL0XGX4DyZ45Y3wSOA5rHtLmOOcEZhrqXD0VRXKkjm22ytnLUp/8v8/YpvC/66DSx50dx48xq+i+R4KmOKcG+C4vkAsyWojmj+rJIC4ejswVw8QSuio6qRhs+Onkc13c5rCR7wphHDaN/i13jKmce6Kh414X+BV0b2NtT1MrXR22Y/OC9nvuPA+CtfGoLUtT/YS/ZuWjaLGsOZI0AOeGvZfeKpjN7ehBHkfFdnHW/gtV/d5fsnK4x3yjQv1UrVXCfWOz/NFbdEvC7XsNbK0PLXZIQRcNLQMz/O5sO6xUk4v47iw57ITE6eZ7c5Y1zWhjL2Bc433N7C3YV6dFBBwuC24fIHefMJ/YQq76UWOGKTl3bFEWfV5dv2hyleWOTdhD4zXSha9ln7Fj4JxlS1sBe98cBuWvhnkjBvbxPWaQd1XNVh0VPjMDKZ7HwPqIXx8t7XBodILsuCdiDp3WU8w/o8wydgLY2yuDGl+SpkdlJHaA/TtUX4h4dhocWwyKlj5bHvjc4Fz3Xdz7buJ7AlJNwHpLKYWzjU5bp7Ne3zLMxKoFPDLO5pc2GNzy0WuQ1pcQL9uign344T/3Of8ASi/5qx62pZDFJLJpHGxz3mxPVaLk2G+gUT++fhv4x/8A6ab+FZGc3TRU081uXyz/AGZDPukbiOL4dLHE+IMcGFry0km73X6vmrQxqvbSU8tS9pc2FmYtba51AsL6dqqPCaxk+OMmiJMctdmYSCLtINtDqFc+KwwvhkbU5OQW/G8wgMy+JNrBTDqzb4jCNcqopPHKtu/XoRThzpDgrp207YZonua4tLwwg5Rci7SbaX9i5PS/hbPg8NTlAlbMI83a5jmu0PfqAR6qWcP4Zh7HufQtpTIG2LoXsc5rT4gkgKD9MEdTmgMmT4GHnlZL352X/aX7bXtbTdPsw0jhLWQVWYr3e5N+GyDRUjht8GjN/Jgv+9UFIbueRsXuI8i42Vn8O8XQw4O5j6iNs8UM7WRF7Q9xGbJZp17QqujbYAeCxSa5EdnhNMoX283rj7jRZNCwHo8CQnZFkwwACaEJoYFIlMpJNAJCaFOABAQhMCyuh+VrRWZnNbcxWzEC+j+9TnE8MpKosNSyCbl3yZ3N6t7Zra9th7F8+OaDuAfNY8ofRHsCyxswsHn9VweV9ztjZjPt/Jf9VxDRYfFl5sETGg5YYiwuPg2NmpJ/0VC+FK/+VMWfXzWjjp47QscR1QbtYL/S1e4+Poq2DQNgB6ILQdwD5qnZnYVfBFCEvP5msZ9PUvbizjyLDhD1DUOlc4BscjAWhoFyTr3haPDfSfHW1ApzA+DM1xa98rCLtF7bDW1/YqXDANgB5JkXQ7WTH/T9Krak/N6/wW50mUTJDQ1THNLoKqNj7OaTynyN19HAfpKT8VVLPgNaA9h/BZhYOb+LcvnrljuHsCXKH0R7E/F3yS+BycYRdn4fb3z6k06MOKfgc4gldaCpsDc6RzbNd5H5J9O5W1jlWw0tSA9mtPL85u/LcvnRY8ofRHsSjY0Z9ZwaN9qtjLHrt1J30XcZMoy6mqHZIZiHMkO0clgDm7mkAa9hHirIxzhOlxIMkmZnLR1JYnkHIdbZm6OHndfPyzincwWY97B3Me5o9gKI2Y2YtXwdzt8amfLLuX1hkFDhhZRwlkUlQ4kMLrySODSS5xOtrA6mw7FEOPZAcZwohwIHLuQRp+EqsC3cnUncnUn1KGsA2ACbsysGOngsq7PElZl4efqj6VqhHLG+KQtcyRpa9ubdrgQRoe4qO/e+w38nj/XS/wAaovljuCOWO4KvERhhwK2v8F2PllfuWfjOC09HimEClY2Nr5XGSz3OuWloFy4m25Uq4/macMrRmBPIOgI+kFQ4aBsAkYx3BT4iTzgzT4PObhKVmXH17759SV9F8wZiMWoaHRSNPZfqXsfUe5TnpZtJh5LCHcueNxsQSG3LSf8AeCp23YseWO4KYzwbWo4Y7dRG+MsYxtj0Lt4fwOkfSUr301K57oIy5zoosxcWC5NxuqVlHXk7hI8DyzFYFg7gmAk5ZWDJotDPTWSnKecjSTQoOqCEIQAJoTVpDMShMpKGAJIQkA0kISAaEJJgC3MJwt9VNHBHbM87m9mgAkuNuwALTCtTo/4aZA0VZmjlMsdrsOjAbEtv33322SNDX6taapy7vp8yvcewKSim5MtjduZj23yvb4X2IO4XOV1cR8MxYjDbMA9v9XK03yu8R2jvCqPGcDmo5OXUMy3+S8fIkHe137t1fVbGrw7iMdRHlm/N+poIRZMBSdgAtzD8HmqTaCCSXxa02B8XbD2qZcC8BCdraqqbdjtYoTcBw+m7wPYPVWjTUrWtDWtDWgWDWiwA8ANlcI8x5/W8ajTJwqWWu/YpiDo0rnC5ijj+vM2/+7dedZ0d1sQLuS2QD8VI0n2GxKvHlLAwrL4cTk/79qM9vyPm+aJzHFkjXMcN2vBBHoVir7x7hqGsjLJo2u06r9nsPYWu/dsqV4gwCShnMMmrTrHJbR7O/wA+8KJQx0O9oOKQ1XlaxI5yEL1paR8z2xxMdI93yWtFyf8Ap4rGddyUVlmVDRunlZDGLvkcGt8z2nwAufRWBjPR/GKPJTszVEYzCTZ0rrdYHwPYOxe/CXBJpTzpSH1GUhobqyAEa6/Od/rxXdrOJKWElslTE1w0IL23v5Iy8nk9fxGVlqVDeF6d2Uo5haS1wLXNNnNcCCD3EFJSDjfGoqupY6nF2xx5XS2tzDmuLd4Hf4rgKmj0mltlbUpyWGKyE0JGxgEIQkMEITTGCaSatAIpJlJQ+oCTQhTgBIQhAAhCEAC9qWsfESYpHxk75TofMHQrxQgicIzWJLKJRgHSBUUrvjMs8ZPXBa1r7d4IsCfNWTR4jSYrAWjJK0/LieOsw+I3B8QqPXrSVb4XiSJ7o5G7PabHy8R4FPfscbV8Irs81Pll9iYcT9GskGaWkzTw7mLeRg8Ppj3+aj3DOEfC6uGA3yufeTwjaLvHhtb1U44Y6UGvyxVwEbthO0dR31h80+5SGGCH+U2SxtjDpaKQmRlvjDzY9TbcgdvihvY5/wAfqtPGVNy3w8MkcMIaAAAAAAANgANAF7gLzDgO1YOnIOgDx4OAI9uhQm0eWbbNkFIlarq8N+UHt82n9o3WJridRG4D6T7NHv1V87JwbDworx9gAqqOXT4yEGSM9oLRdw9QD7lImVrHHLzIy76LXtJ9l7rzxE/FS/2T/wD2FLm3NimcqrIyXXJSfDPCM1dZzRy4b9aZ4NjbcMHzj7vFWZSYdS4VA5xc2NoHxkzyM8h7rjU/VC5FTx1FQ0lPGBzajktywtPyRbQvPzR4bqusXxeask5tS/MR8hg0ZGO5rf37p4b+R6Tl1XEZYl5YL7kg4l6QpKnNFS3p4Ns+0kg9PkDwGviok2MDsWSEdOh39No6tPHlggSTQk9zbEhCLJACEIQAIQmmABZLFNZEAikmUljfUYIQUWUgCEIQAJJoQAIQhAgQhCABSDgzGHwVVOMxcwF4DCdGl0Z2PYDYabbKP3XtQ1PKkjk3EcjXEd4Dhf3XT7Grq6VbVKLXZ4Jj0g4xI8wsLi0SNLy0EgZb5WN8Ro4+o8FDGyEHQkHvBt71bHGXDIrImSRDrsb1cvazceagUfB8uazjl17jf3q000cbhut09WnUJvDXX3LA6Occlnpy2ZznmNxDXuOpYLbnt338FWePYnJPUTPle5x5j7NJNmAOIDQNgABZWhw5RMoI42SvZGZbNjD3Wc9+Ykix7dQfYozxJ0fSumllgF2veXZdNLm5033Sjg09DqqK9TZOSxGXR49yEUtS6J7JYzlfG4OaR2OBurexHHhHRzl9xmpnOiNtw+M2b5gmyhmB8BSmVpqRkjDvk63eQdrEe9d7pQlyUTY2ADNIxp72ssf2loHojCckZOI3Vaq+uFbzh9f2KthGlzqXakncr0ukAmqe56iEVGKQIQhSywQhCGMEISSAaEITEFkWQhVhANNJNUgEUkFCxMYJXQhSAXQhCABCEkgGhIJpiBCEkANJNS/hrgB8+WWpzQQ7hu0kvkPmg99r9w7U+hranU10R5rHgkXA/GAljbBLo6IBua2lgLA+It2bjyU3AB1Fnd3b6qDY5RRUroI4g2IC72RZgScrH5zbfVt+/dd+k4igjbYNlaN7cs/RJJuN9nH0Klr0PAahRlJzrWE+xBOOoJ566WzSWQBrY9QABlDiR45iT6DuVh8O1jpqaB8gPMMYz37XC4v7ll/KbHZbQOcXv5dixmso1dHqd2i516vVOui1a7iVjWODGSXIIByaD5QJ9Cx4t3tPZqqbz2Lu1U7ao1OKXL0wZ4pj7Yg7KMzm7kAkX2sANXHwCqLiDiB9bIS4FrGOOVrvlF22Z3cbdnYpnimKRsEIc4xsZKC9z22zSua4NFzs0Ab97h2LoYlwTBWQh7XZZi24qGW6x7nD5zferWImxoLK9PZGdsc+/oVTdC38ZwKajfknZYE9WQasf5Hv8FoIaZ7mq2FseaDygCEBBR2MgITSSYCshNCWAEmhCeABNF/dshUgBNJCtAIoTKSwy6jFZCEyljICQhCQAhCEACELOKFzzZjXPPc1pJ9gQiW0t2YLZw7DZKmQRQxmR57BsB3k7AeJXd4e4EmqnXlBp4gesXDrnwDTt5n2Kww2lwqAnqwxjcnV8jvE7ucmcbWcVhX5KvNL7HM4Z4CjpbTT5Zphrc/1cR/NB3P5x9LLS4p6RmxF0NHaWYaOmOrI/L6RUZ4m45lrbxxZoKe+wNnyD84jYeAUba22g0T5fU1NPw6zUy8bVP6G9R1zzVR1Eshkk5rc0jzfql1nDwFiVaY4PeB1JgA4bESDKCCN2u1sHHs1171UCmvCfSI6nDYKvNLCNGyjV8Y7A4fPb7x4pyy90VxXQSkozpXRYwTaOgnaWX5jss5lOWcbOY4OaM1jmu69zoQStd/Dcr7Z5g3e/Xlces6QnuH+1Pq3xK2jxpR2YfhkFnnT4xunmDqPVRvifpNYwGKhtNJsZyPi4/q/TPu81Ky+x5urT3WS5Yx3+RwOkOBsL6ela7OQHSym2uZzsrLjyB9p71y8B4nnonfFOzR/OhcTlP1folcuaV0j3SSPdJI83e9xuSVisr9D2en4fCOnVViz6lv4TxDTYnGY3BpJFnwSgX9naPEKK8SdHL480tFeRm5gceu36p+cPA6+ahbHlrg5pLXN+S5psR5FTnhvpGLcsVbqNhOBt9cfvHuUYa6HMs0d+hl4mneY+hBbakEEEGxBFiD2ghCtvHOFafEGiVpDZXNuyeO3W7sw2ePf4qBVPAtZG4tEHNA2fG5lnDycQfRNNM6Gm4rTasTfK/RnBQtitw+WAhs0UkRO2dpAPkditZJo6sZxmsxeRpJJpFZC6aQCd00gBNK6FQDTSTVoBEpIKFjl1AEIQpyMEJISAEITTECsvo/4gY9kdM1jY3sZZ7RYZz+Nv86/b3H0VZrewPFDS1EVQAXct1y0G2ZpBa4X8iljJz+I6X4ippdVui4uJ8aFFTSTncWDG9rnuNgB7/YqYxXFJauTm1Dy93zW/NjHc0di3eJOJpcQkDpAGRs/qoQbhve4n5zvFclZEkkaXDeHKlc9i836AhCFJ3BoSTSyMVk0IVbhhAmkhUGQTskmngR1sA4klondXrwk9eAkgHxafmO9ytvDKxs8LJWnM14zMd2lp7x2Eag+IVHXUh4d42koozFy2zRXJa0uyljjqbGxuCdbWUSh3RwOJ8N8VeJUvN39zr9JPEGpoWC9wx0hsLM1zAD842HoVBVsV9c6omlqJAA+V1yG3sAAAAPQBeCvGx0NBpvh6VHv3CySaEsG8JNCEYAEWQmngYJ2SWQVIaMChBQscuoISaSFjGNCSLoECaEKkgNzCsGlq3mOnj5j2tzEZmizbgX6xHaQujU8EVkTHyPpiGMaXOPMiNmtFybB1zou10TtvWS/3Y/aMVrSxNcCx1jmabt727HTu196yRiu55zX8Vt017riljY+dImFxDWjMXEBoHaSbALu/cFXfkj/ANOH+JbfCHDx/lUU7hpSSvc76sR6ntJZ7VczWg3AsbGx8Da9j6EKuXcNfxeVEoqpJ5Wd/c+f6fAJpKh1I2P8Ibe8ZcwWs0OOt7bEdq2cT4OqqWN008IZG0gF3MjNi4gDQG+5ClmFM/pHUDxk/wAu1SLpQj/myf68X2zUciyTPitsba4JLElHP1K1w/gmrqI2TQwh8bwS13NjF7EjYm+4K5eI4dJTSuhmYWSMtdtwdCLggjQjxCuno8jvhtL9V32jly+k7hX4RB8KibeamBJAGskG7h4kfKHr3pciZNfGZrUuuzHLlr77FeYdwZVVMbZoYc8br2dzIhexIOhN9wVrwcOzvqXUbYxz2XzML2aWaHHrXtsQra6Nm3w2nPeZNf8AznqNYS3+klSPr/YMQo7ZKXFbXZbHbyp4+hHvvcV34hv66L/ml97iu/EN/XQ/xK2OJsSkpad00EBqXhzQIm5rkOdYnqgnTfZQ49Itb24RJ/xH/wCavlNarimttWYqP6fuV7V4XJFMaZ7Dzmlo5bbOJc4AgDLe+42UhpOjKskaHObFFfskk19Q0G3tXZ4AqxXYpV1ckbWSGFpYwHNlPVjcQSN7AfpKX8XT1scTDh0Ucr83xgdYkMtplaSAdUsbmXU8UvhONSSUsLLfqyrsV4Cq6ZpkdE2RjdXOhdmsO8tIDreQK5GFYW+rlbDCGl7gSA51hZoudfJWOzpMMDGsr6Kpin1D8sYaxxvoW8xwO1u9RvhOuidjLZIWOjhmfJy2OsC0vjJIsCRbMDbzCH0NinXal1zdkd0m0+2xysa4RqKKMSztYGF4YMsgccxBI09CuIVavS5IBRwt7X1Tbf4WPJVVlKS2NzhmqnqauefqAQkChSdIYKEkXTAaEIQMaYSQrQxITKSxSe4AUk0LGUJFkJoQAnZIJgq4oROOiUfhkv8Adj9oxT/Fa/lV+HtJ0nbUR/4ssb2+9vvVddF9ayKqldLIyJppyA6R7WgnmM0uTvout0j49HzcNmgmjlMEz3u5cjHWA5Z1ynS4BWRdGeO4jS7dc4pdV/5Jnh3D4ir6yrsLVEcIB/OaHB/7GLHguu+EQzz3uJKyctP5gfkb7mheHEPF0EdHUviqIXSCF3LY2WMuL3CzbAG+5C5XRnisMOHRMkqIY3CSQlr5Y2nV51sTdVk47qslU7JJ7NL7HKwgf0lqfOT/AC7VI+lMfzXP9eH7ZqieF4lE3iCpmdLG2Il9pTIzJrA0fKvbdd7pJx2CbDpY4qmCR5fFZrJY3OIErSdAbpp7m9ZGXxFO3aJ2ejofzZS/Vd9o9ePDfEYlrK+hkPXhqHuiv8+J1i5v+Fx9hHctTgbiGmiw+mjlqoI3ta7Mx80bSPjHHUE3G6rjFsZMWK1FXTvDi2qL2PaQWvFgCLjdpFx6pLoFeilqb7Y433a+eS7cGwhtJEYYwAwSSOY0fNa+Qvy+mYhV9hI/pNVf4/8ALsUzw/jSlmijlNTBGXtBMck0bXMPa0gm9wVAcNxaFnEFTUOmibCc9pTI3IbwsAs69jqntgwaWuxeLzJ55WWLxHj7KCndUSte9jXNaWx5b3c6w3IUTf0w0xFuRVa/mxfxqR1XEmHzNLJaqilZuWvkhc24OmhK0TNhB7cM/wCGQYaI1xX9WEm/bb9ipOHJamKUT0bJHvjOuSNzxld814b2G3uVj03Sjy8jcQoaimc7Z4Y4tda1yGvs7tG191xJOKocPxaV9OI3UcsMbZG0+TKDa+doboSDe48SptJX4fiMbQ+SmqGg5g172hzT5EhzSjudPW2KxxlZU+Vpbrr8vQ3qKvp8QgL48s8L7tc17dLjdpa4aHVVJjFA3DMWaI83Kjkima0Akticbub3m1nDysrMlx6gw6LI2WCJjbkQwua5xcd7NaSST3n2qvcF4obPjHw6dzaeMte1udwAZGIy1gJ7z+0ofQxaBWR8SUU+Tlez7/yYdInE0da6mEHMLIuYXF8b2dd2UNtmGugKh6sfpK4gp6ikjZT1MMzhUMcWxvBIaGPubDsuQq5SZ6HhD/oYUcYYkJhCg6wkEJ2QEYAAhCE8DGmkmFSARd/r/XkkgoWvJ7lghCFIAhCEACLoQqTAChotskmjmYsdwyjuHsSLR3BNCtsWEK3YgAdwTKEZFhAQgITTyPAi3wCAmhGQwKyMo7ghMJpi5UIILAdwD6JoCeQ5UIMA2A9iaEFMWF2FZCaaQ8GKdkwhA8GKYQhMQITQEDwJMITTQY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2" name="AutoShape 8" descr="data:image/jpeg;base64,/9j/4AAQSkZJRgABAQAAAQABAAD/2wCEAAkGBhQPEA8PDw8QDxAPDxQUEA8QEBAXFRAPFBAVFBQUGBUXHCYeFxkjGhQUHy8gIycpLCwsFh4xNTAqNSYrLCkBCQoKDgwOGg8PGCwkHyQpLCwsKSwsLCksLCwsKSwsKSwsLC4sLC0sLCwsKSkuLCwtLCwsLCwsLCwpLCkpLCwpKf/AABEIALwBDAMBIgACEQEDEQH/xAAcAAACAgMBAQAAAAAAAAAAAAAAAQYHAgQFAwj/xABREAABAwIEAgcCBwsJBQkAAAABAAIDBBEFEiExBhMHIkFRYXGBkaEUIzJCUnKzFhckU1RikpOxwdIVJSYzc3SCtPBDoqTR4TREY4OUssLD0//EABsBAAMAAwEBAAAAAAAAAAAAAAABAgMEBQYH/8QAMxEAAgIBAgQEBAUDBQAAAAAAAAECAxEEIQUSMUETIlFhFHGBoTKRscHhI9HwBhVCUsL/2gAMAwEAAhEDEQA/AIOkmUWXMbPrOBBCdkJZDAkJoRkeBJLew/BpqjNyIZJsls2Rt8t72v7Ctv7j6z8in/QKai2YJX1ReJSSfzOMiy3q3BJ4Bmmp5om/SfG4N/StZaSMNdS4yjNZi8gktvD8KlqC5sET5S0XcGNvYXtcr1rsBqKdueenliZcDM9pAzHYXTSZDtrUuVyWfTJz0ALOOMuIaBcuIAA3JJsAuo/hOraC40c4ABJPLOgA1Qk2OdkIPEml9TkJ2WTBmsBqXEAW7Sdl05OFatrS51JOGtBLnFmgAFyULISsrh+JpfU5dkWQNdV2qTgusmaHR0kmU7F+Vl/0yCqSbCy2utZm0jiWRZdTE+GamlGaemkjb9Owc0ebmkgeq58MLnuaxjS5ziA1o3cTsAk8rqELITXNFpo87IXYHCFZ+RVH6so+5Cs/Iqj9W5Pll6GP4mn/ALr80ceydluzYJOyRkL4JWyyD4uMsIc/U7Dt2K2vuRrPyKo/VORh+hTvqXWS/NHIsiy6r+FKtouaOoAH/hPP7FzJWFhLXAtc06tcCCPMHZDTXUqNtc/wyT+pjZFl1IuGKp7WubSTua4AtcIzYtIuCFzCLXB3BsQewjdG442Qm8RafyFZCEJFhZFkIRkeAsiydk1SDAihNJQ+pQIQhSPAWQAhNNIMFkdDrb/DPOL/AOalPFPF8WHGESxSyc7Nl5QZplte+Zw+kFGuhof9s84v2PXl0zjr0PlN/wDWtmv8B4zUVRu4k65dH/YmmB4zBiMJkh1bctfHI0BzTbVrm6jY+IKqbj7hxtDV5YxaGZvMjb9A3s5o8AdR5qZdDUJ5VW6xymRgHi4MN/2havS3Tc6qw6CPWV4e0D672Nb77+xP8UNx6Z/Ca91Rfl7/AJZ+x0eirBeXSunI61Q+4/smXa32nOfULu8R4S2uop42EOzsJjcNRzGG7dfrNt7VuVcfwKheIGFxp6e0TGNLnOc1lm2A1JJsuL0XGX4DyZ45Y3wSOA5rHtLmOOcEZhrqXD0VRXKkjm22ytnLUp/8v8/YpvC/66DSx50dx48xq+i+R4KmOKcG+C4vkAsyWojmj+rJIC4ejswVw8QSuio6qRhs+Onkc13c5rCR7wphHDaN/i13jKmce6Kh414X+BV0b2NtT1MrXR22Y/OC9nvuPA+CtfGoLUtT/YS/ZuWjaLGsOZI0AOeGvZfeKpjN7ehBHkfFdnHW/gtV/d5fsnK4x3yjQv1UrVXCfWOz/NFbdEvC7XsNbK0PLXZIQRcNLQMz/O5sO6xUk4v47iw57ITE6eZ7c5Y1zWhjL2Bc433N7C3YV6dFBBwuC24fIHefMJ/YQq76UWOGKTl3bFEWfV5dv2hyleWOTdhD4zXSha9ln7Fj4JxlS1sBe98cBuWvhnkjBvbxPWaQd1XNVh0VPjMDKZ7HwPqIXx8t7XBodILsuCdiDp3WU8w/o8wydgLY2yuDGl+SpkdlJHaA/TtUX4h4dhocWwyKlj5bHvjc4Fz3Xdz7buJ7AlJNwHpLKYWzjU5bp7Ne3zLMxKoFPDLO5pc2GNzy0WuQ1pcQL9uign344T/3Of8ASi/5qx62pZDFJLJpHGxz3mxPVaLk2G+gUT++fhv4x/8A6ab+FZGc3TRU081uXyz/AGZDPukbiOL4dLHE+IMcGFry0km73X6vmrQxqvbSU8tS9pc2FmYtba51AsL6dqqPCaxk+OMmiJMctdmYSCLtINtDqFc+KwwvhkbU5OQW/G8wgMy+JNrBTDqzb4jCNcqopPHKtu/XoRThzpDgrp207YZonua4tLwwg5Rci7SbaX9i5PS/hbPg8NTlAlbMI83a5jmu0PfqAR6qWcP4Zh7HufQtpTIG2LoXsc5rT4gkgKD9MEdTmgMmT4GHnlZL352X/aX7bXtbTdPsw0jhLWQVWYr3e5N+GyDRUjht8GjN/Jgv+9UFIbueRsXuI8i42Vn8O8XQw4O5j6iNs8UM7WRF7Q9xGbJZp17QqujbYAeCxSa5EdnhNMoX283rj7jRZNCwHo8CQnZFkwwACaEJoYFIlMpJNAJCaFOABAQhMCyuh+VrRWZnNbcxWzEC+j+9TnE8MpKosNSyCbl3yZ3N6t7Zra9th7F8+OaDuAfNY8ofRHsCyxswsHn9VweV9ztjZjPt/Jf9VxDRYfFl5sETGg5YYiwuPg2NmpJ/0VC+FK/+VMWfXzWjjp47QscR1QbtYL/S1e4+Poq2DQNgB6ILQdwD5qnZnYVfBFCEvP5msZ9PUvbizjyLDhD1DUOlc4BscjAWhoFyTr3haPDfSfHW1ApzA+DM1xa98rCLtF7bDW1/YqXDANgB5JkXQ7WTH/T9Krak/N6/wW50mUTJDQ1THNLoKqNj7OaTynyN19HAfpKT8VVLPgNaA9h/BZhYOb+LcvnrljuHsCXKH0R7E/F3yS+BycYRdn4fb3z6k06MOKfgc4gldaCpsDc6RzbNd5H5J9O5W1jlWw0tSA9mtPL85u/LcvnRY8ofRHsSjY0Z9ZwaN9qtjLHrt1J30XcZMoy6mqHZIZiHMkO0clgDm7mkAa9hHirIxzhOlxIMkmZnLR1JYnkHIdbZm6OHndfPyzincwWY97B3Me5o9gKI2Y2YtXwdzt8amfLLuX1hkFDhhZRwlkUlQ4kMLrySODSS5xOtrA6mw7FEOPZAcZwohwIHLuQRp+EqsC3cnUncnUn1KGsA2ACbsysGOngsq7PElZl4efqj6VqhHLG+KQtcyRpa9ubdrgQRoe4qO/e+w38nj/XS/wAaovljuCOWO4KvERhhwK2v8F2PllfuWfjOC09HimEClY2Nr5XGSz3OuWloFy4m25Uq4/macMrRmBPIOgI+kFQ4aBsAkYx3BT4iTzgzT4PObhKVmXH17759SV9F8wZiMWoaHRSNPZfqXsfUe5TnpZtJh5LCHcueNxsQSG3LSf8AeCp23YseWO4KYzwbWo4Y7dRG+MsYxtj0Lt4fwOkfSUr301K57oIy5zoosxcWC5NxuqVlHXk7hI8DyzFYFg7gmAk5ZWDJotDPTWSnKecjSTQoOqCEIQAJoTVpDMShMpKGAJIQkA0kISAaEJJgC3MJwt9VNHBHbM87m9mgAkuNuwALTCtTo/4aZA0VZmjlMsdrsOjAbEtv33322SNDX6taapy7vp8yvcewKSim5MtjduZj23yvb4X2IO4XOV1cR8MxYjDbMA9v9XK03yu8R2jvCqPGcDmo5OXUMy3+S8fIkHe137t1fVbGrw7iMdRHlm/N+poIRZMBSdgAtzD8HmqTaCCSXxa02B8XbD2qZcC8BCdraqqbdjtYoTcBw+m7wPYPVWjTUrWtDWtDWgWDWiwA8ANlcI8x5/W8ajTJwqWWu/YpiDo0rnC5ijj+vM2/+7dedZ0d1sQLuS2QD8VI0n2GxKvHlLAwrL4cTk/79qM9vyPm+aJzHFkjXMcN2vBBHoVir7x7hqGsjLJo2u06r9nsPYWu/dsqV4gwCShnMMmrTrHJbR7O/wA+8KJQx0O9oOKQ1XlaxI5yEL1paR8z2xxMdI93yWtFyf8Ap4rGddyUVlmVDRunlZDGLvkcGt8z2nwAufRWBjPR/GKPJTszVEYzCTZ0rrdYHwPYOxe/CXBJpTzpSH1GUhobqyAEa6/Od/rxXdrOJKWElslTE1w0IL23v5Iy8nk9fxGVlqVDeF6d2Uo5haS1wLXNNnNcCCD3EFJSDjfGoqupY6nF2xx5XS2tzDmuLd4Hf4rgKmj0mltlbUpyWGKyE0JGxgEIQkMEITTGCaSatAIpJlJQ+oCTQhTgBIQhAAhCEAC9qWsfESYpHxk75TofMHQrxQgicIzWJLKJRgHSBUUrvjMs8ZPXBa1r7d4IsCfNWTR4jSYrAWjJK0/LieOsw+I3B8QqPXrSVb4XiSJ7o5G7PabHy8R4FPfscbV8Irs81Pll9iYcT9GskGaWkzTw7mLeRg8Ppj3+aj3DOEfC6uGA3yufeTwjaLvHhtb1U44Y6UGvyxVwEbthO0dR31h80+5SGGCH+U2SxtjDpaKQmRlvjDzY9TbcgdvihvY5/wAfqtPGVNy3w8MkcMIaAAAAAAANgANAF7gLzDgO1YOnIOgDx4OAI9uhQm0eWbbNkFIlarq8N+UHt82n9o3WJridRG4D6T7NHv1V87JwbDworx9gAqqOXT4yEGSM9oLRdw9QD7lImVrHHLzIy76LXtJ9l7rzxE/FS/2T/wD2FLm3NimcqrIyXXJSfDPCM1dZzRy4b9aZ4NjbcMHzj7vFWZSYdS4VA5xc2NoHxkzyM8h7rjU/VC5FTx1FQ0lPGBzajktywtPyRbQvPzR4bqusXxeask5tS/MR8hg0ZGO5rf37p4b+R6Tl1XEZYl5YL7kg4l6QpKnNFS3p4Ns+0kg9PkDwGviok2MDsWSEdOh39No6tPHlggSTQk9zbEhCLJACEIQAIQmmABZLFNZEAikmUljfUYIQUWUgCEIQAJJoQAIQhAgQhCABSDgzGHwVVOMxcwF4DCdGl0Z2PYDYabbKP3XtQ1PKkjk3EcjXEd4Dhf3XT7Grq6VbVKLXZ4Jj0g4xI8wsLi0SNLy0EgZb5WN8Ro4+o8FDGyEHQkHvBt71bHGXDIrImSRDrsb1cvazceagUfB8uazjl17jf3q000cbhut09WnUJvDXX3LA6Occlnpy2ZznmNxDXuOpYLbnt338FWePYnJPUTPle5x5j7NJNmAOIDQNgABZWhw5RMoI42SvZGZbNjD3Wc9+Ykix7dQfYozxJ0fSumllgF2veXZdNLm5033Sjg09DqqK9TZOSxGXR49yEUtS6J7JYzlfG4OaR2OBurexHHhHRzl9xmpnOiNtw+M2b5gmyhmB8BSmVpqRkjDvk63eQdrEe9d7pQlyUTY2ADNIxp72ssf2loHojCckZOI3Vaq+uFbzh9f2KthGlzqXakncr0ukAmqe56iEVGKQIQhSywQhCGMEISSAaEITEFkWQhVhANNJNUgEUkFCxMYJXQhSAXQhCABCEkgGhIJpiBCEkANJNS/hrgB8+WWpzQQ7hu0kvkPmg99r9w7U+hranU10R5rHgkXA/GAljbBLo6IBua2lgLA+It2bjyU3AB1Fnd3b6qDY5RRUroI4g2IC72RZgScrH5zbfVt+/dd+k4igjbYNlaN7cs/RJJuN9nH0Klr0PAahRlJzrWE+xBOOoJ566WzSWQBrY9QABlDiR45iT6DuVh8O1jpqaB8gPMMYz37XC4v7ll/KbHZbQOcXv5dixmso1dHqd2i516vVOui1a7iVjWODGSXIIByaD5QJ9Cx4t3tPZqqbz2Lu1U7ao1OKXL0wZ4pj7Yg7KMzm7kAkX2sANXHwCqLiDiB9bIS4FrGOOVrvlF22Z3cbdnYpnimKRsEIc4xsZKC9z22zSua4NFzs0Ab97h2LoYlwTBWQh7XZZi24qGW6x7nD5zferWImxoLK9PZGdsc+/oVTdC38ZwKajfknZYE9WQasf5Hv8FoIaZ7mq2FseaDygCEBBR2MgITSSYCshNCWAEmhCeABNF/dshUgBNJCtAIoTKSwy6jFZCEyljICQhCQAhCEACELOKFzzZjXPPc1pJ9gQiW0t2YLZw7DZKmQRQxmR57BsB3k7AeJXd4e4EmqnXlBp4gesXDrnwDTt5n2Kww2lwqAnqwxjcnV8jvE7ucmcbWcVhX5KvNL7HM4Z4CjpbTT5Zphrc/1cR/NB3P5x9LLS4p6RmxF0NHaWYaOmOrI/L6RUZ4m45lrbxxZoKe+wNnyD84jYeAUba22g0T5fU1NPw6zUy8bVP6G9R1zzVR1Eshkk5rc0jzfql1nDwFiVaY4PeB1JgA4bESDKCCN2u1sHHs1171UCmvCfSI6nDYKvNLCNGyjV8Y7A4fPb7x4pyy90VxXQSkozpXRYwTaOgnaWX5jss5lOWcbOY4OaM1jmu69zoQStd/Dcr7Z5g3e/Xlces6QnuH+1Pq3xK2jxpR2YfhkFnnT4xunmDqPVRvifpNYwGKhtNJsZyPi4/q/TPu81Ky+x5urT3WS5Yx3+RwOkOBsL6ela7OQHSym2uZzsrLjyB9p71y8B4nnonfFOzR/OhcTlP1folcuaV0j3SSPdJI83e9xuSVisr9D2en4fCOnVViz6lv4TxDTYnGY3BpJFnwSgX9naPEKK8SdHL480tFeRm5gceu36p+cPA6+ahbHlrg5pLXN+S5psR5FTnhvpGLcsVbqNhOBt9cfvHuUYa6HMs0d+hl4mneY+hBbakEEEGxBFiD2ghCtvHOFafEGiVpDZXNuyeO3W7sw2ePf4qBVPAtZG4tEHNA2fG5lnDycQfRNNM6Gm4rTasTfK/RnBQtitw+WAhs0UkRO2dpAPkditZJo6sZxmsxeRpJJpFZC6aQCd00gBNK6FQDTSTVoBEpIKFjl1AEIQpyMEJISAEITTECsvo/4gY9kdM1jY3sZZ7RYZz+Nv86/b3H0VZrewPFDS1EVQAXct1y0G2ZpBa4X8iljJz+I6X4ippdVui4uJ8aFFTSTncWDG9rnuNgB7/YqYxXFJauTm1Dy93zW/NjHc0di3eJOJpcQkDpAGRs/qoQbhve4n5zvFclZEkkaXDeHKlc9i836AhCFJ3BoSTSyMVk0IVbhhAmkhUGQTskmngR1sA4klondXrwk9eAkgHxafmO9ytvDKxs8LJWnM14zMd2lp7x2Eag+IVHXUh4d42koozFy2zRXJa0uyljjqbGxuCdbWUSh3RwOJ8N8VeJUvN39zr9JPEGpoWC9wx0hsLM1zAD842HoVBVsV9c6omlqJAA+V1yG3sAAAAPQBeCvGx0NBpvh6VHv3CySaEsG8JNCEYAEWQmngYJ2SWQVIaMChBQscuoISaSFjGNCSLoECaEKkgNzCsGlq3mOnj5j2tzEZmizbgX6xHaQujU8EVkTHyPpiGMaXOPMiNmtFybB1zou10TtvWS/3Y/aMVrSxNcCx1jmabt727HTu196yRiu55zX8Vt017riljY+dImFxDWjMXEBoHaSbALu/cFXfkj/ANOH+JbfCHDx/lUU7hpSSvc76sR6ntJZ7VczWg3AsbGx8Da9j6EKuXcNfxeVEoqpJ5Wd/c+f6fAJpKh1I2P8Ibe8ZcwWs0OOt7bEdq2cT4OqqWN008IZG0gF3MjNi4gDQG+5ClmFM/pHUDxk/wAu1SLpQj/myf68X2zUciyTPitsba4JLElHP1K1w/gmrqI2TQwh8bwS13NjF7EjYm+4K5eI4dJTSuhmYWSMtdtwdCLggjQjxCuno8jvhtL9V32jly+k7hX4RB8KibeamBJAGskG7h4kfKHr3pciZNfGZrUuuzHLlr77FeYdwZVVMbZoYc8br2dzIhexIOhN9wVrwcOzvqXUbYxz2XzML2aWaHHrXtsQra6Nm3w2nPeZNf8AznqNYS3+klSPr/YMQo7ZKXFbXZbHbyp4+hHvvcV34hv66L/ml97iu/EN/XQ/xK2OJsSkpad00EBqXhzQIm5rkOdYnqgnTfZQ49Itb24RJ/xH/wCavlNarimttWYqP6fuV7V4XJFMaZ7Dzmlo5bbOJc4AgDLe+42UhpOjKskaHObFFfskk19Q0G3tXZ4AqxXYpV1ckbWSGFpYwHNlPVjcQSN7AfpKX8XT1scTDh0Ucr83xgdYkMtplaSAdUsbmXU8UvhONSSUsLLfqyrsV4Cq6ZpkdE2RjdXOhdmsO8tIDreQK5GFYW+rlbDCGl7gSA51hZoudfJWOzpMMDGsr6Kpin1D8sYaxxvoW8xwO1u9RvhOuidjLZIWOjhmfJy2OsC0vjJIsCRbMDbzCH0NinXal1zdkd0m0+2xysa4RqKKMSztYGF4YMsgccxBI09CuIVavS5IBRwt7X1Tbf4WPJVVlKS2NzhmqnqauefqAQkChSdIYKEkXTAaEIQMaYSQrQxITKSxSe4AUk0LGUJFkJoQAnZIJgq4oROOiUfhkv8Adj9oxT/Fa/lV+HtJ0nbUR/4ssb2+9vvVddF9ayKqldLIyJppyA6R7WgnmM0uTvout0j49HzcNmgmjlMEz3u5cjHWA5Z1ynS4BWRdGeO4jS7dc4pdV/5Jnh3D4ir6yrsLVEcIB/OaHB/7GLHguu+EQzz3uJKyctP5gfkb7mheHEPF0EdHUviqIXSCF3LY2WMuL3CzbAG+5C5XRnisMOHRMkqIY3CSQlr5Y2nV51sTdVk47qslU7JJ7NL7HKwgf0lqfOT/AC7VI+lMfzXP9eH7ZqieF4lE3iCpmdLG2Il9pTIzJrA0fKvbdd7pJx2CbDpY4qmCR5fFZrJY3OIErSdAbpp7m9ZGXxFO3aJ2ejofzZS/Vd9o9ePDfEYlrK+hkPXhqHuiv8+J1i5v+Fx9hHctTgbiGmiw+mjlqoI3ta7Mx80bSPjHHUE3G6rjFsZMWK1FXTvDi2qL2PaQWvFgCLjdpFx6pLoFeilqb7Y433a+eS7cGwhtJEYYwAwSSOY0fNa+Qvy+mYhV9hI/pNVf4/8ALsUzw/jSlmijlNTBGXtBMck0bXMPa0gm9wVAcNxaFnEFTUOmibCc9pTI3IbwsAs69jqntgwaWuxeLzJ55WWLxHj7KCndUSte9jXNaWx5b3c6w3IUTf0w0xFuRVa/mxfxqR1XEmHzNLJaqilZuWvkhc24OmhK0TNhB7cM/wCGQYaI1xX9WEm/bb9ipOHJamKUT0bJHvjOuSNzxld814b2G3uVj03Sjy8jcQoaimc7Z4Y4tda1yGvs7tG191xJOKocPxaV9OI3UcsMbZG0+TKDa+doboSDe48SptJX4fiMbQ+SmqGg5g172hzT5EhzSjudPW2KxxlZU+Vpbrr8vQ3qKvp8QgL48s8L7tc17dLjdpa4aHVVJjFA3DMWaI83Kjkima0Akticbub3m1nDysrMlx6gw6LI2WCJjbkQwua5xcd7NaSST3n2qvcF4obPjHw6dzaeMte1udwAZGIy1gJ7z+0ofQxaBWR8SUU+Tlez7/yYdInE0da6mEHMLIuYXF8b2dd2UNtmGugKh6sfpK4gp6ikjZT1MMzhUMcWxvBIaGPubDsuQq5SZ6HhD/oYUcYYkJhCg6wkEJ2QEYAAhCE8DGmkmFSARd/r/XkkgoWvJ7lghCFIAhCEACLoQqTAChotskmjmYsdwyjuHsSLR3BNCtsWEK3YgAdwTKEZFhAQgITTyPAi3wCAmhGQwKyMo7ghMJpi5UIILAdwD6JoCeQ5UIMA2A9iaEFMWF2FZCaaQ8GKdkwhA8GKYQhMQITQEDwJMITTQY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4" name="Picture 10" descr="http://members.iinet.net.au/~pictim/mines/messages/images/signor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1800200" cy="1346817"/>
          </a:xfrm>
          <a:prstGeom prst="rect">
            <a:avLst/>
          </a:prstGeom>
          <a:noFill/>
        </p:spPr>
      </p:pic>
      <p:pic>
        <p:nvPicPr>
          <p:cNvPr id="6148" name="Picture 4" descr="http://www.dustinverbeek.com/blog/wp-content/uploads/2011/02/danger_mines_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013176"/>
            <a:ext cx="2463430" cy="936104"/>
          </a:xfrm>
          <a:prstGeom prst="rect">
            <a:avLst/>
          </a:prstGeom>
          <a:noFill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 cstate="print"/>
          <a:srcRect t="17857"/>
          <a:stretch>
            <a:fillRect/>
          </a:stretch>
        </p:blipFill>
        <p:spPr bwMode="auto">
          <a:xfrm>
            <a:off x="5724128" y="4869160"/>
            <a:ext cx="268955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Obmedzenia použitia mín kladených na diaľku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sk-SK" sz="2000" dirty="0" smtClean="0"/>
          </a:p>
          <a:p>
            <a:pPr algn="ctr"/>
            <a:endParaRPr lang="sk-SK" sz="2000" dirty="0" smtClean="0"/>
          </a:p>
          <a:p>
            <a:pPr algn="ctr"/>
            <a:r>
              <a:rPr lang="sk-SK" sz="2000" dirty="0" smtClean="0"/>
              <a:t>Je zakázané používať míny kladené na diaľku ak nie sú v možnom rozsahu  vybavené účinným </a:t>
            </a:r>
            <a:r>
              <a:rPr lang="sk-SK" sz="2000" dirty="0" err="1" smtClean="0"/>
              <a:t>samodeštrukčným</a:t>
            </a:r>
            <a:r>
              <a:rPr lang="sk-SK" sz="2000" dirty="0" smtClean="0"/>
              <a:t>, </a:t>
            </a:r>
            <a:r>
              <a:rPr lang="sk-SK" sz="2000" dirty="0" err="1" smtClean="0"/>
              <a:t>samoneutralizačným</a:t>
            </a:r>
            <a:r>
              <a:rPr lang="sk-SK" sz="2000" dirty="0" smtClean="0"/>
              <a:t> mechanizmom a ak nemajú záložný</a:t>
            </a:r>
          </a:p>
          <a:p>
            <a:pPr algn="ctr">
              <a:buNone/>
            </a:pPr>
            <a:r>
              <a:rPr lang="sk-SK" sz="2000" dirty="0" smtClean="0"/>
              <a:t>  </a:t>
            </a:r>
            <a:r>
              <a:rPr lang="sk-SK" sz="2000" dirty="0" err="1" smtClean="0"/>
              <a:t>samodezaktivačný</a:t>
            </a:r>
            <a:r>
              <a:rPr lang="sk-SK" sz="2000" dirty="0" smtClean="0"/>
              <a:t> systém.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" name="Picture 2" descr="http://www.army.mod.uk/images/central-panel/RE_MITC_Mixed_Mines_410x1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97152"/>
            <a:ext cx="413325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Zákaz používania nástražných </a:t>
            </a:r>
            <a:r>
              <a:rPr lang="sk-SK" sz="3200" dirty="0" smtClean="0"/>
              <a:t>systémov a iných systémov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nástražným  systémom sa rozumie iniciačný prvok, ktorý je schopný vyvolať za určitých podmienok výbuch, </a:t>
            </a:r>
          </a:p>
          <a:p>
            <a:r>
              <a:rPr lang="sk-SK" sz="2000" dirty="0" smtClean="0"/>
              <a:t>je ukrytý v obale alebo má takú vonkajšiu formu, ktorá skrýva jeho pravý účel.</a:t>
            </a:r>
          </a:p>
          <a:p>
            <a:endParaRPr lang="sk-SK" sz="2000" dirty="0" smtClean="0"/>
          </a:p>
          <a:p>
            <a:r>
              <a:rPr lang="sk-SK" sz="2000" dirty="0" smtClean="0"/>
              <a:t>Základné komponenty NS:</a:t>
            </a:r>
          </a:p>
          <a:p>
            <a:pPr>
              <a:buFontTx/>
              <a:buChar char="-"/>
            </a:pPr>
            <a:r>
              <a:rPr lang="sk-SK" sz="1600" dirty="0" smtClean="0"/>
              <a:t>rozbuška,</a:t>
            </a:r>
          </a:p>
          <a:p>
            <a:pPr>
              <a:buFontTx/>
              <a:buChar char="-"/>
            </a:pPr>
            <a:r>
              <a:rPr lang="sk-SK" sz="1600" dirty="0" smtClean="0"/>
              <a:t>zdroj energie,</a:t>
            </a:r>
          </a:p>
          <a:p>
            <a:pPr>
              <a:buFontTx/>
              <a:buChar char="-"/>
            </a:pPr>
            <a:r>
              <a:rPr lang="sk-SK" sz="1600" dirty="0" smtClean="0"/>
              <a:t>trhavina.</a:t>
            </a:r>
            <a:endParaRPr lang="sk-SK" sz="1600" dirty="0"/>
          </a:p>
        </p:txBody>
      </p:sp>
      <p:pic>
        <p:nvPicPr>
          <p:cNvPr id="33796" name="Picture 4" descr="http://img.cas.sk/img/11/gallery/605522_pyrotechnik-vybusnina-bomba-trhavina.jpg"/>
          <p:cNvPicPr>
            <a:picLocks noChangeAspect="1" noChangeArrowheads="1"/>
          </p:cNvPicPr>
          <p:nvPr/>
        </p:nvPicPr>
        <p:blipFill>
          <a:blip r:embed="rId2" cstate="print"/>
          <a:srcRect l="10983" t="22789" r="38618" b="26643"/>
          <a:stretch>
            <a:fillRect/>
          </a:stretch>
        </p:blipFill>
        <p:spPr bwMode="auto">
          <a:xfrm rot="16200000">
            <a:off x="5832141" y="4113074"/>
            <a:ext cx="2376261" cy="1584176"/>
          </a:xfrm>
          <a:prstGeom prst="rect">
            <a:avLst/>
          </a:prstGeom>
          <a:noFill/>
        </p:spPr>
      </p:pic>
      <p:pic>
        <p:nvPicPr>
          <p:cNvPr id="33794" name="Picture 2" descr="http://2.bp.blogspot.com/-uELljYG4dM8/UO3GRT9lotI/AAAAAAAACRM/UY-xYsrTe9Y/s1600/CSG+IED+1.JPG"/>
          <p:cNvPicPr>
            <a:picLocks noChangeAspect="1" noChangeArrowheads="1"/>
          </p:cNvPicPr>
          <p:nvPr/>
        </p:nvPicPr>
        <p:blipFill>
          <a:blip r:embed="rId3" cstate="print"/>
          <a:srcRect t="17908"/>
          <a:stretch>
            <a:fillRect/>
          </a:stretch>
        </p:blipFill>
        <p:spPr bwMode="auto">
          <a:xfrm>
            <a:off x="4283968" y="4869160"/>
            <a:ext cx="2088232" cy="177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ttp://hnonline.sk/sites/default/files/styles/600xauto/public/thumbnails/article/201408/syrian-woman.jpg?itok=lpdWkOBg"/>
          <p:cNvPicPr>
            <a:picLocks noChangeAspect="1" noChangeArrowheads="1"/>
          </p:cNvPicPr>
          <p:nvPr/>
        </p:nvPicPr>
        <p:blipFill>
          <a:blip r:embed="rId2" cstate="print"/>
          <a:srcRect l="23940" t="12326" r="29441"/>
          <a:stretch>
            <a:fillRect/>
          </a:stretch>
        </p:blipFill>
        <p:spPr bwMode="auto">
          <a:xfrm>
            <a:off x="6876256" y="3429000"/>
            <a:ext cx="1310987" cy="1512168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Zákaz používania nástražných systémov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Je zakázané používať nástražné systémy a ostatné zariadenia, ktoré sú prepojené s:</a:t>
            </a:r>
          </a:p>
          <a:p>
            <a:endParaRPr lang="sk-SK" sz="1800" dirty="0" smtClean="0"/>
          </a:p>
          <a:p>
            <a:pPr>
              <a:buFontTx/>
              <a:buChar char="-"/>
            </a:pPr>
            <a:r>
              <a:rPr lang="sk-SK" sz="1400" dirty="0" smtClean="0"/>
              <a:t>medzinárodne uznávanými ochrannými symbolmi,</a:t>
            </a:r>
          </a:p>
          <a:p>
            <a:pPr>
              <a:buFontTx/>
              <a:buChar char="-"/>
            </a:pPr>
            <a:r>
              <a:rPr lang="sk-SK" sz="1400" dirty="0" smtClean="0"/>
              <a:t>chorými, zranenými alebo mŕtvymi osobami,</a:t>
            </a:r>
          </a:p>
          <a:p>
            <a:pPr>
              <a:buFontTx/>
              <a:buChar char="-"/>
            </a:pPr>
            <a:r>
              <a:rPr lang="sk-SK" sz="1400" dirty="0" smtClean="0"/>
              <a:t>pohrebnými miestami</a:t>
            </a:r>
          </a:p>
          <a:p>
            <a:pPr>
              <a:buFontTx/>
              <a:buChar char="-"/>
            </a:pPr>
            <a:r>
              <a:rPr lang="sk-SK" sz="1400" dirty="0" smtClean="0"/>
              <a:t>zdravotníckymi zariadeniami, </a:t>
            </a:r>
          </a:p>
          <a:p>
            <a:pPr>
              <a:buFontTx/>
              <a:buChar char="-"/>
            </a:pPr>
            <a:r>
              <a:rPr lang="sk-SK" sz="1400" dirty="0" smtClean="0"/>
              <a:t>detskými hračkami </a:t>
            </a:r>
          </a:p>
          <a:p>
            <a:pPr>
              <a:buFontTx/>
              <a:buChar char="-"/>
            </a:pPr>
            <a:r>
              <a:rPr lang="sk-SK" sz="1400" dirty="0" smtClean="0"/>
              <a:t>potravinami alebo nápojmi,</a:t>
            </a:r>
          </a:p>
          <a:p>
            <a:pPr>
              <a:buFontTx/>
              <a:buChar char="-"/>
            </a:pPr>
            <a:r>
              <a:rPr lang="sk-SK" sz="1400" dirty="0" smtClean="0"/>
              <a:t>kuchynskými potrebami alebo spotrebičmi, </a:t>
            </a:r>
          </a:p>
          <a:p>
            <a:pPr>
              <a:buFontTx/>
              <a:buChar char="-"/>
            </a:pPr>
            <a:r>
              <a:rPr lang="sk-SK" sz="1400" dirty="0" smtClean="0"/>
              <a:t>objektmi jasne náboženskej povahy,</a:t>
            </a:r>
          </a:p>
          <a:p>
            <a:pPr>
              <a:buFontTx/>
              <a:buChar char="-"/>
            </a:pPr>
            <a:r>
              <a:rPr lang="sk-SK" sz="1400" dirty="0" smtClean="0"/>
              <a:t>historickými pamiatkami, umeleckými dielami</a:t>
            </a:r>
          </a:p>
          <a:p>
            <a:pPr>
              <a:buFontTx/>
              <a:buChar char="-"/>
            </a:pPr>
            <a:r>
              <a:rPr lang="sk-SK" sz="1400" dirty="0" smtClean="0"/>
              <a:t>zvieratami alebo ich zdochlinami.</a:t>
            </a:r>
          </a:p>
          <a:p>
            <a:endParaRPr lang="sk-SK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l="18606"/>
          <a:stretch>
            <a:fillRect/>
          </a:stretch>
        </p:blipFill>
        <p:spPr bwMode="auto">
          <a:xfrm flipH="1">
            <a:off x="5796136" y="2780928"/>
            <a:ext cx="11521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http://1.bp.blogspot.com/_ac-M0_bqRHU/TC76opoiD0I/AAAAAAAABJo/ufX7qts4-pM/s1600/IED%2Bca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661248"/>
            <a:ext cx="1642849" cy="1008112"/>
          </a:xfrm>
          <a:prstGeom prst="rect">
            <a:avLst/>
          </a:prstGeom>
          <a:noFill/>
        </p:spPr>
      </p:pic>
      <p:pic>
        <p:nvPicPr>
          <p:cNvPr id="4101" name="Picture 5" descr="http://i1-news.softpedia-static.com/images/news2/Teddy-Bear-Bomb-Found-in-the-Middle-of-the-Road-402950-2.jpg"/>
          <p:cNvPicPr>
            <a:picLocks noChangeAspect="1" noChangeArrowheads="1"/>
          </p:cNvPicPr>
          <p:nvPr/>
        </p:nvPicPr>
        <p:blipFill>
          <a:blip r:embed="rId5" cstate="print"/>
          <a:srcRect l="18900" t="18900" r="25582"/>
          <a:stretch>
            <a:fillRect/>
          </a:stretch>
        </p:blipFill>
        <p:spPr bwMode="auto">
          <a:xfrm>
            <a:off x="5580112" y="4725144"/>
            <a:ext cx="1489767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301080"/>
          </a:xfrm>
        </p:spPr>
        <p:txBody>
          <a:bodyPr>
            <a:noAutofit/>
          </a:bodyPr>
          <a:lstStyle/>
          <a:p>
            <a:pPr algn="ctr"/>
            <a:r>
              <a:rPr lang="sk-SK" sz="2400" dirty="0" smtClean="0"/>
              <a:t>Odstraňovanie mínových polí, zamínovaných priestorov, mín, nástražných systémov a iných zariadení 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704352"/>
            <a:ext cx="8229600" cy="4153648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po ukončení  nepriateľských akcií musia byť všetky mínové polia, zamínované priestory, míny, nástražné systémy a iné zariadenia bezodkladne vyčistené, odstránené, zničené,</a:t>
            </a:r>
          </a:p>
          <a:p>
            <a:r>
              <a:rPr lang="sk-SK" sz="2000" dirty="0" smtClean="0"/>
              <a:t>zmluvné strany a strany konfliktu majú túto zodpovednosť vo vzťahu k všetkým týmto priestorom. </a:t>
            </a:r>
            <a:endParaRPr lang="sk-SK" sz="2000" dirty="0"/>
          </a:p>
        </p:txBody>
      </p:sp>
      <p:pic>
        <p:nvPicPr>
          <p:cNvPr id="2052" name="Picture 4" descr="http://usarmy.vo.llnwd.net/e2/c/images/2012/07/16/256129/original.jpg"/>
          <p:cNvPicPr>
            <a:picLocks noChangeAspect="1" noChangeArrowheads="1"/>
          </p:cNvPicPr>
          <p:nvPr/>
        </p:nvPicPr>
        <p:blipFill>
          <a:blip r:embed="rId2" cstate="print"/>
          <a:srcRect t="8571" b="11429"/>
          <a:stretch>
            <a:fillRect/>
          </a:stretch>
        </p:blipFill>
        <p:spPr bwMode="auto">
          <a:xfrm>
            <a:off x="4644008" y="4653136"/>
            <a:ext cx="3430259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000" dirty="0" smtClean="0"/>
          </a:p>
          <a:p>
            <a:r>
              <a:rPr lang="sk-SK" sz="2000" dirty="0" smtClean="0"/>
              <a:t>základné pojmy,</a:t>
            </a:r>
          </a:p>
          <a:p>
            <a:r>
              <a:rPr lang="sk-SK" sz="2000" dirty="0" smtClean="0"/>
              <a:t>Ottawský dohovor- obmedzenie používania protipechotných mín,</a:t>
            </a:r>
          </a:p>
          <a:p>
            <a:r>
              <a:rPr lang="sk-SK" sz="2000" dirty="0" smtClean="0"/>
              <a:t>protipechotné míny, </a:t>
            </a:r>
          </a:p>
          <a:p>
            <a:r>
              <a:rPr lang="sk-SK" sz="2000" dirty="0" smtClean="0"/>
              <a:t>obmedzenia použitia mín kladených na diaľku, nástražných systémov a iných zariadení.</a:t>
            </a:r>
            <a:endParaRPr lang="sk-SK" sz="2000" dirty="0"/>
          </a:p>
        </p:txBody>
      </p:sp>
      <p:pic>
        <p:nvPicPr>
          <p:cNvPr id="19458" name="Picture 2" descr="http://www.ddasonline.com/Images/user%20manual%20mi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221088"/>
            <a:ext cx="3168352" cy="2283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Použité zdroje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1400" dirty="0" smtClean="0"/>
          </a:p>
          <a:p>
            <a:r>
              <a:rPr lang="pt-BR" sz="1400" dirty="0" smtClean="0"/>
              <a:t>Dohovor</a:t>
            </a:r>
            <a:r>
              <a:rPr lang="sk-SK" sz="1400" dirty="0" smtClean="0"/>
              <a:t> o zákaze použitia, skladovania, výroby a transferu protipechotných mín a o ich zničení. </a:t>
            </a:r>
            <a:r>
              <a:rPr lang="sk-SK" sz="1400" b="1" i="1" dirty="0" smtClean="0">
                <a:solidFill>
                  <a:schemeClr val="tx2"/>
                </a:solidFill>
              </a:rPr>
              <a:t>(</a:t>
            </a:r>
            <a:r>
              <a:rPr lang="sk-SK" sz="1400" b="1" i="1" dirty="0" err="1" smtClean="0">
                <a:solidFill>
                  <a:schemeClr val="tx2"/>
                </a:solidFill>
              </a:rPr>
              <a:t>Z.z</a:t>
            </a:r>
            <a:r>
              <a:rPr lang="sk-SK" sz="1400" b="1" i="1" dirty="0" smtClean="0">
                <a:solidFill>
                  <a:schemeClr val="tx2"/>
                </a:solidFill>
              </a:rPr>
              <a:t>. č.121/1999)</a:t>
            </a:r>
          </a:p>
          <a:p>
            <a:endParaRPr lang="sk-SK" sz="1400" dirty="0" smtClean="0"/>
          </a:p>
          <a:p>
            <a:r>
              <a:rPr lang="sk-SK" sz="1400" dirty="0" smtClean="0"/>
              <a:t>Dohovor o zákazoch alebo obmedzeniach použitia určitých konvenčných </a:t>
            </a:r>
            <a:r>
              <a:rPr lang="sk-SK" sz="1400" dirty="0" smtClean="0"/>
              <a:t>zbraní, </a:t>
            </a:r>
            <a:r>
              <a:rPr lang="sk-SK" sz="1400" dirty="0" err="1" smtClean="0"/>
              <a:t>koré</a:t>
            </a:r>
            <a:r>
              <a:rPr lang="sk-SK" sz="1400" dirty="0" smtClean="0"/>
              <a:t> </a:t>
            </a:r>
            <a:r>
              <a:rPr lang="sk-SK" sz="1400" dirty="0" smtClean="0"/>
              <a:t>môžu byť považované za nadmerne zraňujúce alebo majúce nerozlišujúce účinky.  </a:t>
            </a:r>
            <a:r>
              <a:rPr lang="sk-SK" sz="1400" b="1" i="1" dirty="0" smtClean="0">
                <a:solidFill>
                  <a:schemeClr val="tx2"/>
                </a:solidFill>
              </a:rPr>
              <a:t>(Z.z.č.456/2004)</a:t>
            </a:r>
          </a:p>
          <a:p>
            <a:pPr>
              <a:buNone/>
            </a:pPr>
            <a:endParaRPr lang="sk-SK" sz="1400" dirty="0" smtClean="0"/>
          </a:p>
          <a:p>
            <a:r>
              <a:rPr lang="sk-SK" sz="1400" dirty="0" smtClean="0"/>
              <a:t>Protokol o zákazoch alebo obmedzeniach použitia mín, </a:t>
            </a:r>
            <a:r>
              <a:rPr lang="sk-SK" sz="1400" dirty="0" smtClean="0"/>
              <a:t>nástražných </a:t>
            </a:r>
            <a:r>
              <a:rPr lang="sk-SK" sz="1400" dirty="0" smtClean="0"/>
              <a:t>s</a:t>
            </a:r>
            <a:r>
              <a:rPr lang="sk-SK" sz="1400" dirty="0" smtClean="0"/>
              <a:t>ystémov </a:t>
            </a:r>
            <a:r>
              <a:rPr lang="sk-SK" sz="1400" dirty="0" smtClean="0"/>
              <a:t>a iných zariadení (protokol </a:t>
            </a:r>
            <a:r>
              <a:rPr lang="sk-SK" sz="1400" dirty="0" err="1" smtClean="0"/>
              <a:t>ii</a:t>
            </a:r>
            <a:r>
              <a:rPr lang="sk-SK" sz="1400" dirty="0" smtClean="0"/>
              <a:t> v znení z 3. Mája 1996)</a:t>
            </a:r>
            <a:r>
              <a:rPr lang="pl-PL" sz="1400" dirty="0" smtClean="0"/>
              <a:t>k dohovoru o zákazoch alebo obmedzeniach použitia</a:t>
            </a:r>
            <a:r>
              <a:rPr lang="sk-SK" sz="1400" dirty="0" smtClean="0"/>
              <a:t>určitých konvenčných zbraní, ktoré môže byť považované za nadmerne zraňujúce alebo majúce nerozlišujúce účinky. </a:t>
            </a:r>
            <a:r>
              <a:rPr lang="sk-SK" sz="1400" b="1" i="1" dirty="0" smtClean="0">
                <a:solidFill>
                  <a:schemeClr val="tx2"/>
                </a:solidFill>
              </a:rPr>
              <a:t>(Z.z.č.457/2004)</a:t>
            </a:r>
          </a:p>
          <a:p>
            <a:endParaRPr lang="sk-SK" sz="1400" dirty="0" smtClean="0"/>
          </a:p>
          <a:p>
            <a:r>
              <a:rPr lang="sk-SK" sz="1400" dirty="0" smtClean="0"/>
              <a:t>Zmena článku 1 dohovoru o zákazoch alebo obmedzeniach použitia určitých konvenčných zbraní, ktoré môžu byť považované za nadmerne zraňujúce alebo majúce nerozlišujúce účinky. </a:t>
            </a:r>
            <a:r>
              <a:rPr lang="sk-SK" sz="1400" b="1" i="1" dirty="0" smtClean="0">
                <a:solidFill>
                  <a:schemeClr val="tx2"/>
                </a:solidFill>
              </a:rPr>
              <a:t>(Z.z.č.459/2004)</a:t>
            </a:r>
            <a:endParaRPr lang="sk-SK" sz="1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066800"/>
          </a:xfrm>
        </p:spPr>
        <p:txBody>
          <a:bodyPr/>
          <a:lstStyle/>
          <a:p>
            <a:pPr algn="ctr"/>
            <a:r>
              <a:rPr lang="sk-SK" dirty="0" smtClean="0"/>
              <a:t>Ďakujem za pozornosť </a:t>
            </a:r>
            <a:endParaRPr lang="sk-SK" dirty="0"/>
          </a:p>
        </p:txBody>
      </p:sp>
      <p:pic>
        <p:nvPicPr>
          <p:cNvPr id="1026" name="Picture 2" descr="http://allpropackingandmoving.com/wp-content/uploads/2014/06/ask-the-right-questions.jpg"/>
          <p:cNvPicPr>
            <a:picLocks noChangeAspect="1" noChangeArrowheads="1"/>
          </p:cNvPicPr>
          <p:nvPr/>
        </p:nvPicPr>
        <p:blipFill>
          <a:blip r:embed="rId2" cstate="print"/>
          <a:srcRect t="12310" b="11096"/>
          <a:stretch>
            <a:fillRect/>
          </a:stretch>
        </p:blipFill>
        <p:spPr bwMode="auto">
          <a:xfrm>
            <a:off x="3419872" y="4509120"/>
            <a:ext cx="2520280" cy="1930386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1547664" y="4437112"/>
            <a:ext cx="235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OTÁZKY ?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Výklad základných pojmov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708920"/>
            <a:ext cx="8229600" cy="4325112"/>
          </a:xfrm>
        </p:spPr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Mína</a:t>
            </a:r>
            <a:r>
              <a:rPr lang="sk-SK" sz="1800" dirty="0" smtClean="0"/>
              <a:t> je munícia umiestnená pod zemou, na zemi určená na detonáciu či explodovanie  v dôsledku kontaktu osoby alebo vozidla.</a:t>
            </a:r>
          </a:p>
          <a:p>
            <a:endParaRPr lang="sk-SK" sz="1800" dirty="0" smtClean="0"/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Mína kladená na diaľku</a:t>
            </a:r>
            <a:r>
              <a:rPr lang="sk-SK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800" dirty="0" smtClean="0"/>
              <a:t>je mína, ktorá nie je kladená priamo, ale je dopravovaná delom, raketou, mínometom alebo zhodená z lietadla. </a:t>
            </a:r>
          </a:p>
          <a:p>
            <a:endParaRPr lang="sk-SK" sz="1800" b="1" dirty="0" smtClean="0"/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Protipechotná mína</a:t>
            </a:r>
            <a:r>
              <a:rPr lang="sk-SK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800" dirty="0" smtClean="0"/>
              <a:t>je mína, ktorá je v prvom rade určená, aby explodovala v dôsledku kontaktu s osobou, a ktorá ju </a:t>
            </a:r>
            <a:r>
              <a:rPr lang="sk-SK" sz="1800" dirty="0" err="1" smtClean="0"/>
              <a:t>zneschopní</a:t>
            </a:r>
            <a:r>
              <a:rPr lang="sk-SK" sz="1800" dirty="0" smtClean="0"/>
              <a:t>, zraní alebo usmrtí.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Výklad základných pojmov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Nástražný systém</a:t>
            </a:r>
            <a:r>
              <a:rPr lang="sk-SK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800" dirty="0" smtClean="0"/>
              <a:t>je akékoľvek zariadenie alebo materiál skonštruovaný tak, aby usmrtil alebo spôsobil zranenie, ktorý sa aktivuje neočakávane, keď sa osoba priblíži k zdanlivo  neškodnému </a:t>
            </a:r>
            <a:r>
              <a:rPr lang="sk-SK" sz="1800" dirty="0" smtClean="0"/>
              <a:t>predmetu.</a:t>
            </a:r>
            <a:endParaRPr lang="sk-SK" sz="1800" dirty="0" smtClean="0"/>
          </a:p>
          <a:p>
            <a:endParaRPr lang="sk-SK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Iné zariadenia</a:t>
            </a:r>
            <a:r>
              <a:rPr lang="sk-SK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800" dirty="0" smtClean="0"/>
              <a:t>sú ručne umiestnené munície a zariadenia vrátane improvizovaných výbušných zariadení, zostrojené tak, aby usmrtili, zranili alebo spôsobili škodu.</a:t>
            </a:r>
          </a:p>
          <a:p>
            <a:endParaRPr lang="sk-SK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Mínové pole</a:t>
            </a:r>
            <a:r>
              <a:rPr lang="sk-SK" sz="18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sk-SK" sz="1800" dirty="0" smtClean="0"/>
              <a:t>je definovaný priestor, v ktorom sú uložené </a:t>
            </a:r>
            <a:r>
              <a:rPr lang="sk-SK" sz="1800" dirty="0" smtClean="0"/>
              <a:t>míny.</a:t>
            </a:r>
            <a:endParaRPr lang="sk-SK" sz="1800" dirty="0" smtClean="0"/>
          </a:p>
          <a:p>
            <a:endParaRPr lang="sk-SK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Zamínovaný priestor </a:t>
            </a:r>
            <a:r>
              <a:rPr lang="sk-SK" sz="1800" dirty="0" smtClean="0"/>
              <a:t>je priestor, ktorý je nebezpečný vzhľadom na prítomnosť mín.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Výklad základných pojmov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900" b="1" dirty="0" err="1" smtClean="0">
                <a:solidFill>
                  <a:schemeClr val="tx2">
                    <a:lumMod val="75000"/>
                  </a:schemeClr>
                </a:solidFill>
              </a:rPr>
              <a:t>Samodeštrukčný</a:t>
            </a:r>
            <a:r>
              <a:rPr lang="sk-SK" sz="1900" b="1" dirty="0" smtClean="0">
                <a:solidFill>
                  <a:schemeClr val="tx2">
                    <a:lumMod val="75000"/>
                  </a:schemeClr>
                </a:solidFill>
              </a:rPr>
              <a:t> mechanizmus </a:t>
            </a:r>
            <a:r>
              <a:rPr lang="sk-SK" sz="1900" dirty="0" smtClean="0"/>
              <a:t>je zabudovaný, automaticky fungujúci mechanizmus zabezpečujúci zničenie munície, v ktorej sa nachádza.</a:t>
            </a:r>
          </a:p>
          <a:p>
            <a:endParaRPr lang="sk-SK" sz="1900" dirty="0" smtClean="0"/>
          </a:p>
          <a:p>
            <a:r>
              <a:rPr lang="sk-SK" sz="1900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sk-SK" sz="1900" b="1" dirty="0" err="1" smtClean="0">
                <a:solidFill>
                  <a:schemeClr val="tx2">
                    <a:lumMod val="75000"/>
                  </a:schemeClr>
                </a:solidFill>
              </a:rPr>
              <a:t>Samoneutralizačný</a:t>
            </a:r>
            <a:r>
              <a:rPr lang="sk-SK" sz="1900" b="1" dirty="0" smtClean="0">
                <a:solidFill>
                  <a:schemeClr val="tx2">
                    <a:lumMod val="75000"/>
                  </a:schemeClr>
                </a:solidFill>
              </a:rPr>
              <a:t> mechanizmus </a:t>
            </a:r>
            <a:r>
              <a:rPr lang="sk-SK" sz="1900" dirty="0" smtClean="0"/>
              <a:t>je zabudovaný samočinný mechanizmus, ktorý uvedie muníciu, v ktorej je zabudovaný, do nefunkčného stavu.</a:t>
            </a:r>
          </a:p>
          <a:p>
            <a:pPr>
              <a:buNone/>
            </a:pPr>
            <a:endParaRPr lang="sk-SK" sz="1900" dirty="0" smtClean="0"/>
          </a:p>
          <a:p>
            <a:r>
              <a:rPr lang="sk-SK" sz="1900" b="1" dirty="0" err="1" smtClean="0">
                <a:solidFill>
                  <a:schemeClr val="tx2">
                    <a:lumMod val="75000"/>
                  </a:schemeClr>
                </a:solidFill>
              </a:rPr>
              <a:t>Samodezaktivácia</a:t>
            </a:r>
            <a:r>
              <a:rPr lang="sk-SK" sz="1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900" dirty="0" smtClean="0"/>
              <a:t>znamená automatické uvedenie munície do nefunkčného stavu.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Výklad základných pojmov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Diaľkové ovládanie</a:t>
            </a:r>
            <a:r>
              <a:rPr lang="sk-SK" sz="1800" dirty="0" smtClean="0"/>
              <a:t> znamená ovládanie príkazmi na diaľku.</a:t>
            </a:r>
          </a:p>
          <a:p>
            <a:pPr>
              <a:buNone/>
            </a:pPr>
            <a:r>
              <a:rPr lang="sk-SK" sz="1800" dirty="0" smtClean="0"/>
              <a:t> </a:t>
            </a:r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Zariadenie proti manipulácii</a:t>
            </a:r>
            <a:r>
              <a:rPr lang="sk-SK" sz="1800" dirty="0" smtClean="0"/>
              <a:t> je zariadenie zostrojené na ochranu míny, ktoré sa  aktivuje pri pokuse s ňou manipulovať s mínou.</a:t>
            </a:r>
          </a:p>
          <a:p>
            <a:endParaRPr lang="sk-SK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k-SK" sz="1800" b="1" dirty="0" smtClean="0">
                <a:solidFill>
                  <a:schemeClr val="tx2">
                    <a:lumMod val="75000"/>
                  </a:schemeClr>
                </a:solidFill>
              </a:rPr>
              <a:t>Transfer</a:t>
            </a:r>
            <a:r>
              <a:rPr lang="sk-SK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sz="1800" dirty="0" smtClean="0"/>
              <a:t>zahŕňa fyzický presun mín na alebo z územia štátu a prevod vlastníckeho práva a kontroly nad nimi.</a:t>
            </a:r>
            <a:endParaRPr lang="sk-SK" sz="1800" dirty="0"/>
          </a:p>
        </p:txBody>
      </p:sp>
      <p:pic>
        <p:nvPicPr>
          <p:cNvPr id="15362" name="Picture 2" descr="http://www.defense.gov/dodcmsshare/newsphoto/2008-12/hires_081113-A-6854T-0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581128"/>
            <a:ext cx="2808312" cy="18600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 </a:t>
            </a:r>
            <a:br>
              <a:rPr lang="sk-SK" dirty="0" smtClean="0"/>
            </a:br>
            <a:r>
              <a:rPr lang="sk-SK" sz="3600" dirty="0" smtClean="0"/>
              <a:t>Obmedzenia použitia protipechotných mín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sk-SK" sz="2000" dirty="0" smtClean="0"/>
              <a:t>1.marca 1999,</a:t>
            </a:r>
          </a:p>
          <a:p>
            <a:pPr>
              <a:spcBef>
                <a:spcPts val="0"/>
              </a:spcBef>
            </a:pPr>
            <a:r>
              <a:rPr lang="sk-SK" sz="2000" dirty="0" smtClean="0"/>
              <a:t>Dohovor o zákaze použitia, skladovania, výroby a transferu protipechotných mín a o ich zničení,</a:t>
            </a:r>
          </a:p>
          <a:p>
            <a:pPr>
              <a:spcBef>
                <a:spcPts val="0"/>
              </a:spcBef>
            </a:pPr>
            <a:r>
              <a:rPr lang="sk-SK" sz="2000" dirty="0" smtClean="0"/>
              <a:t>platnosť v SR od 1.augusta 1999,</a:t>
            </a:r>
          </a:p>
          <a:p>
            <a:pPr>
              <a:spcBef>
                <a:spcPts val="0"/>
              </a:spcBef>
            </a:pPr>
            <a:r>
              <a:rPr lang="sk-SK" sz="2000" dirty="0" smtClean="0"/>
              <a:t>podpísaný bol v roku 1997 v Ottawe – 121 štátov</a:t>
            </a:r>
            <a:r>
              <a:rPr lang="sk-SK" dirty="0" smtClean="0"/>
              <a:t>. </a:t>
            </a:r>
            <a:endParaRPr lang="sk-SK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 l="24624" t="40969" r="22247" b="12766"/>
          <a:stretch>
            <a:fillRect/>
          </a:stretch>
        </p:blipFill>
        <p:spPr bwMode="auto">
          <a:xfrm>
            <a:off x="2267744" y="4365104"/>
            <a:ext cx="4464496" cy="218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Výnimky z Ottawského dohovoru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sk-SK" dirty="0" smtClean="0"/>
          </a:p>
          <a:p>
            <a:pPr algn="ctr">
              <a:buNone/>
            </a:pPr>
            <a:r>
              <a:rPr lang="sk-SK" sz="2000" dirty="0" smtClean="0"/>
              <a:t>Je dovolené ponechať si alebo transferovať určité množstvo protipechotných mín potrebných na výcvik vyhľadávania a odstraňovania mín alebo na vývoj technológií ich ničenia. </a:t>
            </a:r>
            <a:endParaRPr lang="sk-SK" sz="2000" dirty="0"/>
          </a:p>
        </p:txBody>
      </p:sp>
      <p:pic>
        <p:nvPicPr>
          <p:cNvPr id="13315" name="Picture 3" descr="C:\Users\ntb\Desktop\image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221088"/>
            <a:ext cx="3528392" cy="22846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Ničenie protipechotných mín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r>
              <a:rPr lang="sk-SK" sz="1800" dirty="0" smtClean="0"/>
              <a:t>zničiť zásoby protipechotných mín najneskôr do  4 rokov od nadobudnutia platnosti Ottawského dohovoru,</a:t>
            </a:r>
          </a:p>
          <a:p>
            <a:r>
              <a:rPr lang="sk-SK" sz="1800" dirty="0" smtClean="0"/>
              <a:t>zničiť protipechotné míny v zamínovaných priestoroch najneskôr do 10 rokov,</a:t>
            </a:r>
          </a:p>
          <a:p>
            <a:r>
              <a:rPr lang="sk-SK" sz="1800" dirty="0" smtClean="0"/>
              <a:t>ak štát nie je schopný zničiť protipechotné míny môže predložiť žiadosť konferencií zmluvných štátov Ottawského dohovoru.</a:t>
            </a:r>
            <a:endParaRPr lang="sk-SK" sz="1800" dirty="0"/>
          </a:p>
        </p:txBody>
      </p:sp>
      <p:pic>
        <p:nvPicPr>
          <p:cNvPr id="12290" name="Picture 2" descr="http://www.amae.org.al/Pictures/Stock_dis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76872"/>
            <a:ext cx="2112235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Vlastná 8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FFFF"/>
      </a:hlink>
      <a:folHlink>
        <a:srgbClr val="70440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268</TotalTime>
  <Words>852</Words>
  <Application>Microsoft Office PowerPoint</Application>
  <PresentationFormat>Prezentácia na obrazovke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Mestský</vt:lpstr>
      <vt:lpstr>Obmedzenia pre používanie mín v OS SR </vt:lpstr>
      <vt:lpstr>Obsah </vt:lpstr>
      <vt:lpstr>Výklad základných pojmov</vt:lpstr>
      <vt:lpstr>Výklad základných pojmov</vt:lpstr>
      <vt:lpstr>Výklad základných pojmov</vt:lpstr>
      <vt:lpstr>Výklad základných pojmov</vt:lpstr>
      <vt:lpstr>  Obmedzenia použitia protipechotných mín </vt:lpstr>
      <vt:lpstr>Výnimky z Ottawského dohovoru</vt:lpstr>
      <vt:lpstr>Ničenie protipechotných mín </vt:lpstr>
      <vt:lpstr>Protipechotné míny </vt:lpstr>
      <vt:lpstr>Protipechotné míny </vt:lpstr>
      <vt:lpstr>Protipechotné míny </vt:lpstr>
      <vt:lpstr>Všeobecné obmedzenia používania mín, nástražných systémov a iných zariadení </vt:lpstr>
      <vt:lpstr>Všeobecné obmedzenia používania mín, nástražných systémov a iných zariadení </vt:lpstr>
      <vt:lpstr>Bezpečnostné opatrenia </vt:lpstr>
      <vt:lpstr>Obmedzenia použitia mín kladených na diaľku</vt:lpstr>
      <vt:lpstr>Zákaz používania nástražných systémov a iných systémov </vt:lpstr>
      <vt:lpstr>Zákaz používania nástražných systémov </vt:lpstr>
      <vt:lpstr>Odstraňovanie mínových polí, zamínovaných priestorov, mín, nástražných systémov a iných zariadení </vt:lpstr>
      <vt:lpstr>Použité zdroje </vt:lpstr>
      <vt:lpstr>Ďakujem za pozornosť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Obmedzenia pre používanie mín v OS SR</dc:title>
  <dc:creator>ntb</dc:creator>
  <cp:lastModifiedBy>ntb</cp:lastModifiedBy>
  <cp:revision>134</cp:revision>
  <dcterms:created xsi:type="dcterms:W3CDTF">2014-10-23T17:30:12Z</dcterms:created>
  <dcterms:modified xsi:type="dcterms:W3CDTF">2014-10-26T10:44:34Z</dcterms:modified>
</cp:coreProperties>
</file>