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  <p:sldMasterId id="2147483862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5" r:id="rId20"/>
    <p:sldId id="271" r:id="rId21"/>
    <p:sldId id="27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Pravdepodobné chyby pripojenia v diaľke a v smere pomocou mapy 1:50 000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Ex 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Hárok1!$B$2:$J$2</c:f>
              <c:numCache>
                <c:formatCode>General</c:formatCode>
                <c:ptCount val="9"/>
                <c:pt idx="0">
                  <c:v>26.26</c:v>
                </c:pt>
                <c:pt idx="1">
                  <c:v>25.31</c:v>
                </c:pt>
                <c:pt idx="2">
                  <c:v>25.2</c:v>
                </c:pt>
                <c:pt idx="3">
                  <c:v>25.13</c:v>
                </c:pt>
                <c:pt idx="4">
                  <c:v>25.03</c:v>
                </c:pt>
                <c:pt idx="5">
                  <c:v>25.07</c:v>
                </c:pt>
                <c:pt idx="6">
                  <c:v>25.07</c:v>
                </c:pt>
                <c:pt idx="7">
                  <c:v>25.07</c:v>
                </c:pt>
                <c:pt idx="8">
                  <c:v>25.02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FD-4B7A-B209-F603E3E446E7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Ez 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Hárok1!$B$3:$J$3</c:f>
              <c:numCache>
                <c:formatCode>General</c:formatCode>
                <c:ptCount val="9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FD-4B7A-B209-F603E3E44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046128"/>
        <c:axId val="373044160"/>
      </c:lineChart>
      <c:catAx>
        <c:axId val="373046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73044160"/>
        <c:crosses val="autoZero"/>
        <c:auto val="1"/>
        <c:lblAlgn val="ctr"/>
        <c:lblOffset val="100"/>
        <c:noMultiLvlLbl val="0"/>
      </c:catAx>
      <c:valAx>
        <c:axId val="37304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Pravdepodobná chyby pripojenia </a:t>
                </a:r>
              </a:p>
            </c:rich>
          </c:tx>
          <c:layout>
            <c:manualLayout>
              <c:xMode val="edge"/>
              <c:yMode val="edge"/>
              <c:x val="2.6715239829993929E-2"/>
              <c:y val="0.167666666666666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7304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Pravdepodobné chyby pripojenia v diake a v</a:t>
            </a:r>
            <a:r>
              <a:rPr lang="sk-SK" baseline="0"/>
              <a:t> smere pomocou mapy 1:100 000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Ex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Hárok1!$B$2:$J$2</c:f>
              <c:numCache>
                <c:formatCode>General</c:formatCode>
                <c:ptCount val="9"/>
                <c:pt idx="0">
                  <c:v>40.799999999999997</c:v>
                </c:pt>
                <c:pt idx="1">
                  <c:v>40.19</c:v>
                </c:pt>
                <c:pt idx="2">
                  <c:v>40.130000000000003</c:v>
                </c:pt>
                <c:pt idx="3">
                  <c:v>40.08</c:v>
                </c:pt>
                <c:pt idx="4">
                  <c:v>40.020000000000003</c:v>
                </c:pt>
                <c:pt idx="5">
                  <c:v>40.049999999999997</c:v>
                </c:pt>
                <c:pt idx="6">
                  <c:v>40.049999999999997</c:v>
                </c:pt>
                <c:pt idx="7">
                  <c:v>40.04</c:v>
                </c:pt>
                <c:pt idx="8">
                  <c:v>40.01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C-4C9D-BB5A-7D9652988197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Ez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Hárok1!$B$3:$J$3</c:f>
              <c:numCache>
                <c:formatCode>General</c:formatCode>
                <c:ptCount val="9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C-4C9D-BB5A-7D9652988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9338952"/>
        <c:axId val="529310088"/>
      </c:lineChart>
      <c:catAx>
        <c:axId val="529338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29310088"/>
        <c:crosses val="autoZero"/>
        <c:auto val="1"/>
        <c:lblAlgn val="ctr"/>
        <c:lblOffset val="100"/>
        <c:noMultiLvlLbl val="0"/>
      </c:catAx>
      <c:valAx>
        <c:axId val="52931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Pravdepoodbné</a:t>
                </a:r>
                <a:r>
                  <a:rPr lang="sk-SK" baseline="0"/>
                  <a:t> chyby pripojenia</a:t>
                </a:r>
                <a:endParaRPr lang="sk-SK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2933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Pravdepodobné chyby pripojenia</a:t>
            </a:r>
            <a:r>
              <a:rPr lang="sk-SK" baseline="0"/>
              <a:t> v diaľke a v smepre pomocou PAB-2A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Ex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Hárok1!$B$2:$J$2</c:f>
              <c:numCache>
                <c:formatCode>General</c:formatCode>
                <c:ptCount val="9"/>
                <c:pt idx="0">
                  <c:v>12.06</c:v>
                </c:pt>
                <c:pt idx="1">
                  <c:v>9.82</c:v>
                </c:pt>
                <c:pt idx="2">
                  <c:v>9.5500000000000007</c:v>
                </c:pt>
                <c:pt idx="3">
                  <c:v>9.36</c:v>
                </c:pt>
                <c:pt idx="4">
                  <c:v>9.09</c:v>
                </c:pt>
                <c:pt idx="5">
                  <c:v>9.1999999999999993</c:v>
                </c:pt>
                <c:pt idx="6">
                  <c:v>9.1999999999999993</c:v>
                </c:pt>
                <c:pt idx="7">
                  <c:v>9.19</c:v>
                </c:pt>
                <c:pt idx="8">
                  <c:v>9.0500000000000007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40-452D-A289-EAC873A344E6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Ez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Hárok1!$B$3:$J$3</c:f>
              <c:numCache>
                <c:formatCode>General</c:formatCode>
                <c:ptCount val="9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40-452D-A289-EAC873A34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449552"/>
        <c:axId val="459449880"/>
      </c:lineChart>
      <c:catAx>
        <c:axId val="45944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9449880"/>
        <c:crosses val="autoZero"/>
        <c:auto val="1"/>
        <c:lblAlgn val="ctr"/>
        <c:lblOffset val="100"/>
        <c:noMultiLvlLbl val="0"/>
      </c:catAx>
      <c:valAx>
        <c:axId val="459449880"/>
        <c:scaling>
          <c:orientation val="minMax"/>
          <c:min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Pravdepodobné chyby pripojenia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944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Pravdepodobné chyby pripojenia v diaľke a v smere pomocou MAPS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Ex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Hárok1!$B$2:$J$2</c:f>
              <c:numCache>
                <c:formatCode>General</c:formatCode>
                <c:ptCount val="9"/>
                <c:pt idx="0">
                  <c:v>8.08</c:v>
                </c:pt>
                <c:pt idx="1">
                  <c:v>4.05</c:v>
                </c:pt>
                <c:pt idx="2">
                  <c:v>3.35</c:v>
                </c:pt>
                <c:pt idx="3">
                  <c:v>2.75</c:v>
                </c:pt>
                <c:pt idx="4">
                  <c:v>1.6</c:v>
                </c:pt>
                <c:pt idx="5">
                  <c:v>2.17</c:v>
                </c:pt>
                <c:pt idx="6">
                  <c:v>2.17</c:v>
                </c:pt>
                <c:pt idx="7">
                  <c:v>2.12</c:v>
                </c:pt>
                <c:pt idx="8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80-4048-A277-017BBAA2026B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Ez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Hárok1!$B$3:$J$3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80-4048-A277-017BBAA20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6638096"/>
        <c:axId val="456640720"/>
      </c:lineChart>
      <c:catAx>
        <c:axId val="45663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6640720"/>
        <c:crosses val="autoZero"/>
        <c:auto val="1"/>
        <c:lblAlgn val="ctr"/>
        <c:lblOffset val="100"/>
        <c:noMultiLvlLbl val="0"/>
      </c:catAx>
      <c:valAx>
        <c:axId val="45664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Pravdepodobné chyby pripojenia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663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Pravdepodobné</a:t>
            </a:r>
            <a:r>
              <a:rPr lang="sk-SK" baseline="0"/>
              <a:t> chyby pripojenia v diaľke a v smere pomocou TALIN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Ex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Hárok1!$B$2:$J$2</c:f>
              <c:numCache>
                <c:formatCode>General</c:formatCode>
                <c:ptCount val="9"/>
                <c:pt idx="0">
                  <c:v>12.82</c:v>
                </c:pt>
                <c:pt idx="1">
                  <c:v>10.74</c:v>
                </c:pt>
                <c:pt idx="2">
                  <c:v>10.5</c:v>
                </c:pt>
                <c:pt idx="3">
                  <c:v>10.32</c:v>
                </c:pt>
                <c:pt idx="4">
                  <c:v>10.08</c:v>
                </c:pt>
                <c:pt idx="5">
                  <c:v>10.18</c:v>
                </c:pt>
                <c:pt idx="6">
                  <c:v>10.18</c:v>
                </c:pt>
                <c:pt idx="7">
                  <c:v>10.17</c:v>
                </c:pt>
                <c:pt idx="8">
                  <c:v>10.050000000000001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E-4B2C-807A-5F681459ACF6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Ez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Hárok1!$B$1:$J$1</c:f>
              <c:strCach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strCache>
            </c:strRef>
          </c:cat>
          <c:val>
            <c:numRef>
              <c:f>Hárok1!$B$3:$J$3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8E-4B2C-807A-5F681459A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488448"/>
        <c:axId val="259241168"/>
      </c:lineChart>
      <c:catAx>
        <c:axId val="257488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59241168"/>
        <c:crosses val="autoZero"/>
        <c:auto val="1"/>
        <c:lblAlgn val="ctr"/>
        <c:lblOffset val="100"/>
        <c:noMultiLvlLbl val="0"/>
      </c:catAx>
      <c:valAx>
        <c:axId val="259241168"/>
        <c:scaling>
          <c:orientation val="minMax"/>
          <c:min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Pravdepodobné chyby pripojenia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5748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Veľkosť pravdepodobnej chyby výstrelu v diaľke pri rôznych spôsoboch pripojenia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mapa 1:50 000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Hárok1!$B$2:$B$10</c:f>
              <c:numCache>
                <c:formatCode>General</c:formatCode>
                <c:ptCount val="9"/>
                <c:pt idx="0">
                  <c:v>46.99</c:v>
                </c:pt>
                <c:pt idx="1">
                  <c:v>63.67</c:v>
                </c:pt>
                <c:pt idx="2">
                  <c:v>75.59</c:v>
                </c:pt>
                <c:pt idx="3">
                  <c:v>66.849999999999994</c:v>
                </c:pt>
                <c:pt idx="4">
                  <c:v>74.48</c:v>
                </c:pt>
                <c:pt idx="5">
                  <c:v>79.2</c:v>
                </c:pt>
                <c:pt idx="6">
                  <c:v>85.94</c:v>
                </c:pt>
                <c:pt idx="7">
                  <c:v>100.12</c:v>
                </c:pt>
                <c:pt idx="8">
                  <c:v>110.32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07-4210-AB94-ECAB5404F54E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mapa 1:100 000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Hárok1!$C$2:$C$10</c:f>
              <c:numCache>
                <c:formatCode>General</c:formatCode>
                <c:ptCount val="9"/>
                <c:pt idx="0">
                  <c:v>56.42</c:v>
                </c:pt>
                <c:pt idx="1">
                  <c:v>70.91</c:v>
                </c:pt>
                <c:pt idx="2">
                  <c:v>81.78</c:v>
                </c:pt>
                <c:pt idx="3">
                  <c:v>73.790000000000006</c:v>
                </c:pt>
                <c:pt idx="4">
                  <c:v>80.760000000000005</c:v>
                </c:pt>
                <c:pt idx="5">
                  <c:v>85.14</c:v>
                </c:pt>
                <c:pt idx="6">
                  <c:v>91.43</c:v>
                </c:pt>
                <c:pt idx="7">
                  <c:v>104.87</c:v>
                </c:pt>
                <c:pt idx="8">
                  <c:v>114.66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07-4210-AB94-ECAB5404F54E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PAB-2A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Hárok1!$D$2:$D$10</c:f>
              <c:numCache>
                <c:formatCode>General</c:formatCode>
                <c:ptCount val="9"/>
                <c:pt idx="0">
                  <c:v>40.799999999999997</c:v>
                </c:pt>
                <c:pt idx="1">
                  <c:v>59.24</c:v>
                </c:pt>
                <c:pt idx="2">
                  <c:v>71.89</c:v>
                </c:pt>
                <c:pt idx="3">
                  <c:v>62.66</c:v>
                </c:pt>
                <c:pt idx="4">
                  <c:v>70.73</c:v>
                </c:pt>
                <c:pt idx="5">
                  <c:v>75.69</c:v>
                </c:pt>
                <c:pt idx="6">
                  <c:v>82.71</c:v>
                </c:pt>
                <c:pt idx="7">
                  <c:v>97.36</c:v>
                </c:pt>
                <c:pt idx="8">
                  <c:v>107.83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07-4210-AB94-ECAB5404F54E}"/>
            </c:ext>
          </c:extLst>
        </c:ser>
        <c:ser>
          <c:idx val="3"/>
          <c:order val="3"/>
          <c:tx>
            <c:strRef>
              <c:f>Hárok1!$E$1</c:f>
              <c:strCache>
                <c:ptCount val="1"/>
                <c:pt idx="0">
                  <c:v>MAPS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Hárok1!$E$2:$E$10</c:f>
              <c:numCache>
                <c:formatCode>General</c:formatCode>
                <c:ptCount val="9"/>
                <c:pt idx="0">
                  <c:v>39.799999999999997</c:v>
                </c:pt>
                <c:pt idx="1">
                  <c:v>58.57</c:v>
                </c:pt>
                <c:pt idx="2">
                  <c:v>71.33</c:v>
                </c:pt>
                <c:pt idx="3">
                  <c:v>62.01</c:v>
                </c:pt>
                <c:pt idx="4">
                  <c:v>70.17</c:v>
                </c:pt>
                <c:pt idx="5">
                  <c:v>75.16</c:v>
                </c:pt>
                <c:pt idx="6">
                  <c:v>82.23</c:v>
                </c:pt>
                <c:pt idx="7">
                  <c:v>96.96</c:v>
                </c:pt>
                <c:pt idx="8">
                  <c:v>107.46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07-4210-AB94-ECAB5404F54E}"/>
            </c:ext>
          </c:extLst>
        </c:ser>
        <c:ser>
          <c:idx val="4"/>
          <c:order val="4"/>
          <c:tx>
            <c:strRef>
              <c:f>Hárok1!$F$1</c:f>
              <c:strCache>
                <c:ptCount val="1"/>
                <c:pt idx="0">
                  <c:v>TALIN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Hárok1!$F$2:$F$10</c:f>
              <c:numCache>
                <c:formatCode>General</c:formatCode>
                <c:ptCount val="9"/>
                <c:pt idx="0">
                  <c:v>41.03</c:v>
                </c:pt>
                <c:pt idx="1">
                  <c:v>59.4</c:v>
                </c:pt>
                <c:pt idx="2">
                  <c:v>72.03</c:v>
                </c:pt>
                <c:pt idx="3">
                  <c:v>62.8</c:v>
                </c:pt>
                <c:pt idx="4">
                  <c:v>70.86</c:v>
                </c:pt>
                <c:pt idx="5">
                  <c:v>75.819999999999993</c:v>
                </c:pt>
                <c:pt idx="6">
                  <c:v>82.83</c:v>
                </c:pt>
                <c:pt idx="7">
                  <c:v>97.46</c:v>
                </c:pt>
                <c:pt idx="8">
                  <c:v>107.92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07-4210-AB94-ECAB5404F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471488"/>
        <c:axId val="225485952"/>
      </c:lineChart>
      <c:catAx>
        <c:axId val="22547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5485952"/>
        <c:crosses val="autoZero"/>
        <c:auto val="1"/>
        <c:lblAlgn val="ctr"/>
        <c:lblOffset val="100"/>
        <c:noMultiLvlLbl val="0"/>
      </c:catAx>
      <c:valAx>
        <c:axId val="225485952"/>
        <c:scaling>
          <c:orientation val="minMax"/>
          <c:max val="12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Pravdepodobná chyba výstrelu v diaľke</a:t>
                </a:r>
              </a:p>
            </c:rich>
          </c:tx>
          <c:layout>
            <c:manualLayout>
              <c:xMode val="edge"/>
              <c:yMode val="edge"/>
              <c:x val="1.6464777137480895E-2"/>
              <c:y val="0.221996443992888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547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Veľkosť pravdepodobnej chyby výstrelu v smere pri rôznych spôsoboch pripojenia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mapa 1:50 000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Hárok1!$B$2:$B$10</c:f>
              <c:numCache>
                <c:formatCode>General</c:formatCode>
                <c:ptCount val="9"/>
                <c:pt idx="0">
                  <c:v>29.09</c:v>
                </c:pt>
                <c:pt idx="1">
                  <c:v>29.78</c:v>
                </c:pt>
                <c:pt idx="2">
                  <c:v>30.7</c:v>
                </c:pt>
                <c:pt idx="3">
                  <c:v>32.07</c:v>
                </c:pt>
                <c:pt idx="4">
                  <c:v>37.799999999999997</c:v>
                </c:pt>
                <c:pt idx="5">
                  <c:v>34.53</c:v>
                </c:pt>
                <c:pt idx="6">
                  <c:v>34.81</c:v>
                </c:pt>
                <c:pt idx="7">
                  <c:v>36.979999999999997</c:v>
                </c:pt>
                <c:pt idx="8">
                  <c:v>47.24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60-432A-963B-A0FCBE04FDA8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mapa 1:100 000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Hárok1!$C$2:$C$10</c:f>
              <c:numCache>
                <c:formatCode>General</c:formatCode>
                <c:ptCount val="9"/>
                <c:pt idx="0">
                  <c:v>42.67</c:v>
                </c:pt>
                <c:pt idx="1">
                  <c:v>43.15</c:v>
                </c:pt>
                <c:pt idx="2">
                  <c:v>43.79</c:v>
                </c:pt>
                <c:pt idx="3">
                  <c:v>44.76</c:v>
                </c:pt>
                <c:pt idx="4">
                  <c:v>49.03</c:v>
                </c:pt>
                <c:pt idx="5">
                  <c:v>46.56</c:v>
                </c:pt>
                <c:pt idx="6">
                  <c:v>46.76</c:v>
                </c:pt>
                <c:pt idx="7">
                  <c:v>48.4</c:v>
                </c:pt>
                <c:pt idx="8">
                  <c:v>56.63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60-432A-963B-A0FCBE04FDA8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PAB-2A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Hárok1!$D$2:$D$10</c:f>
              <c:numCache>
                <c:formatCode>General</c:formatCode>
                <c:ptCount val="9"/>
                <c:pt idx="0">
                  <c:v>17.38</c:v>
                </c:pt>
                <c:pt idx="1">
                  <c:v>18.510000000000002</c:v>
                </c:pt>
                <c:pt idx="2">
                  <c:v>19.97</c:v>
                </c:pt>
                <c:pt idx="3">
                  <c:v>22.01</c:v>
                </c:pt>
                <c:pt idx="4">
                  <c:v>29.76</c:v>
                </c:pt>
                <c:pt idx="5">
                  <c:v>25.46</c:v>
                </c:pt>
                <c:pt idx="6">
                  <c:v>25.84</c:v>
                </c:pt>
                <c:pt idx="7">
                  <c:v>28.7</c:v>
                </c:pt>
                <c:pt idx="8">
                  <c:v>41.08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60-432A-963B-A0FCBE04FDA8}"/>
            </c:ext>
          </c:extLst>
        </c:ser>
        <c:ser>
          <c:idx val="3"/>
          <c:order val="3"/>
          <c:tx>
            <c:strRef>
              <c:f>Hárok1!$E$1</c:f>
              <c:strCache>
                <c:ptCount val="1"/>
                <c:pt idx="0">
                  <c:v>MAPS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Hárok1!$E$2:$E$10</c:f>
              <c:numCache>
                <c:formatCode>General</c:formatCode>
                <c:ptCount val="9"/>
                <c:pt idx="0">
                  <c:v>14.9</c:v>
                </c:pt>
                <c:pt idx="1">
                  <c:v>16.21</c:v>
                </c:pt>
                <c:pt idx="2">
                  <c:v>17.84</c:v>
                </c:pt>
                <c:pt idx="3">
                  <c:v>20.11</c:v>
                </c:pt>
                <c:pt idx="4">
                  <c:v>28.37</c:v>
                </c:pt>
                <c:pt idx="5">
                  <c:v>23.84</c:v>
                </c:pt>
                <c:pt idx="6">
                  <c:v>24.25</c:v>
                </c:pt>
                <c:pt idx="7">
                  <c:v>27.27</c:v>
                </c:pt>
                <c:pt idx="8">
                  <c:v>40.1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60-432A-963B-A0FCBE04FDA8}"/>
            </c:ext>
          </c:extLst>
        </c:ser>
        <c:ser>
          <c:idx val="4"/>
          <c:order val="4"/>
          <c:tx>
            <c:strRef>
              <c:f>Hárok1!$F$1</c:f>
              <c:strCache>
                <c:ptCount val="1"/>
                <c:pt idx="0">
                  <c:v>TALIN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Hárok1!$F$2:$F$10</c:f>
              <c:numCache>
                <c:formatCode>General</c:formatCode>
                <c:ptCount val="9"/>
                <c:pt idx="0">
                  <c:v>17.91</c:v>
                </c:pt>
                <c:pt idx="1">
                  <c:v>19.02</c:v>
                </c:pt>
                <c:pt idx="2">
                  <c:v>20.43</c:v>
                </c:pt>
                <c:pt idx="3">
                  <c:v>22.44</c:v>
                </c:pt>
                <c:pt idx="4">
                  <c:v>30.07</c:v>
                </c:pt>
                <c:pt idx="5">
                  <c:v>25.82</c:v>
                </c:pt>
                <c:pt idx="6">
                  <c:v>26.21</c:v>
                </c:pt>
                <c:pt idx="7">
                  <c:v>29.03</c:v>
                </c:pt>
                <c:pt idx="8">
                  <c:v>41.31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760-432A-963B-A0FCBE04F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128640"/>
        <c:axId val="226130560"/>
      </c:lineChart>
      <c:catAx>
        <c:axId val="22612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6130560"/>
        <c:crosses val="autoZero"/>
        <c:auto val="1"/>
        <c:lblAlgn val="ctr"/>
        <c:lblOffset val="100"/>
        <c:noMultiLvlLbl val="0"/>
      </c:catAx>
      <c:valAx>
        <c:axId val="226130560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Pravdepodobná chyba výstrelu v smere </a:t>
                </a:r>
              </a:p>
            </c:rich>
          </c:tx>
          <c:layout>
            <c:manualLayout>
              <c:xMode val="edge"/>
              <c:yMode val="edge"/>
              <c:x val="1.4112666117840757E-2"/>
              <c:y val="0.145887096774193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612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sk-SK" sz="1400" b="0" i="0" baseline="0">
                <a:effectLst/>
              </a:rPr>
              <a:t>Veľkosť váhových čísle pripojenia bojovej zostavy v diaľke v závislosti od rôznych spôsobov pripojenia </a:t>
            </a:r>
            <a:endParaRPr lang="sk-SK" sz="1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mapa 1:50 000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Hárok1!$B$2:$B$10</c:f>
              <c:numCache>
                <c:formatCode>General</c:formatCode>
                <c:ptCount val="9"/>
                <c:pt idx="0">
                  <c:v>34.270000000000003</c:v>
                </c:pt>
                <c:pt idx="1">
                  <c:v>19.27</c:v>
                </c:pt>
                <c:pt idx="2">
                  <c:v>17.22</c:v>
                </c:pt>
                <c:pt idx="3">
                  <c:v>15.68</c:v>
                </c:pt>
                <c:pt idx="4">
                  <c:v>12.86</c:v>
                </c:pt>
                <c:pt idx="5">
                  <c:v>11.23</c:v>
                </c:pt>
                <c:pt idx="6">
                  <c:v>9.3699999999999992</c:v>
                </c:pt>
                <c:pt idx="7">
                  <c:v>6.65</c:v>
                </c:pt>
                <c:pt idx="8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35-44C3-A419-E1AE5D11642E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mapa 1:100 000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Hárok1!$C$2:$C$10</c:f>
              <c:numCache>
                <c:formatCode>General</c:formatCode>
                <c:ptCount val="9"/>
                <c:pt idx="0">
                  <c:v>55.72</c:v>
                </c:pt>
                <c:pt idx="1">
                  <c:v>37.57</c:v>
                </c:pt>
                <c:pt idx="2">
                  <c:v>34.53</c:v>
                </c:pt>
                <c:pt idx="3">
                  <c:v>32.1</c:v>
                </c:pt>
                <c:pt idx="4">
                  <c:v>27.4</c:v>
                </c:pt>
                <c:pt idx="5">
                  <c:v>24.41</c:v>
                </c:pt>
                <c:pt idx="6">
                  <c:v>20.87</c:v>
                </c:pt>
                <c:pt idx="7">
                  <c:v>15.38</c:v>
                </c:pt>
                <c:pt idx="8">
                  <c:v>12.95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35-44C3-A419-E1AE5D11642E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PAB-2A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Hárok1!$D$2:$D$10</c:f>
              <c:numCache>
                <c:formatCode>General</c:formatCode>
                <c:ptCount val="9"/>
                <c:pt idx="0">
                  <c:v>9.9</c:v>
                </c:pt>
                <c:pt idx="1">
                  <c:v>3.47</c:v>
                </c:pt>
                <c:pt idx="2">
                  <c:v>2.9</c:v>
                </c:pt>
                <c:pt idx="3">
                  <c:v>2.5099999999999998</c:v>
                </c:pt>
                <c:pt idx="4">
                  <c:v>1.91</c:v>
                </c:pt>
                <c:pt idx="5">
                  <c:v>1.68</c:v>
                </c:pt>
                <c:pt idx="6">
                  <c:v>1.37</c:v>
                </c:pt>
                <c:pt idx="7">
                  <c:v>0.95</c:v>
                </c:pt>
                <c:pt idx="8">
                  <c:v>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35-44C3-A419-E1AE5D11642E}"/>
            </c:ext>
          </c:extLst>
        </c:ser>
        <c:ser>
          <c:idx val="3"/>
          <c:order val="3"/>
          <c:tx>
            <c:strRef>
              <c:f>Hárok1!$E$1</c:f>
              <c:strCache>
                <c:ptCount val="1"/>
                <c:pt idx="0">
                  <c:v>MAPS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Hárok1!$E$2:$E$10</c:f>
              <c:numCache>
                <c:formatCode>General</c:formatCode>
                <c:ptCount val="9"/>
                <c:pt idx="0">
                  <c:v>4.7</c:v>
                </c:pt>
                <c:pt idx="1">
                  <c:v>0.61</c:v>
                </c:pt>
                <c:pt idx="2">
                  <c:v>0.37</c:v>
                </c:pt>
                <c:pt idx="3">
                  <c:v>0.22</c:v>
                </c:pt>
                <c:pt idx="4">
                  <c:v>0.06</c:v>
                </c:pt>
                <c:pt idx="5">
                  <c:v>0.09</c:v>
                </c:pt>
                <c:pt idx="6">
                  <c:v>0.08</c:v>
                </c:pt>
                <c:pt idx="7">
                  <c:v>0.05</c:v>
                </c:pt>
                <c:pt idx="8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35-44C3-A419-E1AE5D11642E}"/>
            </c:ext>
          </c:extLst>
        </c:ser>
        <c:ser>
          <c:idx val="4"/>
          <c:order val="4"/>
          <c:tx>
            <c:strRef>
              <c:f>Hárok1!$F$1</c:f>
              <c:strCache>
                <c:ptCount val="1"/>
                <c:pt idx="0">
                  <c:v>TALIN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Hárok1!$F$2:$F$10</c:f>
              <c:numCache>
                <c:formatCode>General</c:formatCode>
                <c:ptCount val="9"/>
                <c:pt idx="0">
                  <c:v>11.05</c:v>
                </c:pt>
                <c:pt idx="1">
                  <c:v>4.12</c:v>
                </c:pt>
                <c:pt idx="2">
                  <c:v>3.49</c:v>
                </c:pt>
                <c:pt idx="3">
                  <c:v>3.04</c:v>
                </c:pt>
                <c:pt idx="4">
                  <c:v>2.34</c:v>
                </c:pt>
                <c:pt idx="5">
                  <c:v>2.04</c:v>
                </c:pt>
                <c:pt idx="6">
                  <c:v>1.68</c:v>
                </c:pt>
                <c:pt idx="7">
                  <c:v>1.1599999999999999</c:v>
                </c:pt>
                <c:pt idx="8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35-44C3-A419-E1AE5D116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966592"/>
        <c:axId val="315962656"/>
      </c:lineChart>
      <c:catAx>
        <c:axId val="315966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15962656"/>
        <c:crosses val="autoZero"/>
        <c:auto val="1"/>
        <c:lblAlgn val="ctr"/>
        <c:lblOffset val="100"/>
        <c:noMultiLvlLbl val="0"/>
      </c:catAx>
      <c:valAx>
        <c:axId val="31596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Váhové číslo pravdepodobnej</a:t>
                </a:r>
                <a:r>
                  <a:rPr lang="sk-SK" baseline="0"/>
                  <a:t> chyby pripojenia bojovej zostavy </a:t>
                </a:r>
                <a:endParaRPr lang="sk-SK"/>
              </a:p>
            </c:rich>
          </c:tx>
          <c:layout>
            <c:manualLayout>
              <c:xMode val="edge"/>
              <c:yMode val="edge"/>
              <c:x val="2.8225332235681525E-2"/>
              <c:y val="9.38306451612903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1596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Veľkosť váhových čísel pripojenia bojovej zostavy v smere v závislosti od rôznych spôsobov pripojenia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mapa 1:50 000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Hárok1!$B$2:$B$10</c:f>
              <c:numCache>
                <c:formatCode>General</c:formatCode>
                <c:ptCount val="9"/>
                <c:pt idx="0">
                  <c:v>74.239999999999995</c:v>
                </c:pt>
                <c:pt idx="1">
                  <c:v>71.819999999999993</c:v>
                </c:pt>
                <c:pt idx="2">
                  <c:v>68.12</c:v>
                </c:pt>
                <c:pt idx="3">
                  <c:v>62.91</c:v>
                </c:pt>
                <c:pt idx="4">
                  <c:v>46.96</c:v>
                </c:pt>
                <c:pt idx="5">
                  <c:v>54.87</c:v>
                </c:pt>
                <c:pt idx="6">
                  <c:v>53.94</c:v>
                </c:pt>
                <c:pt idx="7">
                  <c:v>47.88</c:v>
                </c:pt>
                <c:pt idx="8">
                  <c:v>29.94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31-498B-914B-7D6E8BFA9201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mapa 1:100 000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Hárok1!$C$2:$C$10</c:f>
              <c:numCache>
                <c:formatCode>General</c:formatCode>
                <c:ptCount val="9"/>
                <c:pt idx="0">
                  <c:v>88.21</c:v>
                </c:pt>
                <c:pt idx="1">
                  <c:v>86.73</c:v>
                </c:pt>
                <c:pt idx="2">
                  <c:v>84.56</c:v>
                </c:pt>
                <c:pt idx="3">
                  <c:v>81.27</c:v>
                </c:pt>
                <c:pt idx="4">
                  <c:v>69.39</c:v>
                </c:pt>
                <c:pt idx="5">
                  <c:v>75.680000000000007</c:v>
                </c:pt>
                <c:pt idx="6">
                  <c:v>74.989999999999995</c:v>
                </c:pt>
                <c:pt idx="7">
                  <c:v>70.17</c:v>
                </c:pt>
                <c:pt idx="8">
                  <c:v>52.24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31-498B-914B-7D6E8BFA9201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PAB-2A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Hárok1!$D$2:$D$10</c:f>
              <c:numCache>
                <c:formatCode>General</c:formatCode>
                <c:ptCount val="9"/>
                <c:pt idx="0">
                  <c:v>27.44</c:v>
                </c:pt>
                <c:pt idx="1">
                  <c:v>24.86</c:v>
                </c:pt>
                <c:pt idx="2">
                  <c:v>21.68</c:v>
                </c:pt>
                <c:pt idx="3">
                  <c:v>18.02</c:v>
                </c:pt>
                <c:pt idx="4">
                  <c:v>10.29</c:v>
                </c:pt>
                <c:pt idx="5">
                  <c:v>13.62</c:v>
                </c:pt>
                <c:pt idx="6">
                  <c:v>13.18</c:v>
                </c:pt>
                <c:pt idx="7">
                  <c:v>10.64</c:v>
                </c:pt>
                <c:pt idx="8">
                  <c:v>5.25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31-498B-914B-7D6E8BFA9201}"/>
            </c:ext>
          </c:extLst>
        </c:ser>
        <c:ser>
          <c:idx val="3"/>
          <c:order val="3"/>
          <c:tx>
            <c:strRef>
              <c:f>Hárok1!$E$1</c:f>
              <c:strCache>
                <c:ptCount val="1"/>
                <c:pt idx="0">
                  <c:v>MAPS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Hárok1!$E$2:$E$10</c:f>
              <c:numCache>
                <c:formatCode>General</c:formatCode>
                <c:ptCount val="9"/>
                <c:pt idx="0">
                  <c:v>0.46</c:v>
                </c:pt>
                <c:pt idx="1">
                  <c:v>0.41</c:v>
                </c:pt>
                <c:pt idx="2">
                  <c:v>0.34</c:v>
                </c:pt>
                <c:pt idx="3">
                  <c:v>0.27</c:v>
                </c:pt>
                <c:pt idx="4">
                  <c:v>0.14000000000000001</c:v>
                </c:pt>
                <c:pt idx="5">
                  <c:v>0.19</c:v>
                </c:pt>
                <c:pt idx="6">
                  <c:v>0.19</c:v>
                </c:pt>
                <c:pt idx="7">
                  <c:v>0.15</c:v>
                </c:pt>
                <c:pt idx="8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31-498B-914B-7D6E8BFA9201}"/>
            </c:ext>
          </c:extLst>
        </c:ser>
        <c:ser>
          <c:idx val="4"/>
          <c:order val="4"/>
          <c:tx>
            <c:strRef>
              <c:f>Hárok1!$F$1</c:f>
              <c:strCache>
                <c:ptCount val="1"/>
                <c:pt idx="0">
                  <c:v>TALIN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Hárok1!$A$2:$A$10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</c:v>
                </c:pt>
              </c:numCache>
            </c:numRef>
          </c:cat>
          <c:val>
            <c:numRef>
              <c:f>Hárok1!$F$2:$F$10</c:f>
              <c:numCache>
                <c:formatCode>General</c:formatCode>
                <c:ptCount val="9"/>
                <c:pt idx="0">
                  <c:v>31.85</c:v>
                </c:pt>
                <c:pt idx="1">
                  <c:v>29</c:v>
                </c:pt>
                <c:pt idx="2">
                  <c:v>25.48</c:v>
                </c:pt>
                <c:pt idx="3">
                  <c:v>21.33</c:v>
                </c:pt>
                <c:pt idx="4">
                  <c:v>12.41</c:v>
                </c:pt>
                <c:pt idx="5">
                  <c:v>16.3</c:v>
                </c:pt>
                <c:pt idx="6">
                  <c:v>15.78</c:v>
                </c:pt>
                <c:pt idx="7">
                  <c:v>12.82</c:v>
                </c:pt>
                <c:pt idx="8">
                  <c:v>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31-498B-914B-7D6E8BFA9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694208"/>
        <c:axId val="221700480"/>
      </c:lineChart>
      <c:catAx>
        <c:axId val="22169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Vzdialenosť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1700480"/>
        <c:crosses val="autoZero"/>
        <c:auto val="1"/>
        <c:lblAlgn val="ctr"/>
        <c:lblOffset val="100"/>
        <c:noMultiLvlLbl val="0"/>
      </c:catAx>
      <c:valAx>
        <c:axId val="22170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/>
                  <a:t>Váhové číslo pripojenia </a:t>
                </a:r>
              </a:p>
              <a:p>
                <a:pPr>
                  <a:defRPr/>
                </a:pPr>
                <a:r>
                  <a:rPr lang="sk-SK"/>
                  <a:t>bojevej zostavy v smere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169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CD338-B1F2-40F2-B29D-F7122FE7BD1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2DBFB7-BE9C-4A60-A936-DB0C6D557360}">
      <dgm:prSet/>
      <dgm:spPr/>
      <dgm:t>
        <a:bodyPr/>
        <a:lstStyle/>
        <a:p>
          <a:r>
            <a:rPr lang="sk-SK"/>
            <a:t>Ciele</a:t>
          </a:r>
          <a:endParaRPr lang="en-US"/>
        </a:p>
      </dgm:t>
    </dgm:pt>
    <dgm:pt modelId="{3F73B145-E8F1-4EAB-91F8-3CF480B3AA90}" type="parTrans" cxnId="{C04AEF3F-A41F-45A9-8254-D69A303BE016}">
      <dgm:prSet/>
      <dgm:spPr/>
      <dgm:t>
        <a:bodyPr/>
        <a:lstStyle/>
        <a:p>
          <a:endParaRPr lang="en-US"/>
        </a:p>
      </dgm:t>
    </dgm:pt>
    <dgm:pt modelId="{B4A9EEFE-8E90-4C3C-B3BF-F6FD239A3E91}" type="sibTrans" cxnId="{C04AEF3F-A41F-45A9-8254-D69A303BE016}">
      <dgm:prSet/>
      <dgm:spPr/>
      <dgm:t>
        <a:bodyPr/>
        <a:lstStyle/>
        <a:p>
          <a:endParaRPr lang="en-US"/>
        </a:p>
      </dgm:t>
    </dgm:pt>
    <dgm:pt modelId="{B7637F54-1604-423A-B300-204AD8A5D736}">
      <dgm:prSet/>
      <dgm:spPr/>
      <dgm:t>
        <a:bodyPr/>
        <a:lstStyle/>
        <a:p>
          <a:r>
            <a:rPr lang="sk-SK"/>
            <a:t>Použité metódy</a:t>
          </a:r>
          <a:endParaRPr lang="en-US"/>
        </a:p>
      </dgm:t>
    </dgm:pt>
    <dgm:pt modelId="{CC27C35D-4C35-45C7-83AE-0A241E6141B1}" type="parTrans" cxnId="{06E51C4B-BADB-4ABD-82E8-EB804BAEFECF}">
      <dgm:prSet/>
      <dgm:spPr/>
      <dgm:t>
        <a:bodyPr/>
        <a:lstStyle/>
        <a:p>
          <a:endParaRPr lang="en-US"/>
        </a:p>
      </dgm:t>
    </dgm:pt>
    <dgm:pt modelId="{6120C000-BFF1-41D2-A960-B95B29128F08}" type="sibTrans" cxnId="{06E51C4B-BADB-4ABD-82E8-EB804BAEFECF}">
      <dgm:prSet/>
      <dgm:spPr/>
      <dgm:t>
        <a:bodyPr/>
        <a:lstStyle/>
        <a:p>
          <a:endParaRPr lang="en-US"/>
        </a:p>
      </dgm:t>
    </dgm:pt>
    <dgm:pt modelId="{F3EA24A4-1A68-4138-87B6-FE3157B7DEA6}">
      <dgm:prSet/>
      <dgm:spPr/>
      <dgm:t>
        <a:bodyPr/>
        <a:lstStyle/>
        <a:p>
          <a:r>
            <a:rPr lang="sk-SK"/>
            <a:t>Metodika</a:t>
          </a:r>
          <a:endParaRPr lang="en-US"/>
        </a:p>
      </dgm:t>
    </dgm:pt>
    <dgm:pt modelId="{2D8DF284-3E37-44E0-9C83-38340A76708F}" type="parTrans" cxnId="{CAE13125-F112-44B1-8A44-64FBFB9FAAAA}">
      <dgm:prSet/>
      <dgm:spPr/>
      <dgm:t>
        <a:bodyPr/>
        <a:lstStyle/>
        <a:p>
          <a:endParaRPr lang="en-US"/>
        </a:p>
      </dgm:t>
    </dgm:pt>
    <dgm:pt modelId="{053F47AA-8D04-475E-AC43-440BCF85BD99}" type="sibTrans" cxnId="{CAE13125-F112-44B1-8A44-64FBFB9FAAAA}">
      <dgm:prSet/>
      <dgm:spPr/>
      <dgm:t>
        <a:bodyPr/>
        <a:lstStyle/>
        <a:p>
          <a:endParaRPr lang="en-US"/>
        </a:p>
      </dgm:t>
    </dgm:pt>
    <dgm:pt modelId="{54B0C464-EDA9-46C3-BDF0-E08F6EF3C1EB}">
      <dgm:prSet/>
      <dgm:spPr/>
      <dgm:t>
        <a:bodyPr/>
        <a:lstStyle/>
        <a:p>
          <a:r>
            <a:rPr lang="sk-SK"/>
            <a:t>Výsledky práce</a:t>
          </a:r>
          <a:endParaRPr lang="en-US"/>
        </a:p>
      </dgm:t>
    </dgm:pt>
    <dgm:pt modelId="{38C8AD02-6542-41CD-88BC-CA90C3DF7DDF}" type="parTrans" cxnId="{BE121E90-CF5F-4E8D-8F8E-C1F38D3F1354}">
      <dgm:prSet/>
      <dgm:spPr/>
      <dgm:t>
        <a:bodyPr/>
        <a:lstStyle/>
        <a:p>
          <a:endParaRPr lang="en-US"/>
        </a:p>
      </dgm:t>
    </dgm:pt>
    <dgm:pt modelId="{ABDA8BD3-76CE-4151-B40F-DB1D6C744FD7}" type="sibTrans" cxnId="{BE121E90-CF5F-4E8D-8F8E-C1F38D3F1354}">
      <dgm:prSet/>
      <dgm:spPr/>
      <dgm:t>
        <a:bodyPr/>
        <a:lstStyle/>
        <a:p>
          <a:endParaRPr lang="en-US"/>
        </a:p>
      </dgm:t>
    </dgm:pt>
    <dgm:pt modelId="{EF4AE252-ECF1-486C-8D2C-58B543A5EDC6}">
      <dgm:prSet/>
      <dgm:spPr/>
      <dgm:t>
        <a:bodyPr/>
        <a:lstStyle/>
        <a:p>
          <a:r>
            <a:rPr lang="sk-SK" dirty="0"/>
            <a:t>Tabuľky a grafy</a:t>
          </a:r>
          <a:endParaRPr lang="en-US" dirty="0"/>
        </a:p>
      </dgm:t>
    </dgm:pt>
    <dgm:pt modelId="{B0D64603-7CF0-465A-95E7-221532782693}" type="parTrans" cxnId="{2FF1CC8F-AA63-41A4-A54F-C9FF89AE67E9}">
      <dgm:prSet/>
      <dgm:spPr/>
      <dgm:t>
        <a:bodyPr/>
        <a:lstStyle/>
        <a:p>
          <a:endParaRPr lang="en-US"/>
        </a:p>
      </dgm:t>
    </dgm:pt>
    <dgm:pt modelId="{9DC859A2-5548-4981-8250-04F25E9A0E63}" type="sibTrans" cxnId="{2FF1CC8F-AA63-41A4-A54F-C9FF89AE67E9}">
      <dgm:prSet/>
      <dgm:spPr/>
      <dgm:t>
        <a:bodyPr/>
        <a:lstStyle/>
        <a:p>
          <a:endParaRPr lang="en-US"/>
        </a:p>
      </dgm:t>
    </dgm:pt>
    <dgm:pt modelId="{C95CC5AD-EC09-473B-83DC-8121AD7F5A2D}">
      <dgm:prSet/>
      <dgm:spPr/>
      <dgm:t>
        <a:bodyPr/>
        <a:lstStyle/>
        <a:p>
          <a:r>
            <a:rPr lang="sk-SK" dirty="0"/>
            <a:t>Pravdepodobná chyba výstrelu</a:t>
          </a:r>
          <a:endParaRPr lang="en-US" dirty="0"/>
        </a:p>
      </dgm:t>
    </dgm:pt>
    <dgm:pt modelId="{74C090F9-40C3-499C-8140-304E085D32B5}" type="parTrans" cxnId="{6C9B3856-1C0B-43B3-B876-55A3CF3FE9E2}">
      <dgm:prSet/>
      <dgm:spPr/>
      <dgm:t>
        <a:bodyPr/>
        <a:lstStyle/>
        <a:p>
          <a:endParaRPr lang="en-US"/>
        </a:p>
      </dgm:t>
    </dgm:pt>
    <dgm:pt modelId="{FE6138A6-FFBF-473F-B6B2-67560B7B6F87}" type="sibTrans" cxnId="{6C9B3856-1C0B-43B3-B876-55A3CF3FE9E2}">
      <dgm:prSet/>
      <dgm:spPr/>
      <dgm:t>
        <a:bodyPr/>
        <a:lstStyle/>
        <a:p>
          <a:endParaRPr lang="en-US"/>
        </a:p>
      </dgm:t>
    </dgm:pt>
    <dgm:pt modelId="{7780496A-A560-4A9C-8318-EF6A54CFF365}">
      <dgm:prSet/>
      <dgm:spPr/>
      <dgm:t>
        <a:bodyPr/>
        <a:lstStyle/>
        <a:p>
          <a:r>
            <a:rPr lang="sk-SK" dirty="0"/>
            <a:t>Vplyv použitia daného spôsobu</a:t>
          </a:r>
          <a:endParaRPr lang="en-US" dirty="0"/>
        </a:p>
      </dgm:t>
    </dgm:pt>
    <dgm:pt modelId="{3DD40E09-3F8C-4F1A-9589-675DFD9FAC1C}" type="parTrans" cxnId="{D85DF3FB-66EE-4824-8E27-DA1CDB61A61D}">
      <dgm:prSet/>
      <dgm:spPr/>
      <dgm:t>
        <a:bodyPr/>
        <a:lstStyle/>
        <a:p>
          <a:endParaRPr lang="en-US"/>
        </a:p>
      </dgm:t>
    </dgm:pt>
    <dgm:pt modelId="{E2C4CE34-C0EE-4800-9CBE-DA723C5E89F5}" type="sibTrans" cxnId="{D85DF3FB-66EE-4824-8E27-DA1CDB61A61D}">
      <dgm:prSet/>
      <dgm:spPr/>
      <dgm:t>
        <a:bodyPr/>
        <a:lstStyle/>
        <a:p>
          <a:endParaRPr lang="en-US"/>
        </a:p>
      </dgm:t>
    </dgm:pt>
    <dgm:pt modelId="{7A86AD4E-AB3F-47A7-95E5-C0CC523B574C}">
      <dgm:prSet/>
      <dgm:spPr/>
      <dgm:t>
        <a:bodyPr/>
        <a:lstStyle/>
        <a:p>
          <a:r>
            <a:rPr lang="sk-SK"/>
            <a:t>Odporúčania pre prax</a:t>
          </a:r>
          <a:endParaRPr lang="en-US"/>
        </a:p>
      </dgm:t>
    </dgm:pt>
    <dgm:pt modelId="{BAC221C9-7AA3-4CFF-96B1-34E758869B1F}" type="parTrans" cxnId="{2F1B272F-F1CB-46FC-8629-23259B04028D}">
      <dgm:prSet/>
      <dgm:spPr/>
      <dgm:t>
        <a:bodyPr/>
        <a:lstStyle/>
        <a:p>
          <a:endParaRPr lang="en-US"/>
        </a:p>
      </dgm:t>
    </dgm:pt>
    <dgm:pt modelId="{43C45970-1589-40D0-ACA0-A095C910DD8D}" type="sibTrans" cxnId="{2F1B272F-F1CB-46FC-8629-23259B04028D}">
      <dgm:prSet/>
      <dgm:spPr/>
      <dgm:t>
        <a:bodyPr/>
        <a:lstStyle/>
        <a:p>
          <a:endParaRPr lang="en-US"/>
        </a:p>
      </dgm:t>
    </dgm:pt>
    <dgm:pt modelId="{47FEC401-48E8-4AA4-BA9E-9F2DFFE818C6}">
      <dgm:prSet/>
      <dgm:spPr/>
      <dgm:t>
        <a:bodyPr/>
        <a:lstStyle/>
        <a:p>
          <a:r>
            <a:rPr lang="sk-SK" dirty="0"/>
            <a:t>Odpoveď na otázku oponenta</a:t>
          </a:r>
          <a:endParaRPr lang="en-US" dirty="0"/>
        </a:p>
      </dgm:t>
    </dgm:pt>
    <dgm:pt modelId="{0B1B3D50-98A2-4D26-9F99-A90C75C791DF}" type="parTrans" cxnId="{35CBE8B7-4CD2-460E-A015-411BD2B416E7}">
      <dgm:prSet/>
      <dgm:spPr/>
      <dgm:t>
        <a:bodyPr/>
        <a:lstStyle/>
        <a:p>
          <a:endParaRPr lang="en-US"/>
        </a:p>
      </dgm:t>
    </dgm:pt>
    <dgm:pt modelId="{3E498DB7-1218-4468-99E5-C402A6F080EB}" type="sibTrans" cxnId="{35CBE8B7-4CD2-460E-A015-411BD2B416E7}">
      <dgm:prSet/>
      <dgm:spPr/>
      <dgm:t>
        <a:bodyPr/>
        <a:lstStyle/>
        <a:p>
          <a:endParaRPr lang="en-US"/>
        </a:p>
      </dgm:t>
    </dgm:pt>
    <dgm:pt modelId="{76527325-8477-45A6-AECB-C50BA6140496}" type="pres">
      <dgm:prSet presAssocID="{C78CD338-B1F2-40F2-B29D-F7122FE7BD1B}" presName="vert0" presStyleCnt="0">
        <dgm:presLayoutVars>
          <dgm:dir/>
          <dgm:animOne val="branch"/>
          <dgm:animLvl val="lvl"/>
        </dgm:presLayoutVars>
      </dgm:prSet>
      <dgm:spPr/>
    </dgm:pt>
    <dgm:pt modelId="{B1D92A42-D136-4B14-A174-B93A76FA93D7}" type="pres">
      <dgm:prSet presAssocID="{C02DBFB7-BE9C-4A60-A936-DB0C6D557360}" presName="thickLine" presStyleLbl="alignNode1" presStyleIdx="0" presStyleCnt="9"/>
      <dgm:spPr/>
    </dgm:pt>
    <dgm:pt modelId="{55C9286B-BA75-475B-A3D1-FEB1EBE78285}" type="pres">
      <dgm:prSet presAssocID="{C02DBFB7-BE9C-4A60-A936-DB0C6D557360}" presName="horz1" presStyleCnt="0"/>
      <dgm:spPr/>
    </dgm:pt>
    <dgm:pt modelId="{63C058A3-110B-4F82-AF5E-0C58FC9D13EA}" type="pres">
      <dgm:prSet presAssocID="{C02DBFB7-BE9C-4A60-A936-DB0C6D557360}" presName="tx1" presStyleLbl="revTx" presStyleIdx="0" presStyleCnt="9"/>
      <dgm:spPr/>
    </dgm:pt>
    <dgm:pt modelId="{B97E5871-48A4-4AE2-B7A4-D9E91669DB14}" type="pres">
      <dgm:prSet presAssocID="{C02DBFB7-BE9C-4A60-A936-DB0C6D557360}" presName="vert1" presStyleCnt="0"/>
      <dgm:spPr/>
    </dgm:pt>
    <dgm:pt modelId="{5B0CB389-E91F-48C1-9911-7CDD41E5CE85}" type="pres">
      <dgm:prSet presAssocID="{B7637F54-1604-423A-B300-204AD8A5D736}" presName="thickLine" presStyleLbl="alignNode1" presStyleIdx="1" presStyleCnt="9"/>
      <dgm:spPr/>
    </dgm:pt>
    <dgm:pt modelId="{1F0D8201-0C73-452F-ACFE-28DAF9AA18D9}" type="pres">
      <dgm:prSet presAssocID="{B7637F54-1604-423A-B300-204AD8A5D736}" presName="horz1" presStyleCnt="0"/>
      <dgm:spPr/>
    </dgm:pt>
    <dgm:pt modelId="{045EB6F2-2F20-42F3-AF02-45508EE0FD94}" type="pres">
      <dgm:prSet presAssocID="{B7637F54-1604-423A-B300-204AD8A5D736}" presName="tx1" presStyleLbl="revTx" presStyleIdx="1" presStyleCnt="9"/>
      <dgm:spPr/>
    </dgm:pt>
    <dgm:pt modelId="{7C7179D2-47D5-4FEE-8F6A-B813567283E1}" type="pres">
      <dgm:prSet presAssocID="{B7637F54-1604-423A-B300-204AD8A5D736}" presName="vert1" presStyleCnt="0"/>
      <dgm:spPr/>
    </dgm:pt>
    <dgm:pt modelId="{F0C4D89F-8F9A-4D4D-B76A-70F820C6A549}" type="pres">
      <dgm:prSet presAssocID="{F3EA24A4-1A68-4138-87B6-FE3157B7DEA6}" presName="thickLine" presStyleLbl="alignNode1" presStyleIdx="2" presStyleCnt="9"/>
      <dgm:spPr/>
    </dgm:pt>
    <dgm:pt modelId="{FC47DC9B-3A95-4F7D-B882-53AE20EDB663}" type="pres">
      <dgm:prSet presAssocID="{F3EA24A4-1A68-4138-87B6-FE3157B7DEA6}" presName="horz1" presStyleCnt="0"/>
      <dgm:spPr/>
    </dgm:pt>
    <dgm:pt modelId="{D910B46A-D9E4-4FFC-93EA-3F06E2379511}" type="pres">
      <dgm:prSet presAssocID="{F3EA24A4-1A68-4138-87B6-FE3157B7DEA6}" presName="tx1" presStyleLbl="revTx" presStyleIdx="2" presStyleCnt="9"/>
      <dgm:spPr/>
    </dgm:pt>
    <dgm:pt modelId="{792F6F18-A620-4755-9C43-10E5937BFE82}" type="pres">
      <dgm:prSet presAssocID="{F3EA24A4-1A68-4138-87B6-FE3157B7DEA6}" presName="vert1" presStyleCnt="0"/>
      <dgm:spPr/>
    </dgm:pt>
    <dgm:pt modelId="{8E8C9558-2F65-4EC9-9F63-AF0C04C51546}" type="pres">
      <dgm:prSet presAssocID="{54B0C464-EDA9-46C3-BDF0-E08F6EF3C1EB}" presName="thickLine" presStyleLbl="alignNode1" presStyleIdx="3" presStyleCnt="9"/>
      <dgm:spPr/>
    </dgm:pt>
    <dgm:pt modelId="{F3634E07-0BBB-4A19-BD5B-3E019B16F445}" type="pres">
      <dgm:prSet presAssocID="{54B0C464-EDA9-46C3-BDF0-E08F6EF3C1EB}" presName="horz1" presStyleCnt="0"/>
      <dgm:spPr/>
    </dgm:pt>
    <dgm:pt modelId="{6D35B15B-910B-4BA7-BA84-30B089F5FC5A}" type="pres">
      <dgm:prSet presAssocID="{54B0C464-EDA9-46C3-BDF0-E08F6EF3C1EB}" presName="tx1" presStyleLbl="revTx" presStyleIdx="3" presStyleCnt="9"/>
      <dgm:spPr/>
    </dgm:pt>
    <dgm:pt modelId="{792E0ACF-5210-4026-B7A1-CF735D6D61CF}" type="pres">
      <dgm:prSet presAssocID="{54B0C464-EDA9-46C3-BDF0-E08F6EF3C1EB}" presName="vert1" presStyleCnt="0"/>
      <dgm:spPr/>
    </dgm:pt>
    <dgm:pt modelId="{8F700048-1712-48CA-AEC7-34CB728B7A80}" type="pres">
      <dgm:prSet presAssocID="{EF4AE252-ECF1-486C-8D2C-58B543A5EDC6}" presName="thickLine" presStyleLbl="alignNode1" presStyleIdx="4" presStyleCnt="9"/>
      <dgm:spPr/>
    </dgm:pt>
    <dgm:pt modelId="{55769AD1-0F08-406C-9AF2-F002789826FD}" type="pres">
      <dgm:prSet presAssocID="{EF4AE252-ECF1-486C-8D2C-58B543A5EDC6}" presName="horz1" presStyleCnt="0"/>
      <dgm:spPr/>
    </dgm:pt>
    <dgm:pt modelId="{A6EF7907-E595-4AEF-876E-2D4A4DB78529}" type="pres">
      <dgm:prSet presAssocID="{EF4AE252-ECF1-486C-8D2C-58B543A5EDC6}" presName="tx1" presStyleLbl="revTx" presStyleIdx="4" presStyleCnt="9"/>
      <dgm:spPr/>
    </dgm:pt>
    <dgm:pt modelId="{40CBBD8D-5FD1-4F52-BF2E-1076CA15CCD8}" type="pres">
      <dgm:prSet presAssocID="{EF4AE252-ECF1-486C-8D2C-58B543A5EDC6}" presName="vert1" presStyleCnt="0"/>
      <dgm:spPr/>
    </dgm:pt>
    <dgm:pt modelId="{1FAD1B18-FDEC-42AB-80F4-4B86DC5EFE51}" type="pres">
      <dgm:prSet presAssocID="{C95CC5AD-EC09-473B-83DC-8121AD7F5A2D}" presName="thickLine" presStyleLbl="alignNode1" presStyleIdx="5" presStyleCnt="9"/>
      <dgm:spPr/>
    </dgm:pt>
    <dgm:pt modelId="{EE67FB38-A569-462A-B38F-7607CA2A90C5}" type="pres">
      <dgm:prSet presAssocID="{C95CC5AD-EC09-473B-83DC-8121AD7F5A2D}" presName="horz1" presStyleCnt="0"/>
      <dgm:spPr/>
    </dgm:pt>
    <dgm:pt modelId="{5F524353-B959-4AB9-A845-18B2345A6E16}" type="pres">
      <dgm:prSet presAssocID="{C95CC5AD-EC09-473B-83DC-8121AD7F5A2D}" presName="tx1" presStyleLbl="revTx" presStyleIdx="5" presStyleCnt="9"/>
      <dgm:spPr/>
    </dgm:pt>
    <dgm:pt modelId="{9019BD1D-DBBB-4D58-80A9-89DA8F6180AB}" type="pres">
      <dgm:prSet presAssocID="{C95CC5AD-EC09-473B-83DC-8121AD7F5A2D}" presName="vert1" presStyleCnt="0"/>
      <dgm:spPr/>
    </dgm:pt>
    <dgm:pt modelId="{F504263A-7146-4C5E-A159-F8A32E9666F6}" type="pres">
      <dgm:prSet presAssocID="{7780496A-A560-4A9C-8318-EF6A54CFF365}" presName="thickLine" presStyleLbl="alignNode1" presStyleIdx="6" presStyleCnt="9"/>
      <dgm:spPr/>
    </dgm:pt>
    <dgm:pt modelId="{3C24C05A-0A51-431F-AC01-145B8E09D1F9}" type="pres">
      <dgm:prSet presAssocID="{7780496A-A560-4A9C-8318-EF6A54CFF365}" presName="horz1" presStyleCnt="0"/>
      <dgm:spPr/>
    </dgm:pt>
    <dgm:pt modelId="{3C0DB97E-98AF-422A-A5E7-854EDB24D23A}" type="pres">
      <dgm:prSet presAssocID="{7780496A-A560-4A9C-8318-EF6A54CFF365}" presName="tx1" presStyleLbl="revTx" presStyleIdx="6" presStyleCnt="9"/>
      <dgm:spPr/>
    </dgm:pt>
    <dgm:pt modelId="{8F8696ED-C66B-4AC4-B530-3C3464B389EF}" type="pres">
      <dgm:prSet presAssocID="{7780496A-A560-4A9C-8318-EF6A54CFF365}" presName="vert1" presStyleCnt="0"/>
      <dgm:spPr/>
    </dgm:pt>
    <dgm:pt modelId="{6B27AAB1-F2A7-478E-9457-AD4F411B9587}" type="pres">
      <dgm:prSet presAssocID="{7A86AD4E-AB3F-47A7-95E5-C0CC523B574C}" presName="thickLine" presStyleLbl="alignNode1" presStyleIdx="7" presStyleCnt="9"/>
      <dgm:spPr/>
    </dgm:pt>
    <dgm:pt modelId="{6DF5EA99-5127-49F9-BDBD-C55C2BA49BBC}" type="pres">
      <dgm:prSet presAssocID="{7A86AD4E-AB3F-47A7-95E5-C0CC523B574C}" presName="horz1" presStyleCnt="0"/>
      <dgm:spPr/>
    </dgm:pt>
    <dgm:pt modelId="{F5D3B553-1713-4F2A-B6F6-144C059F3DAE}" type="pres">
      <dgm:prSet presAssocID="{7A86AD4E-AB3F-47A7-95E5-C0CC523B574C}" presName="tx1" presStyleLbl="revTx" presStyleIdx="7" presStyleCnt="9"/>
      <dgm:spPr/>
    </dgm:pt>
    <dgm:pt modelId="{D7D3FD52-FBE5-46FE-A43A-1B3D8689A73D}" type="pres">
      <dgm:prSet presAssocID="{7A86AD4E-AB3F-47A7-95E5-C0CC523B574C}" presName="vert1" presStyleCnt="0"/>
      <dgm:spPr/>
    </dgm:pt>
    <dgm:pt modelId="{B0D2AE41-95B2-4429-BB6D-151AFA917B88}" type="pres">
      <dgm:prSet presAssocID="{47FEC401-48E8-4AA4-BA9E-9F2DFFE818C6}" presName="thickLine" presStyleLbl="alignNode1" presStyleIdx="8" presStyleCnt="9"/>
      <dgm:spPr/>
    </dgm:pt>
    <dgm:pt modelId="{40F31351-B450-434F-93E5-0D1464A86182}" type="pres">
      <dgm:prSet presAssocID="{47FEC401-48E8-4AA4-BA9E-9F2DFFE818C6}" presName="horz1" presStyleCnt="0"/>
      <dgm:spPr/>
    </dgm:pt>
    <dgm:pt modelId="{F188BE0F-3D3A-407E-AD38-831282FAC2AA}" type="pres">
      <dgm:prSet presAssocID="{47FEC401-48E8-4AA4-BA9E-9F2DFFE818C6}" presName="tx1" presStyleLbl="revTx" presStyleIdx="8" presStyleCnt="9"/>
      <dgm:spPr/>
    </dgm:pt>
    <dgm:pt modelId="{874CC7C2-40E9-41D3-B2A5-8E21573C94D5}" type="pres">
      <dgm:prSet presAssocID="{47FEC401-48E8-4AA4-BA9E-9F2DFFE818C6}" presName="vert1" presStyleCnt="0"/>
      <dgm:spPr/>
    </dgm:pt>
  </dgm:ptLst>
  <dgm:cxnLst>
    <dgm:cxn modelId="{CAE13125-F112-44B1-8A44-64FBFB9FAAAA}" srcId="{C78CD338-B1F2-40F2-B29D-F7122FE7BD1B}" destId="{F3EA24A4-1A68-4138-87B6-FE3157B7DEA6}" srcOrd="2" destOrd="0" parTransId="{2D8DF284-3E37-44E0-9C83-38340A76708F}" sibTransId="{053F47AA-8D04-475E-AC43-440BCF85BD99}"/>
    <dgm:cxn modelId="{0A616B2C-991E-4B59-BFC7-90B08FEE0288}" type="presOf" srcId="{C95CC5AD-EC09-473B-83DC-8121AD7F5A2D}" destId="{5F524353-B959-4AB9-A845-18B2345A6E16}" srcOrd="0" destOrd="0" presId="urn:microsoft.com/office/officeart/2008/layout/LinedList"/>
    <dgm:cxn modelId="{2F1B272F-F1CB-46FC-8629-23259B04028D}" srcId="{C78CD338-B1F2-40F2-B29D-F7122FE7BD1B}" destId="{7A86AD4E-AB3F-47A7-95E5-C0CC523B574C}" srcOrd="7" destOrd="0" parTransId="{BAC221C9-7AA3-4CFF-96B1-34E758869B1F}" sibTransId="{43C45970-1589-40D0-ACA0-A095C910DD8D}"/>
    <dgm:cxn modelId="{571AA135-A496-4F9E-923E-6C8ED14B1078}" type="presOf" srcId="{C78CD338-B1F2-40F2-B29D-F7122FE7BD1B}" destId="{76527325-8477-45A6-AECB-C50BA6140496}" srcOrd="0" destOrd="0" presId="urn:microsoft.com/office/officeart/2008/layout/LinedList"/>
    <dgm:cxn modelId="{8A0EE83E-E950-4085-AE6A-B2D3375C9805}" type="presOf" srcId="{F3EA24A4-1A68-4138-87B6-FE3157B7DEA6}" destId="{D910B46A-D9E4-4FFC-93EA-3F06E2379511}" srcOrd="0" destOrd="0" presId="urn:microsoft.com/office/officeart/2008/layout/LinedList"/>
    <dgm:cxn modelId="{C04AEF3F-A41F-45A9-8254-D69A303BE016}" srcId="{C78CD338-B1F2-40F2-B29D-F7122FE7BD1B}" destId="{C02DBFB7-BE9C-4A60-A936-DB0C6D557360}" srcOrd="0" destOrd="0" parTransId="{3F73B145-E8F1-4EAB-91F8-3CF480B3AA90}" sibTransId="{B4A9EEFE-8E90-4C3C-B3BF-F6FD239A3E91}"/>
    <dgm:cxn modelId="{E573215B-1ADE-42AC-A2CD-97E2F88ABF60}" type="presOf" srcId="{C02DBFB7-BE9C-4A60-A936-DB0C6D557360}" destId="{63C058A3-110B-4F82-AF5E-0C58FC9D13EA}" srcOrd="0" destOrd="0" presId="urn:microsoft.com/office/officeart/2008/layout/LinedList"/>
    <dgm:cxn modelId="{06E51C4B-BADB-4ABD-82E8-EB804BAEFECF}" srcId="{C78CD338-B1F2-40F2-B29D-F7122FE7BD1B}" destId="{B7637F54-1604-423A-B300-204AD8A5D736}" srcOrd="1" destOrd="0" parTransId="{CC27C35D-4C35-45C7-83AE-0A241E6141B1}" sibTransId="{6120C000-BFF1-41D2-A960-B95B29128F08}"/>
    <dgm:cxn modelId="{6C9B3856-1C0B-43B3-B876-55A3CF3FE9E2}" srcId="{C78CD338-B1F2-40F2-B29D-F7122FE7BD1B}" destId="{C95CC5AD-EC09-473B-83DC-8121AD7F5A2D}" srcOrd="5" destOrd="0" parTransId="{74C090F9-40C3-499C-8140-304E085D32B5}" sibTransId="{FE6138A6-FFBF-473F-B6B2-67560B7B6F87}"/>
    <dgm:cxn modelId="{4E57507E-0416-49FD-BEF0-0B7B97DB5DEA}" type="presOf" srcId="{7780496A-A560-4A9C-8318-EF6A54CFF365}" destId="{3C0DB97E-98AF-422A-A5E7-854EDB24D23A}" srcOrd="0" destOrd="0" presId="urn:microsoft.com/office/officeart/2008/layout/LinedList"/>
    <dgm:cxn modelId="{2FF1CC8F-AA63-41A4-A54F-C9FF89AE67E9}" srcId="{C78CD338-B1F2-40F2-B29D-F7122FE7BD1B}" destId="{EF4AE252-ECF1-486C-8D2C-58B543A5EDC6}" srcOrd="4" destOrd="0" parTransId="{B0D64603-7CF0-465A-95E7-221532782693}" sibTransId="{9DC859A2-5548-4981-8250-04F25E9A0E63}"/>
    <dgm:cxn modelId="{BE121E90-CF5F-4E8D-8F8E-C1F38D3F1354}" srcId="{C78CD338-B1F2-40F2-B29D-F7122FE7BD1B}" destId="{54B0C464-EDA9-46C3-BDF0-E08F6EF3C1EB}" srcOrd="3" destOrd="0" parTransId="{38C8AD02-6542-41CD-88BC-CA90C3DF7DDF}" sibTransId="{ABDA8BD3-76CE-4151-B40F-DB1D6C744FD7}"/>
    <dgm:cxn modelId="{6F51BC94-A17B-40CF-81B4-77E0F73FE273}" type="presOf" srcId="{B7637F54-1604-423A-B300-204AD8A5D736}" destId="{045EB6F2-2F20-42F3-AF02-45508EE0FD94}" srcOrd="0" destOrd="0" presId="urn:microsoft.com/office/officeart/2008/layout/LinedList"/>
    <dgm:cxn modelId="{8EEFAEA0-678F-4266-8777-C9883621E8CA}" type="presOf" srcId="{7A86AD4E-AB3F-47A7-95E5-C0CC523B574C}" destId="{F5D3B553-1713-4F2A-B6F6-144C059F3DAE}" srcOrd="0" destOrd="0" presId="urn:microsoft.com/office/officeart/2008/layout/LinedList"/>
    <dgm:cxn modelId="{822ABEAF-078E-42B5-B591-126416B5AEDB}" type="presOf" srcId="{EF4AE252-ECF1-486C-8D2C-58B543A5EDC6}" destId="{A6EF7907-E595-4AEF-876E-2D4A4DB78529}" srcOrd="0" destOrd="0" presId="urn:microsoft.com/office/officeart/2008/layout/LinedList"/>
    <dgm:cxn modelId="{D4CE09B7-9C05-4EC4-AF1B-0228EE684BCA}" type="presOf" srcId="{47FEC401-48E8-4AA4-BA9E-9F2DFFE818C6}" destId="{F188BE0F-3D3A-407E-AD38-831282FAC2AA}" srcOrd="0" destOrd="0" presId="urn:microsoft.com/office/officeart/2008/layout/LinedList"/>
    <dgm:cxn modelId="{35CBE8B7-4CD2-460E-A015-411BD2B416E7}" srcId="{C78CD338-B1F2-40F2-B29D-F7122FE7BD1B}" destId="{47FEC401-48E8-4AA4-BA9E-9F2DFFE818C6}" srcOrd="8" destOrd="0" parTransId="{0B1B3D50-98A2-4D26-9F99-A90C75C791DF}" sibTransId="{3E498DB7-1218-4468-99E5-C402A6F080EB}"/>
    <dgm:cxn modelId="{153718BA-6640-4D3B-954F-90F6838B4645}" type="presOf" srcId="{54B0C464-EDA9-46C3-BDF0-E08F6EF3C1EB}" destId="{6D35B15B-910B-4BA7-BA84-30B089F5FC5A}" srcOrd="0" destOrd="0" presId="urn:microsoft.com/office/officeart/2008/layout/LinedList"/>
    <dgm:cxn modelId="{D85DF3FB-66EE-4824-8E27-DA1CDB61A61D}" srcId="{C78CD338-B1F2-40F2-B29D-F7122FE7BD1B}" destId="{7780496A-A560-4A9C-8318-EF6A54CFF365}" srcOrd="6" destOrd="0" parTransId="{3DD40E09-3F8C-4F1A-9589-675DFD9FAC1C}" sibTransId="{E2C4CE34-C0EE-4800-9CBE-DA723C5E89F5}"/>
    <dgm:cxn modelId="{949601C5-0F03-42DD-93F6-8E40C8536548}" type="presParOf" srcId="{76527325-8477-45A6-AECB-C50BA6140496}" destId="{B1D92A42-D136-4B14-A174-B93A76FA93D7}" srcOrd="0" destOrd="0" presId="urn:microsoft.com/office/officeart/2008/layout/LinedList"/>
    <dgm:cxn modelId="{D383BFA1-EFBF-44EC-8E18-01683F2D6F25}" type="presParOf" srcId="{76527325-8477-45A6-AECB-C50BA6140496}" destId="{55C9286B-BA75-475B-A3D1-FEB1EBE78285}" srcOrd="1" destOrd="0" presId="urn:microsoft.com/office/officeart/2008/layout/LinedList"/>
    <dgm:cxn modelId="{807350D2-D3B7-4AC3-8E58-45376BA8788F}" type="presParOf" srcId="{55C9286B-BA75-475B-A3D1-FEB1EBE78285}" destId="{63C058A3-110B-4F82-AF5E-0C58FC9D13EA}" srcOrd="0" destOrd="0" presId="urn:microsoft.com/office/officeart/2008/layout/LinedList"/>
    <dgm:cxn modelId="{FD685CF9-746D-441E-9D60-6D472F06CEC3}" type="presParOf" srcId="{55C9286B-BA75-475B-A3D1-FEB1EBE78285}" destId="{B97E5871-48A4-4AE2-B7A4-D9E91669DB14}" srcOrd="1" destOrd="0" presId="urn:microsoft.com/office/officeart/2008/layout/LinedList"/>
    <dgm:cxn modelId="{6A192803-7321-490C-86F8-BEB456F1A74B}" type="presParOf" srcId="{76527325-8477-45A6-AECB-C50BA6140496}" destId="{5B0CB389-E91F-48C1-9911-7CDD41E5CE85}" srcOrd="2" destOrd="0" presId="urn:microsoft.com/office/officeart/2008/layout/LinedList"/>
    <dgm:cxn modelId="{1C9BC084-7B0A-48D5-B4B6-0837BDA18E10}" type="presParOf" srcId="{76527325-8477-45A6-AECB-C50BA6140496}" destId="{1F0D8201-0C73-452F-ACFE-28DAF9AA18D9}" srcOrd="3" destOrd="0" presId="urn:microsoft.com/office/officeart/2008/layout/LinedList"/>
    <dgm:cxn modelId="{A5C32B7B-57A1-4D59-A6C4-6B3B2EFE701B}" type="presParOf" srcId="{1F0D8201-0C73-452F-ACFE-28DAF9AA18D9}" destId="{045EB6F2-2F20-42F3-AF02-45508EE0FD94}" srcOrd="0" destOrd="0" presId="urn:microsoft.com/office/officeart/2008/layout/LinedList"/>
    <dgm:cxn modelId="{CB741141-AC41-4372-8D1F-3A06E5D9FA43}" type="presParOf" srcId="{1F0D8201-0C73-452F-ACFE-28DAF9AA18D9}" destId="{7C7179D2-47D5-4FEE-8F6A-B813567283E1}" srcOrd="1" destOrd="0" presId="urn:microsoft.com/office/officeart/2008/layout/LinedList"/>
    <dgm:cxn modelId="{210D9EE9-58FF-40C5-8EF0-4CDCF7B5F6FE}" type="presParOf" srcId="{76527325-8477-45A6-AECB-C50BA6140496}" destId="{F0C4D89F-8F9A-4D4D-B76A-70F820C6A549}" srcOrd="4" destOrd="0" presId="urn:microsoft.com/office/officeart/2008/layout/LinedList"/>
    <dgm:cxn modelId="{A23A6AE4-3A8A-4CA4-8D35-97D60FA71973}" type="presParOf" srcId="{76527325-8477-45A6-AECB-C50BA6140496}" destId="{FC47DC9B-3A95-4F7D-B882-53AE20EDB663}" srcOrd="5" destOrd="0" presId="urn:microsoft.com/office/officeart/2008/layout/LinedList"/>
    <dgm:cxn modelId="{15CB8757-3A3B-49FA-BC86-434E3F6A5D05}" type="presParOf" srcId="{FC47DC9B-3A95-4F7D-B882-53AE20EDB663}" destId="{D910B46A-D9E4-4FFC-93EA-3F06E2379511}" srcOrd="0" destOrd="0" presId="urn:microsoft.com/office/officeart/2008/layout/LinedList"/>
    <dgm:cxn modelId="{6774A7AB-4926-4D48-B4D8-BF941BF83DCD}" type="presParOf" srcId="{FC47DC9B-3A95-4F7D-B882-53AE20EDB663}" destId="{792F6F18-A620-4755-9C43-10E5937BFE82}" srcOrd="1" destOrd="0" presId="urn:microsoft.com/office/officeart/2008/layout/LinedList"/>
    <dgm:cxn modelId="{7CAE1758-F7BE-410A-BBBD-FB219AB075B8}" type="presParOf" srcId="{76527325-8477-45A6-AECB-C50BA6140496}" destId="{8E8C9558-2F65-4EC9-9F63-AF0C04C51546}" srcOrd="6" destOrd="0" presId="urn:microsoft.com/office/officeart/2008/layout/LinedList"/>
    <dgm:cxn modelId="{2FC8CECE-1E81-4F61-8DB9-66042AAAE110}" type="presParOf" srcId="{76527325-8477-45A6-AECB-C50BA6140496}" destId="{F3634E07-0BBB-4A19-BD5B-3E019B16F445}" srcOrd="7" destOrd="0" presId="urn:microsoft.com/office/officeart/2008/layout/LinedList"/>
    <dgm:cxn modelId="{8D3FE12B-B6F6-48BA-81A7-496169F4159E}" type="presParOf" srcId="{F3634E07-0BBB-4A19-BD5B-3E019B16F445}" destId="{6D35B15B-910B-4BA7-BA84-30B089F5FC5A}" srcOrd="0" destOrd="0" presId="urn:microsoft.com/office/officeart/2008/layout/LinedList"/>
    <dgm:cxn modelId="{C2C2E2CF-6246-47D5-820A-27AA5DCACC96}" type="presParOf" srcId="{F3634E07-0BBB-4A19-BD5B-3E019B16F445}" destId="{792E0ACF-5210-4026-B7A1-CF735D6D61CF}" srcOrd="1" destOrd="0" presId="urn:microsoft.com/office/officeart/2008/layout/LinedList"/>
    <dgm:cxn modelId="{0A9B49F1-4EC8-4DA9-94E8-4AEAC70CD724}" type="presParOf" srcId="{76527325-8477-45A6-AECB-C50BA6140496}" destId="{8F700048-1712-48CA-AEC7-34CB728B7A80}" srcOrd="8" destOrd="0" presId="urn:microsoft.com/office/officeart/2008/layout/LinedList"/>
    <dgm:cxn modelId="{297ABC68-2C23-477A-A933-E64EB8D64FDB}" type="presParOf" srcId="{76527325-8477-45A6-AECB-C50BA6140496}" destId="{55769AD1-0F08-406C-9AF2-F002789826FD}" srcOrd="9" destOrd="0" presId="urn:microsoft.com/office/officeart/2008/layout/LinedList"/>
    <dgm:cxn modelId="{090DAA02-9124-4286-ABC3-1C15BA5FF8AB}" type="presParOf" srcId="{55769AD1-0F08-406C-9AF2-F002789826FD}" destId="{A6EF7907-E595-4AEF-876E-2D4A4DB78529}" srcOrd="0" destOrd="0" presId="urn:microsoft.com/office/officeart/2008/layout/LinedList"/>
    <dgm:cxn modelId="{304DDF29-04E0-41C2-A3D1-0C4A5CD1D0B7}" type="presParOf" srcId="{55769AD1-0F08-406C-9AF2-F002789826FD}" destId="{40CBBD8D-5FD1-4F52-BF2E-1076CA15CCD8}" srcOrd="1" destOrd="0" presId="urn:microsoft.com/office/officeart/2008/layout/LinedList"/>
    <dgm:cxn modelId="{DAA30626-75B7-4B17-AC6D-7B3C9F69742B}" type="presParOf" srcId="{76527325-8477-45A6-AECB-C50BA6140496}" destId="{1FAD1B18-FDEC-42AB-80F4-4B86DC5EFE51}" srcOrd="10" destOrd="0" presId="urn:microsoft.com/office/officeart/2008/layout/LinedList"/>
    <dgm:cxn modelId="{BFB710E4-7983-4F07-BA12-A8BF6526B594}" type="presParOf" srcId="{76527325-8477-45A6-AECB-C50BA6140496}" destId="{EE67FB38-A569-462A-B38F-7607CA2A90C5}" srcOrd="11" destOrd="0" presId="urn:microsoft.com/office/officeart/2008/layout/LinedList"/>
    <dgm:cxn modelId="{317363DA-E5A7-4CAF-98EC-4D2857C9121E}" type="presParOf" srcId="{EE67FB38-A569-462A-B38F-7607CA2A90C5}" destId="{5F524353-B959-4AB9-A845-18B2345A6E16}" srcOrd="0" destOrd="0" presId="urn:microsoft.com/office/officeart/2008/layout/LinedList"/>
    <dgm:cxn modelId="{24E8A5D9-47F7-4401-9127-09A1678D042C}" type="presParOf" srcId="{EE67FB38-A569-462A-B38F-7607CA2A90C5}" destId="{9019BD1D-DBBB-4D58-80A9-89DA8F6180AB}" srcOrd="1" destOrd="0" presId="urn:microsoft.com/office/officeart/2008/layout/LinedList"/>
    <dgm:cxn modelId="{1F1A703B-4DA2-4353-A509-D35DD6459BBC}" type="presParOf" srcId="{76527325-8477-45A6-AECB-C50BA6140496}" destId="{F504263A-7146-4C5E-A159-F8A32E9666F6}" srcOrd="12" destOrd="0" presId="urn:microsoft.com/office/officeart/2008/layout/LinedList"/>
    <dgm:cxn modelId="{BFCB8BB0-45C7-4324-9BE7-019FD79E82F4}" type="presParOf" srcId="{76527325-8477-45A6-AECB-C50BA6140496}" destId="{3C24C05A-0A51-431F-AC01-145B8E09D1F9}" srcOrd="13" destOrd="0" presId="urn:microsoft.com/office/officeart/2008/layout/LinedList"/>
    <dgm:cxn modelId="{8356B11B-7167-482F-BD38-BCEB87E8F366}" type="presParOf" srcId="{3C24C05A-0A51-431F-AC01-145B8E09D1F9}" destId="{3C0DB97E-98AF-422A-A5E7-854EDB24D23A}" srcOrd="0" destOrd="0" presId="urn:microsoft.com/office/officeart/2008/layout/LinedList"/>
    <dgm:cxn modelId="{50EFE3F3-E4F8-4233-AEC5-15CBE6E16057}" type="presParOf" srcId="{3C24C05A-0A51-431F-AC01-145B8E09D1F9}" destId="{8F8696ED-C66B-4AC4-B530-3C3464B389EF}" srcOrd="1" destOrd="0" presId="urn:microsoft.com/office/officeart/2008/layout/LinedList"/>
    <dgm:cxn modelId="{51689CDD-5111-4123-93BB-26311AC32D96}" type="presParOf" srcId="{76527325-8477-45A6-AECB-C50BA6140496}" destId="{6B27AAB1-F2A7-478E-9457-AD4F411B9587}" srcOrd="14" destOrd="0" presId="urn:microsoft.com/office/officeart/2008/layout/LinedList"/>
    <dgm:cxn modelId="{F3BAE2F8-A003-4EFE-B8CF-076C874C1449}" type="presParOf" srcId="{76527325-8477-45A6-AECB-C50BA6140496}" destId="{6DF5EA99-5127-49F9-BDBD-C55C2BA49BBC}" srcOrd="15" destOrd="0" presId="urn:microsoft.com/office/officeart/2008/layout/LinedList"/>
    <dgm:cxn modelId="{403CAF7B-0BF3-4BA6-8844-B439B2CE973B}" type="presParOf" srcId="{6DF5EA99-5127-49F9-BDBD-C55C2BA49BBC}" destId="{F5D3B553-1713-4F2A-B6F6-144C059F3DAE}" srcOrd="0" destOrd="0" presId="urn:microsoft.com/office/officeart/2008/layout/LinedList"/>
    <dgm:cxn modelId="{07CADE1F-562A-4BFC-B47F-ADC5D81003CF}" type="presParOf" srcId="{6DF5EA99-5127-49F9-BDBD-C55C2BA49BBC}" destId="{D7D3FD52-FBE5-46FE-A43A-1B3D8689A73D}" srcOrd="1" destOrd="0" presId="urn:microsoft.com/office/officeart/2008/layout/LinedList"/>
    <dgm:cxn modelId="{BE09F438-5B1E-4DDD-AEF9-18B57AAEF76B}" type="presParOf" srcId="{76527325-8477-45A6-AECB-C50BA6140496}" destId="{B0D2AE41-95B2-4429-BB6D-151AFA917B88}" srcOrd="16" destOrd="0" presId="urn:microsoft.com/office/officeart/2008/layout/LinedList"/>
    <dgm:cxn modelId="{388BC76E-1BAA-43BD-88DA-8E055D7923B0}" type="presParOf" srcId="{76527325-8477-45A6-AECB-C50BA6140496}" destId="{40F31351-B450-434F-93E5-0D1464A86182}" srcOrd="17" destOrd="0" presId="urn:microsoft.com/office/officeart/2008/layout/LinedList"/>
    <dgm:cxn modelId="{B3C50E14-C56C-4893-A318-32FD47BF4CE2}" type="presParOf" srcId="{40F31351-B450-434F-93E5-0D1464A86182}" destId="{F188BE0F-3D3A-407E-AD38-831282FAC2AA}" srcOrd="0" destOrd="0" presId="urn:microsoft.com/office/officeart/2008/layout/LinedList"/>
    <dgm:cxn modelId="{4AA5DA24-387B-4696-9068-B62B82CD7CD4}" type="presParOf" srcId="{40F31351-B450-434F-93E5-0D1464A86182}" destId="{874CC7C2-40E9-41D3-B2A5-8E21573C94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4D037-8FD8-49B7-B481-FDBACA2C940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E8D75B-004B-4220-B850-FB71C773903F}">
      <dgm:prSet/>
      <dgm:spPr/>
      <dgm:t>
        <a:bodyPr/>
        <a:lstStyle/>
        <a:p>
          <a:r>
            <a:rPr lang="sk-SK"/>
            <a:t>Cieľom bakalárskej práce  vypočítať číselné  charakteristiky sústavy chýb paľby 122mm H D-30 po úplnej príprave prvkov a vyvodiť závery a odporúčania pre teóriu a prax.</a:t>
          </a:r>
          <a:endParaRPr lang="en-US"/>
        </a:p>
      </dgm:t>
    </dgm:pt>
    <dgm:pt modelId="{167CB5D2-FD94-4073-A81F-993FBC8E4783}" type="parTrans" cxnId="{64E00265-B19D-48AB-939F-F0F4076C49FA}">
      <dgm:prSet/>
      <dgm:spPr/>
      <dgm:t>
        <a:bodyPr/>
        <a:lstStyle/>
        <a:p>
          <a:endParaRPr lang="en-US"/>
        </a:p>
      </dgm:t>
    </dgm:pt>
    <dgm:pt modelId="{701FEE6A-86E9-4D28-B700-2B305B4FF154}" type="sibTrans" cxnId="{64E00265-B19D-48AB-939F-F0F4076C49FA}">
      <dgm:prSet/>
      <dgm:spPr/>
      <dgm:t>
        <a:bodyPr/>
        <a:lstStyle/>
        <a:p>
          <a:endParaRPr lang="en-US"/>
        </a:p>
      </dgm:t>
    </dgm:pt>
    <dgm:pt modelId="{8AAB70D2-4BD7-4705-858D-E9BEFD81EF62}">
      <dgm:prSet/>
      <dgm:spPr/>
      <dgm:t>
        <a:bodyPr/>
        <a:lstStyle/>
        <a:p>
          <a:r>
            <a:rPr lang="sk-SK" dirty="0"/>
            <a:t>Na splnenie základného  cieľa bakalárskej práce som  si  stanovila čiastkové ciele.</a:t>
          </a:r>
          <a:endParaRPr lang="en-US" dirty="0"/>
        </a:p>
      </dgm:t>
    </dgm:pt>
    <dgm:pt modelId="{2A12C8EC-7CDC-4448-BAC4-F428C52AB6EF}" type="parTrans" cxnId="{A8E9C803-401D-4641-AF8C-C3EA5FCBA19F}">
      <dgm:prSet/>
      <dgm:spPr/>
      <dgm:t>
        <a:bodyPr/>
        <a:lstStyle/>
        <a:p>
          <a:endParaRPr lang="en-US"/>
        </a:p>
      </dgm:t>
    </dgm:pt>
    <dgm:pt modelId="{B778D4AE-B6CD-45F9-9D3B-3AB58AA8F36B}" type="sibTrans" cxnId="{A8E9C803-401D-4641-AF8C-C3EA5FCBA19F}">
      <dgm:prSet/>
      <dgm:spPr/>
      <dgm:t>
        <a:bodyPr/>
        <a:lstStyle/>
        <a:p>
          <a:endParaRPr lang="en-US"/>
        </a:p>
      </dgm:t>
    </dgm:pt>
    <dgm:pt modelId="{91356F00-5680-415B-8CDC-7ED2E3E44B32}" type="pres">
      <dgm:prSet presAssocID="{4C04D037-8FD8-49B7-B481-FDBACA2C94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3FE59-83CC-4461-A550-8BA54BA1F3DA}" type="pres">
      <dgm:prSet presAssocID="{BDE8D75B-004B-4220-B850-FB71C773903F}" presName="hierRoot1" presStyleCnt="0"/>
      <dgm:spPr/>
    </dgm:pt>
    <dgm:pt modelId="{DE11D219-677C-4D52-969E-EAD2E639D2E2}" type="pres">
      <dgm:prSet presAssocID="{BDE8D75B-004B-4220-B850-FB71C773903F}" presName="composite" presStyleCnt="0"/>
      <dgm:spPr/>
    </dgm:pt>
    <dgm:pt modelId="{76C5785A-0378-4003-BF18-9A72F723708F}" type="pres">
      <dgm:prSet presAssocID="{BDE8D75B-004B-4220-B850-FB71C773903F}" presName="background" presStyleLbl="node0" presStyleIdx="0" presStyleCnt="2"/>
      <dgm:spPr/>
    </dgm:pt>
    <dgm:pt modelId="{E41E9267-6C5A-4ED7-9E80-242D796E4E88}" type="pres">
      <dgm:prSet presAssocID="{BDE8D75B-004B-4220-B850-FB71C773903F}" presName="text" presStyleLbl="fgAcc0" presStyleIdx="0" presStyleCnt="2">
        <dgm:presLayoutVars>
          <dgm:chPref val="3"/>
        </dgm:presLayoutVars>
      </dgm:prSet>
      <dgm:spPr/>
    </dgm:pt>
    <dgm:pt modelId="{CA475739-B8E1-4057-BC1F-4278E02C4617}" type="pres">
      <dgm:prSet presAssocID="{BDE8D75B-004B-4220-B850-FB71C773903F}" presName="hierChild2" presStyleCnt="0"/>
      <dgm:spPr/>
    </dgm:pt>
    <dgm:pt modelId="{83253141-A6E7-4204-B08F-0EBC09CD03C6}" type="pres">
      <dgm:prSet presAssocID="{8AAB70D2-4BD7-4705-858D-E9BEFD81EF62}" presName="hierRoot1" presStyleCnt="0"/>
      <dgm:spPr/>
    </dgm:pt>
    <dgm:pt modelId="{AFB3D490-A484-44DA-BA8B-1EDD7F845F40}" type="pres">
      <dgm:prSet presAssocID="{8AAB70D2-4BD7-4705-858D-E9BEFD81EF62}" presName="composite" presStyleCnt="0"/>
      <dgm:spPr/>
    </dgm:pt>
    <dgm:pt modelId="{E09B5E1D-DDD2-417C-8DBC-E1A89B630D8B}" type="pres">
      <dgm:prSet presAssocID="{8AAB70D2-4BD7-4705-858D-E9BEFD81EF62}" presName="background" presStyleLbl="node0" presStyleIdx="1" presStyleCnt="2"/>
      <dgm:spPr/>
    </dgm:pt>
    <dgm:pt modelId="{FBFE38CB-CEF0-4668-AF31-10262AC7DF32}" type="pres">
      <dgm:prSet presAssocID="{8AAB70D2-4BD7-4705-858D-E9BEFD81EF62}" presName="text" presStyleLbl="fgAcc0" presStyleIdx="1" presStyleCnt="2">
        <dgm:presLayoutVars>
          <dgm:chPref val="3"/>
        </dgm:presLayoutVars>
      </dgm:prSet>
      <dgm:spPr/>
    </dgm:pt>
    <dgm:pt modelId="{32CB137D-9DED-4E92-9135-59A86C6EC3CC}" type="pres">
      <dgm:prSet presAssocID="{8AAB70D2-4BD7-4705-858D-E9BEFD81EF62}" presName="hierChild2" presStyleCnt="0"/>
      <dgm:spPr/>
    </dgm:pt>
  </dgm:ptLst>
  <dgm:cxnLst>
    <dgm:cxn modelId="{A8E9C803-401D-4641-AF8C-C3EA5FCBA19F}" srcId="{4C04D037-8FD8-49B7-B481-FDBACA2C9403}" destId="{8AAB70D2-4BD7-4705-858D-E9BEFD81EF62}" srcOrd="1" destOrd="0" parTransId="{2A12C8EC-7CDC-4448-BAC4-F428C52AB6EF}" sibTransId="{B778D4AE-B6CD-45F9-9D3B-3AB58AA8F36B}"/>
    <dgm:cxn modelId="{2AD44E04-B9E9-4C36-961A-70E89628E2C9}" type="presOf" srcId="{4C04D037-8FD8-49B7-B481-FDBACA2C9403}" destId="{91356F00-5680-415B-8CDC-7ED2E3E44B32}" srcOrd="0" destOrd="0" presId="urn:microsoft.com/office/officeart/2005/8/layout/hierarchy1"/>
    <dgm:cxn modelId="{64E00265-B19D-48AB-939F-F0F4076C49FA}" srcId="{4C04D037-8FD8-49B7-B481-FDBACA2C9403}" destId="{BDE8D75B-004B-4220-B850-FB71C773903F}" srcOrd="0" destOrd="0" parTransId="{167CB5D2-FD94-4073-A81F-993FBC8E4783}" sibTransId="{701FEE6A-86E9-4D28-B700-2B305B4FF154}"/>
    <dgm:cxn modelId="{78BDBAAD-94F7-4B37-A1A7-B485D90D7447}" type="presOf" srcId="{BDE8D75B-004B-4220-B850-FB71C773903F}" destId="{E41E9267-6C5A-4ED7-9E80-242D796E4E88}" srcOrd="0" destOrd="0" presId="urn:microsoft.com/office/officeart/2005/8/layout/hierarchy1"/>
    <dgm:cxn modelId="{8FB73ABB-15DD-4104-981C-6A964BF54D85}" type="presOf" srcId="{8AAB70D2-4BD7-4705-858D-E9BEFD81EF62}" destId="{FBFE38CB-CEF0-4668-AF31-10262AC7DF32}" srcOrd="0" destOrd="0" presId="urn:microsoft.com/office/officeart/2005/8/layout/hierarchy1"/>
    <dgm:cxn modelId="{A04231CA-CBB8-4BDD-8254-1B2AE80120D0}" type="presParOf" srcId="{91356F00-5680-415B-8CDC-7ED2E3E44B32}" destId="{0803FE59-83CC-4461-A550-8BA54BA1F3DA}" srcOrd="0" destOrd="0" presId="urn:microsoft.com/office/officeart/2005/8/layout/hierarchy1"/>
    <dgm:cxn modelId="{0F1D2E91-9A8B-421F-8F64-5AFF98C74B37}" type="presParOf" srcId="{0803FE59-83CC-4461-A550-8BA54BA1F3DA}" destId="{DE11D219-677C-4D52-969E-EAD2E639D2E2}" srcOrd="0" destOrd="0" presId="urn:microsoft.com/office/officeart/2005/8/layout/hierarchy1"/>
    <dgm:cxn modelId="{70687B26-B0F2-444A-B2FD-13E77408937B}" type="presParOf" srcId="{DE11D219-677C-4D52-969E-EAD2E639D2E2}" destId="{76C5785A-0378-4003-BF18-9A72F723708F}" srcOrd="0" destOrd="0" presId="urn:microsoft.com/office/officeart/2005/8/layout/hierarchy1"/>
    <dgm:cxn modelId="{3889A945-07ED-4091-A87A-002F8B720B3E}" type="presParOf" srcId="{DE11D219-677C-4D52-969E-EAD2E639D2E2}" destId="{E41E9267-6C5A-4ED7-9E80-242D796E4E88}" srcOrd="1" destOrd="0" presId="urn:microsoft.com/office/officeart/2005/8/layout/hierarchy1"/>
    <dgm:cxn modelId="{89052D0F-2BCB-4DF0-B43F-40B64BE89C96}" type="presParOf" srcId="{0803FE59-83CC-4461-A550-8BA54BA1F3DA}" destId="{CA475739-B8E1-4057-BC1F-4278E02C4617}" srcOrd="1" destOrd="0" presId="urn:microsoft.com/office/officeart/2005/8/layout/hierarchy1"/>
    <dgm:cxn modelId="{45191A85-FF6E-4FA6-A264-604750E4AEDC}" type="presParOf" srcId="{91356F00-5680-415B-8CDC-7ED2E3E44B32}" destId="{83253141-A6E7-4204-B08F-0EBC09CD03C6}" srcOrd="1" destOrd="0" presId="urn:microsoft.com/office/officeart/2005/8/layout/hierarchy1"/>
    <dgm:cxn modelId="{422CD0F9-F3BD-484D-993D-3914807BC3A6}" type="presParOf" srcId="{83253141-A6E7-4204-B08F-0EBC09CD03C6}" destId="{AFB3D490-A484-44DA-BA8B-1EDD7F845F40}" srcOrd="0" destOrd="0" presId="urn:microsoft.com/office/officeart/2005/8/layout/hierarchy1"/>
    <dgm:cxn modelId="{46F04947-3B15-4632-A5C2-554F6B5851F2}" type="presParOf" srcId="{AFB3D490-A484-44DA-BA8B-1EDD7F845F40}" destId="{E09B5E1D-DDD2-417C-8DBC-E1A89B630D8B}" srcOrd="0" destOrd="0" presId="urn:microsoft.com/office/officeart/2005/8/layout/hierarchy1"/>
    <dgm:cxn modelId="{8BADBF16-4A51-45CD-B513-2B4C645E292A}" type="presParOf" srcId="{AFB3D490-A484-44DA-BA8B-1EDD7F845F40}" destId="{FBFE38CB-CEF0-4668-AF31-10262AC7DF32}" srcOrd="1" destOrd="0" presId="urn:microsoft.com/office/officeart/2005/8/layout/hierarchy1"/>
    <dgm:cxn modelId="{3889FDA2-97C5-4267-80DA-5B6BB28FEE38}" type="presParOf" srcId="{83253141-A6E7-4204-B08F-0EBC09CD03C6}" destId="{32CB137D-9DED-4E92-9135-59A86C6EC3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7C8FE-7A42-42BA-9377-40C7AFC53201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23C824-C04F-45E0-B3B6-F8F380773686}">
      <dgm:prSet/>
      <dgm:spPr/>
      <dgm:t>
        <a:bodyPr/>
        <a:lstStyle/>
        <a:p>
          <a:r>
            <a:rPr lang="sk-SK"/>
            <a:t>Používať najpresnejší spôsob topografického a geodetického pripojenia.</a:t>
          </a:r>
          <a:endParaRPr lang="en-US"/>
        </a:p>
      </dgm:t>
    </dgm:pt>
    <dgm:pt modelId="{4B40E5F3-0718-4D80-97C4-2D14DF5D8142}" type="parTrans" cxnId="{77A30305-C5EB-4200-9FD4-7D6BFA3F291A}">
      <dgm:prSet/>
      <dgm:spPr/>
      <dgm:t>
        <a:bodyPr/>
        <a:lstStyle/>
        <a:p>
          <a:endParaRPr lang="en-US"/>
        </a:p>
      </dgm:t>
    </dgm:pt>
    <dgm:pt modelId="{5AFBD635-46C1-4182-B1C4-9CFF127256F9}" type="sibTrans" cxnId="{77A30305-C5EB-4200-9FD4-7D6BFA3F291A}">
      <dgm:prSet/>
      <dgm:spPr/>
      <dgm:t>
        <a:bodyPr/>
        <a:lstStyle/>
        <a:p>
          <a:endParaRPr lang="en-US"/>
        </a:p>
      </dgm:t>
    </dgm:pt>
    <dgm:pt modelId="{9E6A000F-BE72-482B-885D-3C1F628FC124}">
      <dgm:prSet/>
      <dgm:spPr/>
      <dgm:t>
        <a:bodyPr/>
        <a:lstStyle/>
        <a:p>
          <a:r>
            <a:rPr lang="sk-SK"/>
            <a:t>Pri využití húfnice D-30 je možné použiť pripojenie aj menej presnými spôsobmi, ak dostrel na cieľ je do 7 km.</a:t>
          </a:r>
          <a:endParaRPr lang="en-US"/>
        </a:p>
      </dgm:t>
    </dgm:pt>
    <dgm:pt modelId="{9B82A887-F346-46B5-B530-CDE88F509EA6}" type="parTrans" cxnId="{F3C983E6-278A-4DD1-B5A2-5288035A2BC4}">
      <dgm:prSet/>
      <dgm:spPr/>
      <dgm:t>
        <a:bodyPr/>
        <a:lstStyle/>
        <a:p>
          <a:endParaRPr lang="en-US"/>
        </a:p>
      </dgm:t>
    </dgm:pt>
    <dgm:pt modelId="{71B2F406-9A96-49C0-A104-0C8FFA387DAF}" type="sibTrans" cxnId="{F3C983E6-278A-4DD1-B5A2-5288035A2BC4}">
      <dgm:prSet/>
      <dgm:spPr/>
      <dgm:t>
        <a:bodyPr/>
        <a:lstStyle/>
        <a:p>
          <a:endParaRPr lang="en-US"/>
        </a:p>
      </dgm:t>
    </dgm:pt>
    <dgm:pt modelId="{F58CC683-992D-4D19-818B-1265D77CAA3C}">
      <dgm:prSet/>
      <dgm:spPr/>
      <dgm:t>
        <a:bodyPr/>
        <a:lstStyle/>
        <a:p>
          <a:r>
            <a:rPr lang="sk-SK"/>
            <a:t>Za najpresnejšie spôsob považujeme pripojenie pomocou navigačného zariadenia MAPS.</a:t>
          </a:r>
          <a:endParaRPr lang="en-US"/>
        </a:p>
      </dgm:t>
    </dgm:pt>
    <dgm:pt modelId="{76972FA3-8FF4-4299-8BD7-AEC9EFDB81CE}" type="parTrans" cxnId="{5D0723B2-2B90-4347-A030-8382047ED7E7}">
      <dgm:prSet/>
      <dgm:spPr/>
      <dgm:t>
        <a:bodyPr/>
        <a:lstStyle/>
        <a:p>
          <a:endParaRPr lang="en-US"/>
        </a:p>
      </dgm:t>
    </dgm:pt>
    <dgm:pt modelId="{89F7164B-AFE8-4D51-BDEA-C0C9C87D2C41}" type="sibTrans" cxnId="{5D0723B2-2B90-4347-A030-8382047ED7E7}">
      <dgm:prSet/>
      <dgm:spPr/>
      <dgm:t>
        <a:bodyPr/>
        <a:lstStyle/>
        <a:p>
          <a:endParaRPr lang="en-US"/>
        </a:p>
      </dgm:t>
    </dgm:pt>
    <dgm:pt modelId="{B38BF197-8EC1-4D65-9A3C-06D06F82CA3E}" type="pres">
      <dgm:prSet presAssocID="{2397C8FE-7A42-42BA-9377-40C7AFC53201}" presName="Name0" presStyleCnt="0">
        <dgm:presLayoutVars>
          <dgm:dir/>
          <dgm:animLvl val="lvl"/>
          <dgm:resizeHandles val="exact"/>
        </dgm:presLayoutVars>
      </dgm:prSet>
      <dgm:spPr/>
    </dgm:pt>
    <dgm:pt modelId="{570C0EE2-15F7-44E0-AF0D-84550C69ACC6}" type="pres">
      <dgm:prSet presAssocID="{F58CC683-992D-4D19-818B-1265D77CAA3C}" presName="boxAndChildren" presStyleCnt="0"/>
      <dgm:spPr/>
    </dgm:pt>
    <dgm:pt modelId="{69616459-FC3F-4FD3-8BC7-99AF4E85B569}" type="pres">
      <dgm:prSet presAssocID="{F58CC683-992D-4D19-818B-1265D77CAA3C}" presName="parentTextBox" presStyleLbl="node1" presStyleIdx="0" presStyleCnt="3"/>
      <dgm:spPr/>
    </dgm:pt>
    <dgm:pt modelId="{054E4FD1-F878-4129-8A65-58A75FCABED9}" type="pres">
      <dgm:prSet presAssocID="{71B2F406-9A96-49C0-A104-0C8FFA387DAF}" presName="sp" presStyleCnt="0"/>
      <dgm:spPr/>
    </dgm:pt>
    <dgm:pt modelId="{F7E0429D-3DC5-4D86-BE22-9F97E05799CE}" type="pres">
      <dgm:prSet presAssocID="{9E6A000F-BE72-482B-885D-3C1F628FC124}" presName="arrowAndChildren" presStyleCnt="0"/>
      <dgm:spPr/>
    </dgm:pt>
    <dgm:pt modelId="{2F47E767-FE57-4290-9E41-5E7FD7567E82}" type="pres">
      <dgm:prSet presAssocID="{9E6A000F-BE72-482B-885D-3C1F628FC124}" presName="parentTextArrow" presStyleLbl="node1" presStyleIdx="1" presStyleCnt="3"/>
      <dgm:spPr/>
    </dgm:pt>
    <dgm:pt modelId="{CC0A3DDB-BC8A-4519-A594-D8FCE6C6C20B}" type="pres">
      <dgm:prSet presAssocID="{5AFBD635-46C1-4182-B1C4-9CFF127256F9}" presName="sp" presStyleCnt="0"/>
      <dgm:spPr/>
    </dgm:pt>
    <dgm:pt modelId="{F60DA2D8-8D48-4B6D-9D83-32FA4CC9B29C}" type="pres">
      <dgm:prSet presAssocID="{E623C824-C04F-45E0-B3B6-F8F380773686}" presName="arrowAndChildren" presStyleCnt="0"/>
      <dgm:spPr/>
    </dgm:pt>
    <dgm:pt modelId="{667AFAC2-BCB2-4449-AFE0-8462E6E9578D}" type="pres">
      <dgm:prSet presAssocID="{E623C824-C04F-45E0-B3B6-F8F380773686}" presName="parentTextArrow" presStyleLbl="node1" presStyleIdx="2" presStyleCnt="3"/>
      <dgm:spPr/>
    </dgm:pt>
  </dgm:ptLst>
  <dgm:cxnLst>
    <dgm:cxn modelId="{77A30305-C5EB-4200-9FD4-7D6BFA3F291A}" srcId="{2397C8FE-7A42-42BA-9377-40C7AFC53201}" destId="{E623C824-C04F-45E0-B3B6-F8F380773686}" srcOrd="0" destOrd="0" parTransId="{4B40E5F3-0718-4D80-97C4-2D14DF5D8142}" sibTransId="{5AFBD635-46C1-4182-B1C4-9CFF127256F9}"/>
    <dgm:cxn modelId="{5D0723B2-2B90-4347-A030-8382047ED7E7}" srcId="{2397C8FE-7A42-42BA-9377-40C7AFC53201}" destId="{F58CC683-992D-4D19-818B-1265D77CAA3C}" srcOrd="2" destOrd="0" parTransId="{76972FA3-8FF4-4299-8BD7-AEC9EFDB81CE}" sibTransId="{89F7164B-AFE8-4D51-BDEA-C0C9C87D2C41}"/>
    <dgm:cxn modelId="{5BC4A1B3-804E-462A-B786-11475CCEAE23}" type="presOf" srcId="{9E6A000F-BE72-482B-885D-3C1F628FC124}" destId="{2F47E767-FE57-4290-9E41-5E7FD7567E82}" srcOrd="0" destOrd="0" presId="urn:microsoft.com/office/officeart/2005/8/layout/process4"/>
    <dgm:cxn modelId="{6EF448D4-41E8-42A8-8176-6DCDECA72852}" type="presOf" srcId="{2397C8FE-7A42-42BA-9377-40C7AFC53201}" destId="{B38BF197-8EC1-4D65-9A3C-06D06F82CA3E}" srcOrd="0" destOrd="0" presId="urn:microsoft.com/office/officeart/2005/8/layout/process4"/>
    <dgm:cxn modelId="{F3C983E6-278A-4DD1-B5A2-5288035A2BC4}" srcId="{2397C8FE-7A42-42BA-9377-40C7AFC53201}" destId="{9E6A000F-BE72-482B-885D-3C1F628FC124}" srcOrd="1" destOrd="0" parTransId="{9B82A887-F346-46B5-B530-CDE88F509EA6}" sibTransId="{71B2F406-9A96-49C0-A104-0C8FFA387DAF}"/>
    <dgm:cxn modelId="{FF8CE3F0-05C6-4B15-BE29-8E071C2F65DA}" type="presOf" srcId="{F58CC683-992D-4D19-818B-1265D77CAA3C}" destId="{69616459-FC3F-4FD3-8BC7-99AF4E85B569}" srcOrd="0" destOrd="0" presId="urn:microsoft.com/office/officeart/2005/8/layout/process4"/>
    <dgm:cxn modelId="{B3F484FA-E93E-4D0F-BA91-8B0BF5D7AFB4}" type="presOf" srcId="{E623C824-C04F-45E0-B3B6-F8F380773686}" destId="{667AFAC2-BCB2-4449-AFE0-8462E6E9578D}" srcOrd="0" destOrd="0" presId="urn:microsoft.com/office/officeart/2005/8/layout/process4"/>
    <dgm:cxn modelId="{0B7B00C3-F304-4638-838B-7B6DC3A945EA}" type="presParOf" srcId="{B38BF197-8EC1-4D65-9A3C-06D06F82CA3E}" destId="{570C0EE2-15F7-44E0-AF0D-84550C69ACC6}" srcOrd="0" destOrd="0" presId="urn:microsoft.com/office/officeart/2005/8/layout/process4"/>
    <dgm:cxn modelId="{34689DF0-4DBA-42BB-AC51-F23C5BCF002D}" type="presParOf" srcId="{570C0EE2-15F7-44E0-AF0D-84550C69ACC6}" destId="{69616459-FC3F-4FD3-8BC7-99AF4E85B569}" srcOrd="0" destOrd="0" presId="urn:microsoft.com/office/officeart/2005/8/layout/process4"/>
    <dgm:cxn modelId="{CA8ECABD-99A6-4C91-94FB-A25229D74A35}" type="presParOf" srcId="{B38BF197-8EC1-4D65-9A3C-06D06F82CA3E}" destId="{054E4FD1-F878-4129-8A65-58A75FCABED9}" srcOrd="1" destOrd="0" presId="urn:microsoft.com/office/officeart/2005/8/layout/process4"/>
    <dgm:cxn modelId="{2767B964-FCB4-418C-A0CE-2FCF10EC49FD}" type="presParOf" srcId="{B38BF197-8EC1-4D65-9A3C-06D06F82CA3E}" destId="{F7E0429D-3DC5-4D86-BE22-9F97E05799CE}" srcOrd="2" destOrd="0" presId="urn:microsoft.com/office/officeart/2005/8/layout/process4"/>
    <dgm:cxn modelId="{B5BFBDC5-CA38-49B4-9BCD-ECF5D7C62C2F}" type="presParOf" srcId="{F7E0429D-3DC5-4D86-BE22-9F97E05799CE}" destId="{2F47E767-FE57-4290-9E41-5E7FD7567E82}" srcOrd="0" destOrd="0" presId="urn:microsoft.com/office/officeart/2005/8/layout/process4"/>
    <dgm:cxn modelId="{3950550B-9E87-4CF4-A2A6-0FAEE6E76D30}" type="presParOf" srcId="{B38BF197-8EC1-4D65-9A3C-06D06F82CA3E}" destId="{CC0A3DDB-BC8A-4519-A594-D8FCE6C6C20B}" srcOrd="3" destOrd="0" presId="urn:microsoft.com/office/officeart/2005/8/layout/process4"/>
    <dgm:cxn modelId="{3ADAE9D7-D4B2-42A6-9865-9F304B188B2A}" type="presParOf" srcId="{B38BF197-8EC1-4D65-9A3C-06D06F82CA3E}" destId="{F60DA2D8-8D48-4B6D-9D83-32FA4CC9B29C}" srcOrd="4" destOrd="0" presId="urn:microsoft.com/office/officeart/2005/8/layout/process4"/>
    <dgm:cxn modelId="{9132E98B-00DD-45D7-8433-A6F5567CCC1C}" type="presParOf" srcId="{F60DA2D8-8D48-4B6D-9D83-32FA4CC9B29C}" destId="{667AFAC2-BCB2-4449-AFE0-8462E6E957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92A42-D136-4B14-A174-B93A76FA93D7}">
      <dsp:nvSpPr>
        <dsp:cNvPr id="0" name=""/>
        <dsp:cNvSpPr/>
      </dsp:nvSpPr>
      <dsp:spPr>
        <a:xfrm>
          <a:off x="0" y="6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C058A3-110B-4F82-AF5E-0C58FC9D13EA}">
      <dsp:nvSpPr>
        <dsp:cNvPr id="0" name=""/>
        <dsp:cNvSpPr/>
      </dsp:nvSpPr>
      <dsp:spPr>
        <a:xfrm>
          <a:off x="0" y="665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Ciele</a:t>
          </a:r>
          <a:endParaRPr lang="en-US" sz="2700" kern="1200"/>
        </a:p>
      </dsp:txBody>
      <dsp:txXfrm>
        <a:off x="0" y="665"/>
        <a:ext cx="6290226" cy="605157"/>
      </dsp:txXfrm>
    </dsp:sp>
    <dsp:sp modelId="{5B0CB389-E91F-48C1-9911-7CDD41E5CE85}">
      <dsp:nvSpPr>
        <dsp:cNvPr id="0" name=""/>
        <dsp:cNvSpPr/>
      </dsp:nvSpPr>
      <dsp:spPr>
        <a:xfrm>
          <a:off x="0" y="605822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27459"/>
                <a:satOff val="-332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27459"/>
                <a:satOff val="-332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27459"/>
              <a:satOff val="-332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EB6F2-2F20-42F3-AF02-45508EE0FD94}">
      <dsp:nvSpPr>
        <dsp:cNvPr id="0" name=""/>
        <dsp:cNvSpPr/>
      </dsp:nvSpPr>
      <dsp:spPr>
        <a:xfrm>
          <a:off x="0" y="605822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Použité metódy</a:t>
          </a:r>
          <a:endParaRPr lang="en-US" sz="2700" kern="1200"/>
        </a:p>
      </dsp:txBody>
      <dsp:txXfrm>
        <a:off x="0" y="605822"/>
        <a:ext cx="6290226" cy="605157"/>
      </dsp:txXfrm>
    </dsp:sp>
    <dsp:sp modelId="{F0C4D89F-8F9A-4D4D-B76A-70F820C6A549}">
      <dsp:nvSpPr>
        <dsp:cNvPr id="0" name=""/>
        <dsp:cNvSpPr/>
      </dsp:nvSpPr>
      <dsp:spPr>
        <a:xfrm>
          <a:off x="0" y="1210979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254917"/>
                <a:satOff val="-664"/>
                <a:lumOff val="15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54917"/>
                <a:satOff val="-664"/>
                <a:lumOff val="15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54917"/>
              <a:satOff val="-664"/>
              <a:lumOff val="15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0B46A-D9E4-4FFC-93EA-3F06E2379511}">
      <dsp:nvSpPr>
        <dsp:cNvPr id="0" name=""/>
        <dsp:cNvSpPr/>
      </dsp:nvSpPr>
      <dsp:spPr>
        <a:xfrm>
          <a:off x="0" y="1210979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Metodika</a:t>
          </a:r>
          <a:endParaRPr lang="en-US" sz="2700" kern="1200"/>
        </a:p>
      </dsp:txBody>
      <dsp:txXfrm>
        <a:off x="0" y="1210979"/>
        <a:ext cx="6290226" cy="605157"/>
      </dsp:txXfrm>
    </dsp:sp>
    <dsp:sp modelId="{8E8C9558-2F65-4EC9-9F63-AF0C04C51546}">
      <dsp:nvSpPr>
        <dsp:cNvPr id="0" name=""/>
        <dsp:cNvSpPr/>
      </dsp:nvSpPr>
      <dsp:spPr>
        <a:xfrm>
          <a:off x="0" y="1816136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382375"/>
                <a:satOff val="-997"/>
                <a:lumOff val="235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2375"/>
                <a:satOff val="-997"/>
                <a:lumOff val="235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2375"/>
              <a:satOff val="-997"/>
              <a:lumOff val="235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35B15B-910B-4BA7-BA84-30B089F5FC5A}">
      <dsp:nvSpPr>
        <dsp:cNvPr id="0" name=""/>
        <dsp:cNvSpPr/>
      </dsp:nvSpPr>
      <dsp:spPr>
        <a:xfrm>
          <a:off x="0" y="1816136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Výsledky práce</a:t>
          </a:r>
          <a:endParaRPr lang="en-US" sz="2700" kern="1200"/>
        </a:p>
      </dsp:txBody>
      <dsp:txXfrm>
        <a:off x="0" y="1816136"/>
        <a:ext cx="6290226" cy="605157"/>
      </dsp:txXfrm>
    </dsp:sp>
    <dsp:sp modelId="{8F700048-1712-48CA-AEC7-34CB728B7A80}">
      <dsp:nvSpPr>
        <dsp:cNvPr id="0" name=""/>
        <dsp:cNvSpPr/>
      </dsp:nvSpPr>
      <dsp:spPr>
        <a:xfrm>
          <a:off x="0" y="2421293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09834"/>
              <a:satOff val="-1329"/>
              <a:lumOff val="313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EF7907-E595-4AEF-876E-2D4A4DB78529}">
      <dsp:nvSpPr>
        <dsp:cNvPr id="0" name=""/>
        <dsp:cNvSpPr/>
      </dsp:nvSpPr>
      <dsp:spPr>
        <a:xfrm>
          <a:off x="0" y="2421293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Tabuľky a grafy</a:t>
          </a:r>
          <a:endParaRPr lang="en-US" sz="2700" kern="1200" dirty="0"/>
        </a:p>
      </dsp:txBody>
      <dsp:txXfrm>
        <a:off x="0" y="2421293"/>
        <a:ext cx="6290226" cy="605157"/>
      </dsp:txXfrm>
    </dsp:sp>
    <dsp:sp modelId="{1FAD1B18-FDEC-42AB-80F4-4B86DC5EFE51}">
      <dsp:nvSpPr>
        <dsp:cNvPr id="0" name=""/>
        <dsp:cNvSpPr/>
      </dsp:nvSpPr>
      <dsp:spPr>
        <a:xfrm>
          <a:off x="0" y="3026451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637293"/>
                <a:satOff val="-1661"/>
                <a:lumOff val="392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37293"/>
                <a:satOff val="-1661"/>
                <a:lumOff val="392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37293"/>
              <a:satOff val="-1661"/>
              <a:lumOff val="392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524353-B959-4AB9-A845-18B2345A6E16}">
      <dsp:nvSpPr>
        <dsp:cNvPr id="0" name=""/>
        <dsp:cNvSpPr/>
      </dsp:nvSpPr>
      <dsp:spPr>
        <a:xfrm>
          <a:off x="0" y="3026451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Pravdepodobná chyba výstrelu</a:t>
          </a:r>
          <a:endParaRPr lang="en-US" sz="2700" kern="1200" dirty="0"/>
        </a:p>
      </dsp:txBody>
      <dsp:txXfrm>
        <a:off x="0" y="3026451"/>
        <a:ext cx="6290226" cy="605157"/>
      </dsp:txXfrm>
    </dsp:sp>
    <dsp:sp modelId="{F504263A-7146-4C5E-A159-F8A32E9666F6}">
      <dsp:nvSpPr>
        <dsp:cNvPr id="0" name=""/>
        <dsp:cNvSpPr/>
      </dsp:nvSpPr>
      <dsp:spPr>
        <a:xfrm>
          <a:off x="0" y="3631608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764751"/>
                <a:satOff val="-1993"/>
                <a:lumOff val="470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4751"/>
                <a:satOff val="-1993"/>
                <a:lumOff val="470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4751"/>
              <a:satOff val="-1993"/>
              <a:lumOff val="470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0DB97E-98AF-422A-A5E7-854EDB24D23A}">
      <dsp:nvSpPr>
        <dsp:cNvPr id="0" name=""/>
        <dsp:cNvSpPr/>
      </dsp:nvSpPr>
      <dsp:spPr>
        <a:xfrm>
          <a:off x="0" y="3631608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Vplyv použitia daného spôsobu</a:t>
          </a:r>
          <a:endParaRPr lang="en-US" sz="2700" kern="1200" dirty="0"/>
        </a:p>
      </dsp:txBody>
      <dsp:txXfrm>
        <a:off x="0" y="3631608"/>
        <a:ext cx="6290226" cy="605157"/>
      </dsp:txXfrm>
    </dsp:sp>
    <dsp:sp modelId="{6B27AAB1-F2A7-478E-9457-AD4F411B9587}">
      <dsp:nvSpPr>
        <dsp:cNvPr id="0" name=""/>
        <dsp:cNvSpPr/>
      </dsp:nvSpPr>
      <dsp:spPr>
        <a:xfrm>
          <a:off x="0" y="42367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892209"/>
                <a:satOff val="-2326"/>
                <a:lumOff val="549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92209"/>
                <a:satOff val="-2326"/>
                <a:lumOff val="549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92209"/>
              <a:satOff val="-2326"/>
              <a:lumOff val="549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3B553-1713-4F2A-B6F6-144C059F3DAE}">
      <dsp:nvSpPr>
        <dsp:cNvPr id="0" name=""/>
        <dsp:cNvSpPr/>
      </dsp:nvSpPr>
      <dsp:spPr>
        <a:xfrm>
          <a:off x="0" y="4236765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/>
            <a:t>Odporúčania pre prax</a:t>
          </a:r>
          <a:endParaRPr lang="en-US" sz="2700" kern="1200"/>
        </a:p>
      </dsp:txBody>
      <dsp:txXfrm>
        <a:off x="0" y="4236765"/>
        <a:ext cx="6290226" cy="605157"/>
      </dsp:txXfrm>
    </dsp:sp>
    <dsp:sp modelId="{B0D2AE41-95B2-4429-BB6D-151AFA917B88}">
      <dsp:nvSpPr>
        <dsp:cNvPr id="0" name=""/>
        <dsp:cNvSpPr/>
      </dsp:nvSpPr>
      <dsp:spPr>
        <a:xfrm>
          <a:off x="0" y="4841922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8BE0F-3D3A-407E-AD38-831282FAC2AA}">
      <dsp:nvSpPr>
        <dsp:cNvPr id="0" name=""/>
        <dsp:cNvSpPr/>
      </dsp:nvSpPr>
      <dsp:spPr>
        <a:xfrm>
          <a:off x="0" y="4841922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Odpoveď na otázku oponenta</a:t>
          </a:r>
          <a:endParaRPr lang="en-US" sz="2700" kern="1200" dirty="0"/>
        </a:p>
      </dsp:txBody>
      <dsp:txXfrm>
        <a:off x="0" y="4841922"/>
        <a:ext cx="6290226" cy="605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5785A-0378-4003-BF18-9A72F723708F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1E9267-6C5A-4ED7-9E80-242D796E4E88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Cieľom bakalárskej práce  vypočítať číselné  charakteristiky sústavy chýb paľby 122mm H D-30 po úplnej príprave prvkov a vyvodiť závery a odporúčania pre teóriu a prax.</a:t>
          </a:r>
          <a:endParaRPr lang="en-US" sz="2300" kern="1200"/>
        </a:p>
      </dsp:txBody>
      <dsp:txXfrm>
        <a:off x="602678" y="623956"/>
        <a:ext cx="4463730" cy="2771523"/>
      </dsp:txXfrm>
    </dsp:sp>
    <dsp:sp modelId="{E09B5E1D-DDD2-417C-8DBC-E1A89B630D8B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E38CB-CEF0-4668-AF31-10262AC7DF32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Na splnenie základného  cieľa bakalárskej práce som  si  stanovila čiastkové ciele.</a:t>
          </a:r>
          <a:endParaRPr lang="en-US" sz="2300" kern="1200" dirty="0"/>
        </a:p>
      </dsp:txBody>
      <dsp:txXfrm>
        <a:off x="6269123" y="623956"/>
        <a:ext cx="4463730" cy="2771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6459-FC3F-4FD3-8BC7-99AF4E85B569}">
      <dsp:nvSpPr>
        <dsp:cNvPr id="0" name=""/>
        <dsp:cNvSpPr/>
      </dsp:nvSpPr>
      <dsp:spPr>
        <a:xfrm>
          <a:off x="0" y="3829562"/>
          <a:ext cx="6403994" cy="12569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Za najpresnejšie spôsob považujeme pripojenie pomocou navigačného zariadenia MAPS.</a:t>
          </a:r>
          <a:endParaRPr lang="en-US" sz="2200" kern="1200"/>
        </a:p>
      </dsp:txBody>
      <dsp:txXfrm>
        <a:off x="0" y="3829562"/>
        <a:ext cx="6403994" cy="1256947"/>
      </dsp:txXfrm>
    </dsp:sp>
    <dsp:sp modelId="{2F47E767-FE57-4290-9E41-5E7FD7567E82}">
      <dsp:nvSpPr>
        <dsp:cNvPr id="0" name=""/>
        <dsp:cNvSpPr/>
      </dsp:nvSpPr>
      <dsp:spPr>
        <a:xfrm rot="10800000">
          <a:off x="0" y="1915230"/>
          <a:ext cx="6403994" cy="1933185"/>
        </a:xfrm>
        <a:prstGeom prst="upArrowCallout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Pri využití húfnice D-30 je možné použiť pripojenie aj menej presnými spôsobmi, ak dostrel na cieľ je do 7 km.</a:t>
          </a:r>
          <a:endParaRPr lang="en-US" sz="2200" kern="1200"/>
        </a:p>
      </dsp:txBody>
      <dsp:txXfrm rot="10800000">
        <a:off x="0" y="1915230"/>
        <a:ext cx="6403994" cy="1256126"/>
      </dsp:txXfrm>
    </dsp:sp>
    <dsp:sp modelId="{667AFAC2-BCB2-4449-AFE0-8462E6E9578D}">
      <dsp:nvSpPr>
        <dsp:cNvPr id="0" name=""/>
        <dsp:cNvSpPr/>
      </dsp:nvSpPr>
      <dsp:spPr>
        <a:xfrm rot="10800000">
          <a:off x="0" y="899"/>
          <a:ext cx="6403994" cy="1933185"/>
        </a:xfrm>
        <a:prstGeom prst="upArrowCallout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/>
            <a:t>Používať najpresnejší spôsob topografického a geodetického pripojenia.</a:t>
          </a:r>
          <a:endParaRPr lang="en-US" sz="2200" kern="1200"/>
        </a:p>
      </dsp:txBody>
      <dsp:txXfrm rot="10800000">
        <a:off x="0" y="899"/>
        <a:ext cx="6403994" cy="1256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3CB76-6A47-49F7-837C-B275DCB6A74E}" type="datetimeFigureOut">
              <a:rPr lang="sk-SK" smtClean="0"/>
              <a:t>01.07.2019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B704C-E4BC-4FE7-AAD3-6A38CA8C4A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430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4116-80FA-4297-A54D-EADFD6C543DD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53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878D-60CA-4098-BCC0-0D360D575D16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6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C94-1803-4A95-84B6-5D23637A2907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80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ED4901-47A8-411B-99C4-F5041C9750FB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329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89CE-5D62-431A-958A-B0013801B415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700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C3E609-D8A4-4B82-846E-D2CE947FF049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4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84D0-7781-496E-B6B6-7ADDEF8553AE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32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A67-BFF7-4D9C-B229-664DC1662D93}" type="datetime1">
              <a:rPr lang="sk-SK" smtClean="0"/>
              <a:t>01.07.2019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578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30B8-E573-421E-A593-C6AD59C765F7}" type="datetime1">
              <a:rPr lang="sk-SK" smtClean="0"/>
              <a:t>01.07.2019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806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CCDA-6E10-4F28-A77A-57E366550158}" type="datetime1">
              <a:rPr lang="sk-SK" smtClean="0"/>
              <a:t>01.07.2019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3480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48A-FD88-4EAD-928C-1E70C496A27C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735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AA65-1998-4981-BB7C-FB03AF7D1237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1926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3D4F-69A1-458E-A679-9EDD9FA20DC2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8921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B8E2-48DD-4607-8B20-816B4222B276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129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DA97D2-0608-4C92-8117-7792667E3902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080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09BF00-85B3-4855-BBEF-800479771782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052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DE9A52-43EB-4DC5-82B8-9C361D83F190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4628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11-64D3-4037-8783-4524AE98C3FC}" type="datetime1">
              <a:rPr lang="sk-SK" smtClean="0"/>
              <a:t>01.07.2019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970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0C28-3D0A-4623-BE3A-69662E551D12}" type="datetime1">
              <a:rPr lang="sk-SK" smtClean="0"/>
              <a:t>01.07.2019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3268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193-18E3-403B-BC84-D473F5989D1B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957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94F60B-4317-43B8-BFD1-132E27F3C536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181F-0645-4F72-9EA6-DCDFC0DDE805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53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77DE-1853-4D67-AABD-3C9D53445883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78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A56-0FC1-4E69-8E56-E8C55A1EE4DA}" type="datetime1">
              <a:rPr lang="sk-SK" smtClean="0"/>
              <a:t>01.07.2019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4D95-F34F-4B0F-9C0D-0B4B0B580D6A}" type="datetime1">
              <a:rPr lang="sk-SK" smtClean="0"/>
              <a:t>01.07.2019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1E0-DF48-42B8-9E0C-E5AC762F391E}" type="datetime1">
              <a:rPr lang="sk-SK" smtClean="0"/>
              <a:t>01.07.2019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7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62F4-A425-479B-92C6-56CCBDB74F1B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49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B091-83A4-4357-BE7E-A6EE57487D2E}" type="datetime1">
              <a:rPr lang="sk-SK" smtClean="0"/>
              <a:t>01.07.2019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2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100000">
              <a:srgbClr val="D9A8A2"/>
            </a:gs>
            <a:gs pos="20000">
              <a:schemeClr val="bg1"/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56BD85-D98E-4F70-A32C-16C6BE3F7D9F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66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100000">
              <a:srgbClr val="D9A8A2"/>
            </a:gs>
            <a:gs pos="20000">
              <a:schemeClr val="bg1"/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F29D-A029-46F1-AB7E-DDBD1FC60855}" type="datetime1">
              <a:rPr lang="sk-SK" smtClean="0"/>
              <a:t>01.07.2019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22F0-85D1-48E6-AB61-D80ED2D5F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892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C24D7D-C83C-4808-8060-E6DEE498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21265"/>
            <a:ext cx="8292238" cy="4355646"/>
          </a:xfrm>
        </p:spPr>
        <p:txBody>
          <a:bodyPr anchor="ctr">
            <a:normAutofit/>
          </a:bodyPr>
          <a:lstStyle/>
          <a:p>
            <a:pPr algn="ctr"/>
            <a:r>
              <a:rPr lang="sk-SK" sz="3800" dirty="0">
                <a:cs typeface="Aharoni" panose="020B0604020202020204" pitchFamily="2" charset="-79"/>
              </a:rPr>
              <a:t>VPLYV POUŽITIA RÔZNYCH SPÔSOBOV TOPOGRAFICKÉHO A GEODETICKÉHO PRIPOJENIA NA PRESNOŤ ÚPLNEJ PRÍPRAVY PRVKOV PRE STREĽBU DELOSTRELECKÝCH ZBRAŇOVÝCH SYSTÉMOV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3CC9DD-50E8-4766-8354-654153AD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2239" y="1921645"/>
            <a:ext cx="3899761" cy="3812728"/>
          </a:xfrm>
        </p:spPr>
        <p:txBody>
          <a:bodyPr anchor="ctr">
            <a:normAutofit/>
          </a:bodyPr>
          <a:lstStyle/>
          <a:p>
            <a:pPr algn="r"/>
            <a:r>
              <a:rPr lang="sk-SK" dirty="0"/>
              <a:t>Bakalárska práca</a:t>
            </a:r>
          </a:p>
          <a:p>
            <a:pPr algn="r"/>
            <a:r>
              <a:rPr lang="sk-SK" dirty="0"/>
              <a:t>Voj. 1. st. Veronika Olejníková</a:t>
            </a:r>
          </a:p>
          <a:p>
            <a:pPr algn="r"/>
            <a:r>
              <a:rPr lang="sk-SK" dirty="0"/>
              <a:t>B31bBoŠ</a:t>
            </a:r>
          </a:p>
          <a:p>
            <a:pPr algn="r"/>
            <a:r>
              <a:rPr lang="sk-SK" dirty="0"/>
              <a:t>2018/2019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6690118-5B91-4055-8869-46A3ED81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11" y="130565"/>
            <a:ext cx="1986124" cy="1986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498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865ED-EEA4-4A99-8E38-04EB92D9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33" y="423740"/>
            <a:ext cx="6531567" cy="1507252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 err="1"/>
              <a:t>Pripojenie</a:t>
            </a:r>
            <a:r>
              <a:rPr lang="en-US" sz="3400" dirty="0"/>
              <a:t> </a:t>
            </a:r>
            <a:r>
              <a:rPr lang="en-US" sz="3400" dirty="0" err="1"/>
              <a:t>pomocou</a:t>
            </a:r>
            <a:r>
              <a:rPr lang="en-US" sz="3400" dirty="0"/>
              <a:t> </a:t>
            </a:r>
            <a:r>
              <a:rPr lang="en-US" sz="3400" dirty="0" err="1"/>
              <a:t>mapy</a:t>
            </a:r>
            <a:r>
              <a:rPr lang="en-US" sz="3400" dirty="0"/>
              <a:t> 1:50 000  a </a:t>
            </a:r>
            <a:r>
              <a:rPr lang="en-US" sz="3400" dirty="0" err="1"/>
              <a:t>prístrojov</a:t>
            </a:r>
            <a:r>
              <a:rPr lang="en-US" sz="3400" dirty="0"/>
              <a:t>  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3E02E6B-9B0D-4E1F-9710-B6CC789E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10</a:t>
            </a:fld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uľka 5">
                <a:extLst>
                  <a:ext uri="{FF2B5EF4-FFF2-40B4-BE49-F238E27FC236}">
                    <a16:creationId xmlns:a16="http://schemas.microsoft.com/office/drawing/2014/main" id="{EEF2EF0C-325B-4599-9083-C942A5949E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392418"/>
                  </p:ext>
                </p:extLst>
              </p:nvPr>
            </p:nvGraphicFramePr>
            <p:xfrm>
              <a:off x="1519310" y="2057401"/>
              <a:ext cx="9453490" cy="44195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1253">
                      <a:extLst>
                        <a:ext uri="{9D8B030D-6E8A-4147-A177-3AD203B41FA5}">
                          <a16:colId xmlns:a16="http://schemas.microsoft.com/office/drawing/2014/main" val="1662858152"/>
                        </a:ext>
                      </a:extLst>
                    </a:gridCol>
                    <a:gridCol w="1089020">
                      <a:extLst>
                        <a:ext uri="{9D8B030D-6E8A-4147-A177-3AD203B41FA5}">
                          <a16:colId xmlns:a16="http://schemas.microsoft.com/office/drawing/2014/main" val="312883616"/>
                        </a:ext>
                      </a:extLst>
                    </a:gridCol>
                    <a:gridCol w="976401">
                      <a:extLst>
                        <a:ext uri="{9D8B030D-6E8A-4147-A177-3AD203B41FA5}">
                          <a16:colId xmlns:a16="http://schemas.microsoft.com/office/drawing/2014/main" val="1942891144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1595780268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3216712603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312824725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3755007382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679287394"/>
                        </a:ext>
                      </a:extLst>
                    </a:gridCol>
                    <a:gridCol w="943599">
                      <a:extLst>
                        <a:ext uri="{9D8B030D-6E8A-4147-A177-3AD203B41FA5}">
                          <a16:colId xmlns:a16="http://schemas.microsoft.com/office/drawing/2014/main" val="3209783422"/>
                        </a:ext>
                      </a:extLst>
                    </a:gridCol>
                    <a:gridCol w="989522">
                      <a:extLst>
                        <a:ext uri="{9D8B030D-6E8A-4147-A177-3AD203B41FA5}">
                          <a16:colId xmlns:a16="http://schemas.microsoft.com/office/drawing/2014/main" val="392817400"/>
                        </a:ext>
                      </a:extLst>
                    </a:gridCol>
                  </a:tblGrid>
                  <a:tr h="2088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026751"/>
                      </a:ext>
                    </a:extLst>
                  </a:tr>
                  <a:tr h="1979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97155334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639155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41045057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529414969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𝐄𝐱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26,26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25,31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25,13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25,03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74006799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0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0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0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208221324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46,9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359571605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0259122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35699960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57480140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𝐸𝑥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44,86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57,66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60,73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63,47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69,79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74,81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81,91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106,71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25829952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63,67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66,85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74,48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85,94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100,12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000151147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09061264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𝐄𝐳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95672872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050712424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731703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887144897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114787860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379814495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𝐸𝑧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28,97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31,52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36,48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34,04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36,13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725465950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32,07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34,81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36,98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47,24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99212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uľka 5">
                <a:extLst>
                  <a:ext uri="{FF2B5EF4-FFF2-40B4-BE49-F238E27FC236}">
                    <a16:creationId xmlns:a16="http://schemas.microsoft.com/office/drawing/2014/main" id="{EEF2EF0C-325B-4599-9083-C942A5949E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392418"/>
                  </p:ext>
                </p:extLst>
              </p:nvPr>
            </p:nvGraphicFramePr>
            <p:xfrm>
              <a:off x="1519310" y="2057401"/>
              <a:ext cx="9453490" cy="44195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1253">
                      <a:extLst>
                        <a:ext uri="{9D8B030D-6E8A-4147-A177-3AD203B41FA5}">
                          <a16:colId xmlns:a16="http://schemas.microsoft.com/office/drawing/2014/main" val="1662858152"/>
                        </a:ext>
                      </a:extLst>
                    </a:gridCol>
                    <a:gridCol w="1089020">
                      <a:extLst>
                        <a:ext uri="{9D8B030D-6E8A-4147-A177-3AD203B41FA5}">
                          <a16:colId xmlns:a16="http://schemas.microsoft.com/office/drawing/2014/main" val="312883616"/>
                        </a:ext>
                      </a:extLst>
                    </a:gridCol>
                    <a:gridCol w="976401">
                      <a:extLst>
                        <a:ext uri="{9D8B030D-6E8A-4147-A177-3AD203B41FA5}">
                          <a16:colId xmlns:a16="http://schemas.microsoft.com/office/drawing/2014/main" val="1942891144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1595780268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3216712603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312824725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3755007382"/>
                        </a:ext>
                      </a:extLst>
                    </a:gridCol>
                    <a:gridCol w="804739">
                      <a:extLst>
                        <a:ext uri="{9D8B030D-6E8A-4147-A177-3AD203B41FA5}">
                          <a16:colId xmlns:a16="http://schemas.microsoft.com/office/drawing/2014/main" val="679287394"/>
                        </a:ext>
                      </a:extLst>
                    </a:gridCol>
                    <a:gridCol w="943599">
                      <a:extLst>
                        <a:ext uri="{9D8B030D-6E8A-4147-A177-3AD203B41FA5}">
                          <a16:colId xmlns:a16="http://schemas.microsoft.com/office/drawing/2014/main" val="3209783422"/>
                        </a:ext>
                      </a:extLst>
                    </a:gridCol>
                    <a:gridCol w="989522">
                      <a:extLst>
                        <a:ext uri="{9D8B030D-6E8A-4147-A177-3AD203B41FA5}">
                          <a16:colId xmlns:a16="http://schemas.microsoft.com/office/drawing/2014/main" val="392817400"/>
                        </a:ext>
                      </a:extLst>
                    </a:gridCol>
                  </a:tblGrid>
                  <a:tr h="2088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026751"/>
                      </a:ext>
                    </a:extLst>
                  </a:tr>
                  <a:tr h="1979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97155334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639155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41045057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415152" r="-562128" b="-1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529414969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515152" r="-562128" b="-16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26,26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25,31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25,13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25,03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25,02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74006799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634375" r="-562128" b="-15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0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0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0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208221324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712121" r="-562128" b="-1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46,9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359571605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812121" r="-562128" b="-1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0259122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940625" r="-562128" b="-125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35699960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009091" r="-562128" b="-11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57480140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143750" r="-562128" b="-10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44,86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57,66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60,73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63,47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69,79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74,81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81,91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106,71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25829952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137143" r="-562128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63,67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66,85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74,48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85,94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100,12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000151147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353125" r="-562128" b="-8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09061264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409091" r="-562128" b="-7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95672872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509091" r="-562128" b="-6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050712424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659375" r="-562128" b="-5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0731703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706061" r="-562128" b="-4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887144897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862500" r="-562128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114787860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1903030" r="-562128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379814495"/>
                      </a:ext>
                    </a:extLst>
                  </a:tr>
                  <a:tr h="19859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2003030" r="-562128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28,97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31,52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36,48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34,04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36,13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725465950"/>
                      </a:ext>
                    </a:extLst>
                  </a:tr>
                  <a:tr h="20880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26" t="-2041176" r="-562128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32,07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34,81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36,98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47,24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992128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504E8B58-E79C-4453-8D57-BA1B243BF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440641"/>
              </p:ext>
            </p:extLst>
          </p:nvPr>
        </p:nvGraphicFramePr>
        <p:xfrm>
          <a:off x="3381033" y="2439963"/>
          <a:ext cx="6753567" cy="399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8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88FA7F-C495-48DF-86DA-B5980831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790" y="520504"/>
            <a:ext cx="7122410" cy="126609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 err="1"/>
              <a:t>Pripojenie</a:t>
            </a:r>
            <a:r>
              <a:rPr lang="en-US" sz="3400" dirty="0"/>
              <a:t> </a:t>
            </a:r>
            <a:r>
              <a:rPr lang="en-US" sz="3400" dirty="0" err="1"/>
              <a:t>pomocou</a:t>
            </a:r>
            <a:r>
              <a:rPr lang="en-US" sz="3400" dirty="0"/>
              <a:t> </a:t>
            </a:r>
            <a:r>
              <a:rPr lang="en-US" sz="3400" dirty="0" err="1"/>
              <a:t>mapy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1:100 000  a </a:t>
            </a:r>
            <a:r>
              <a:rPr lang="en-US" sz="3400" dirty="0" err="1"/>
              <a:t>prístrojov</a:t>
            </a:r>
            <a:r>
              <a:rPr lang="en-US" sz="3400" dirty="0"/>
              <a:t>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80E45F1-CF5B-4382-9063-015A024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11</a:t>
            </a:fld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A0323C01-C5EA-45A9-9018-A37E28CAF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359143"/>
                  </p:ext>
                </p:extLst>
              </p:nvPr>
            </p:nvGraphicFramePr>
            <p:xfrm>
              <a:off x="1589649" y="2180492"/>
              <a:ext cx="8637561" cy="4296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74955">
                      <a:extLst>
                        <a:ext uri="{9D8B030D-6E8A-4147-A177-3AD203B41FA5}">
                          <a16:colId xmlns:a16="http://schemas.microsoft.com/office/drawing/2014/main" val="882411194"/>
                        </a:ext>
                      </a:extLst>
                    </a:gridCol>
                    <a:gridCol w="807823">
                      <a:extLst>
                        <a:ext uri="{9D8B030D-6E8A-4147-A177-3AD203B41FA5}">
                          <a16:colId xmlns:a16="http://schemas.microsoft.com/office/drawing/2014/main" val="2847713075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381595254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1691079725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3623055308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477320859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1704652087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2368845417"/>
                        </a:ext>
                      </a:extLst>
                    </a:gridCol>
                    <a:gridCol w="907216">
                      <a:extLst>
                        <a:ext uri="{9D8B030D-6E8A-4147-A177-3AD203B41FA5}">
                          <a16:colId xmlns:a16="http://schemas.microsoft.com/office/drawing/2014/main" val="3170805487"/>
                        </a:ext>
                      </a:extLst>
                    </a:gridCol>
                    <a:gridCol w="911115">
                      <a:extLst>
                        <a:ext uri="{9D8B030D-6E8A-4147-A177-3AD203B41FA5}">
                          <a16:colId xmlns:a16="http://schemas.microsoft.com/office/drawing/2014/main" val="899840601"/>
                        </a:ext>
                      </a:extLst>
                    </a:gridCol>
                  </a:tblGrid>
                  <a:tr h="1943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38306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267981822"/>
                      </a:ext>
                    </a:extLst>
                  </a:tr>
                  <a:tr h="1943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402724"/>
                      </a:ext>
                    </a:extLst>
                  </a:tr>
                  <a:tr h="205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29836308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791795947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𝐄𝐱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40,19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40,13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40,04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817626390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237590440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47824329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25224480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15674535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7780959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𝐸𝑥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68,29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76,46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81,07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87,66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102,09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111,19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57318606"/>
                      </a:ext>
                    </a:extLst>
                  </a:tr>
                  <a:tr h="2051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56,42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81,78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73,79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80,76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85,14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91,43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104,87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114,66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07188564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050972837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𝑬𝒛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713883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172194916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9626609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636447355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363853062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905895308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𝐸𝑧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42,95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43,5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44,37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48,02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45,98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46,19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55,34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586801832"/>
                      </a:ext>
                    </a:extLst>
                  </a:tr>
                  <a:tr h="2051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43,15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43,79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44,76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49,03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46,56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56,63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63513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A0323C01-C5EA-45A9-9018-A37E28CAF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359143"/>
                  </p:ext>
                </p:extLst>
              </p:nvPr>
            </p:nvGraphicFramePr>
            <p:xfrm>
              <a:off x="1589649" y="2180492"/>
              <a:ext cx="8637561" cy="4296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74955">
                      <a:extLst>
                        <a:ext uri="{9D8B030D-6E8A-4147-A177-3AD203B41FA5}">
                          <a16:colId xmlns:a16="http://schemas.microsoft.com/office/drawing/2014/main" val="882411194"/>
                        </a:ext>
                      </a:extLst>
                    </a:gridCol>
                    <a:gridCol w="807823">
                      <a:extLst>
                        <a:ext uri="{9D8B030D-6E8A-4147-A177-3AD203B41FA5}">
                          <a16:colId xmlns:a16="http://schemas.microsoft.com/office/drawing/2014/main" val="2847713075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381595254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1691079725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3623055308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477320859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1704652087"/>
                        </a:ext>
                      </a:extLst>
                    </a:gridCol>
                    <a:gridCol w="772742">
                      <a:extLst>
                        <a:ext uri="{9D8B030D-6E8A-4147-A177-3AD203B41FA5}">
                          <a16:colId xmlns:a16="http://schemas.microsoft.com/office/drawing/2014/main" val="2368845417"/>
                        </a:ext>
                      </a:extLst>
                    </a:gridCol>
                    <a:gridCol w="907216">
                      <a:extLst>
                        <a:ext uri="{9D8B030D-6E8A-4147-A177-3AD203B41FA5}">
                          <a16:colId xmlns:a16="http://schemas.microsoft.com/office/drawing/2014/main" val="3170805487"/>
                        </a:ext>
                      </a:extLst>
                    </a:gridCol>
                    <a:gridCol w="911115">
                      <a:extLst>
                        <a:ext uri="{9D8B030D-6E8A-4147-A177-3AD203B41FA5}">
                          <a16:colId xmlns:a16="http://schemas.microsoft.com/office/drawing/2014/main" val="899840601"/>
                        </a:ext>
                      </a:extLst>
                    </a:gridCol>
                  </a:tblGrid>
                  <a:tr h="1943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38306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267981822"/>
                      </a:ext>
                    </a:extLst>
                  </a:tr>
                  <a:tr h="1943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402724"/>
                      </a:ext>
                    </a:extLst>
                  </a:tr>
                  <a:tr h="205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29836308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412500" r="-529204" b="-17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791795947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512500" r="-529204" b="-16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40,19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40,13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40,04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40,01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817626390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612500" r="-529204" b="-15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237590440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712500" r="-529204" b="-14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47824329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812500" r="-529204" b="-13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25224480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941935" r="-529204" b="-12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15674535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009375" r="-529204" b="-1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7780959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109375" r="-529204" b="-10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68,29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76,46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81,07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87,66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102,09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111,19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57318606"/>
                      </a:ext>
                    </a:extLst>
                  </a:tr>
                  <a:tr h="20517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138235" r="-529204" b="-8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56,42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81,78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73,79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80,76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85,14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91,43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104,87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114,66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07188564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315625" r="-529204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050972837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461290" r="-529204" b="-7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713883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512500" r="-529204" b="-6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172194916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612500" r="-529204" b="-5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96266091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712500" r="-529204" b="-4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636447355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812500" r="-529204" b="-3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363853062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974194" r="-529204" b="-2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905895308"/>
                      </a:ext>
                    </a:extLst>
                  </a:tr>
                  <a:tr h="19365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2009375" r="-529204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42,95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43,5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44,37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48,02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45,98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46,19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55,34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586801832"/>
                      </a:ext>
                    </a:extLst>
                  </a:tr>
                  <a:tr h="20517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442" t="-1985294" r="-529204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43,15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43,79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44,76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49,03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46,56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56,63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6351369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DC23D6B1-067D-4C77-AB95-CDAE13730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912723"/>
              </p:ext>
            </p:extLst>
          </p:nvPr>
        </p:nvGraphicFramePr>
        <p:xfrm>
          <a:off x="2747889" y="2180491"/>
          <a:ext cx="7338646" cy="391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3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4BAEEE-3932-4DBE-917B-1F886441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933" y="563562"/>
            <a:ext cx="7333426" cy="1125417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dirty="0" err="1"/>
              <a:t>Pripojenie</a:t>
            </a:r>
            <a:r>
              <a:rPr lang="en-US" sz="3000" dirty="0"/>
              <a:t> </a:t>
            </a:r>
            <a:r>
              <a:rPr lang="en-US" sz="3000" dirty="0" err="1"/>
              <a:t>pomocou</a:t>
            </a:r>
            <a:r>
              <a:rPr lang="en-US" sz="3000" dirty="0"/>
              <a:t> </a:t>
            </a:r>
            <a:r>
              <a:rPr lang="en-US" sz="3000" dirty="0" err="1"/>
              <a:t>delostreleckej</a:t>
            </a:r>
            <a:r>
              <a:rPr lang="en-US" sz="3000" dirty="0"/>
              <a:t> </a:t>
            </a:r>
            <a:r>
              <a:rPr lang="en-US" sz="3000" dirty="0" err="1"/>
              <a:t>buzoly</a:t>
            </a:r>
            <a:r>
              <a:rPr lang="en-US" sz="3000" dirty="0"/>
              <a:t> PAB-2A 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B28FA245-7BEB-4171-9D83-0BF16F1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12</a:t>
            </a:fld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B8324811-822A-4C37-BC66-F72A66AD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906895"/>
                  </p:ext>
                </p:extLst>
              </p:nvPr>
            </p:nvGraphicFramePr>
            <p:xfrm>
              <a:off x="1364565" y="1871542"/>
              <a:ext cx="8834511" cy="4605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1781">
                      <a:extLst>
                        <a:ext uri="{9D8B030D-6E8A-4147-A177-3AD203B41FA5}">
                          <a16:colId xmlns:a16="http://schemas.microsoft.com/office/drawing/2014/main" val="3994732406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1149487012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395811681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3241649281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740680106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340166127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027454639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3243352197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4181171424"/>
                        </a:ext>
                      </a:extLst>
                    </a:gridCol>
                    <a:gridCol w="1013538">
                      <a:extLst>
                        <a:ext uri="{9D8B030D-6E8A-4147-A177-3AD203B41FA5}">
                          <a16:colId xmlns:a16="http://schemas.microsoft.com/office/drawing/2014/main" val="3630556853"/>
                        </a:ext>
                      </a:extLst>
                    </a:gridCol>
                  </a:tblGrid>
                  <a:tr h="2134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15856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490451459"/>
                      </a:ext>
                    </a:extLst>
                  </a:tr>
                  <a:tr h="2134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9031"/>
                      </a:ext>
                    </a:extLst>
                  </a:tr>
                  <a:tr h="2190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37530943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758678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𝑬𝒙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12,06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9,82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9,55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9,36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9,09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9,19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49828551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2045129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68470840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201816031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603203299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786179406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𝐸𝑥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38,32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52,73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56,07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59,04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65,78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78,52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94,36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104,13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480838091"/>
                      </a:ext>
                    </a:extLst>
                  </a:tr>
                  <a:tr h="2190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59,24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62,66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70,73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82,71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97,36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107,83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863305051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709857480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𝑬𝒛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89626646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2512978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26999043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47829226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192814467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76688809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𝐸𝑧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28,06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24,39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39,29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802660698"/>
                      </a:ext>
                    </a:extLst>
                  </a:tr>
                  <a:tr h="2190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17,38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18,51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19,97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22,01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41,08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5424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B8324811-822A-4C37-BC66-F72A66AD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906895"/>
                  </p:ext>
                </p:extLst>
              </p:nvPr>
            </p:nvGraphicFramePr>
            <p:xfrm>
              <a:off x="1364565" y="1871542"/>
              <a:ext cx="8834511" cy="4605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1781">
                      <a:extLst>
                        <a:ext uri="{9D8B030D-6E8A-4147-A177-3AD203B41FA5}">
                          <a16:colId xmlns:a16="http://schemas.microsoft.com/office/drawing/2014/main" val="3994732406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1149487012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395811681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3241649281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740680106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340166127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2027454639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3243352197"/>
                        </a:ext>
                      </a:extLst>
                    </a:gridCol>
                    <a:gridCol w="837399">
                      <a:extLst>
                        <a:ext uri="{9D8B030D-6E8A-4147-A177-3AD203B41FA5}">
                          <a16:colId xmlns:a16="http://schemas.microsoft.com/office/drawing/2014/main" val="4181171424"/>
                        </a:ext>
                      </a:extLst>
                    </a:gridCol>
                    <a:gridCol w="1013538">
                      <a:extLst>
                        <a:ext uri="{9D8B030D-6E8A-4147-A177-3AD203B41FA5}">
                          <a16:colId xmlns:a16="http://schemas.microsoft.com/office/drawing/2014/main" val="3630556853"/>
                        </a:ext>
                      </a:extLst>
                    </a:gridCol>
                  </a:tblGrid>
                  <a:tr h="2134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15856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490451459"/>
                      </a:ext>
                    </a:extLst>
                  </a:tr>
                  <a:tr h="2134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9031"/>
                      </a:ext>
                    </a:extLst>
                  </a:tr>
                  <a:tr h="2190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37530943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417647" r="-690761" b="-17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758678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517647" r="-690761" b="-16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12,06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9,82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9,55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9,36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9,09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9,19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49828551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617647" r="-690761" b="-15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2045129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717647" r="-690761" b="-14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684708404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817647" r="-690761" b="-13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201816031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917647" r="-690761" b="-12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603203299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017647" r="-690761" b="-11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786179406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117647" r="-690761" b="-10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38,32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52,73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56,07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59,04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65,78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78,52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94,36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104,13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480838091"/>
                      </a:ext>
                    </a:extLst>
                  </a:tr>
                  <a:tr h="219006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150000" r="-690761" b="-8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40,8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59,24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62,66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70,73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82,71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97,36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107,83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863305051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323529" r="-690761" b="-8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709857480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423529" r="-690761" b="-7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9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89626646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523529" r="-690761" b="-6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2512978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623529" r="-690761" b="-5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26999043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723529" r="-690761" b="-4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478292265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823529" r="-69076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192814467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1923529" r="-690761" b="-2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76688809"/>
                      </a:ext>
                    </a:extLst>
                  </a:tr>
                  <a:tr h="207147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2023529" r="-690761" b="-1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28,06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24,39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39,29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802660698"/>
                      </a:ext>
                    </a:extLst>
                  </a:tr>
                  <a:tr h="219006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43" t="-2005556" r="-690761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17,38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18,51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19,97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22,01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41,08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554241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0F42FA0E-64F6-4A93-9ADE-850D10F13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668582"/>
              </p:ext>
            </p:extLst>
          </p:nvPr>
        </p:nvGraphicFramePr>
        <p:xfrm>
          <a:off x="2885156" y="1871541"/>
          <a:ext cx="6723078" cy="4605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1AE7F-6874-433C-BC63-3326FDF1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99" y="520504"/>
            <a:ext cx="10006288" cy="1375117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Pripojenie</a:t>
            </a:r>
            <a:r>
              <a:rPr lang="en-US" sz="4400" dirty="0"/>
              <a:t> </a:t>
            </a:r>
            <a:r>
              <a:rPr lang="en-US" sz="4400" dirty="0" err="1"/>
              <a:t>pomocou</a:t>
            </a:r>
            <a:r>
              <a:rPr lang="en-US" sz="4400" dirty="0"/>
              <a:t> </a:t>
            </a:r>
            <a:r>
              <a:rPr lang="en-US" sz="4400" dirty="0" err="1"/>
              <a:t>navigačného</a:t>
            </a:r>
            <a:r>
              <a:rPr lang="en-US" sz="4400" dirty="0"/>
              <a:t> </a:t>
            </a:r>
            <a:r>
              <a:rPr lang="en-US" sz="4400" dirty="0" err="1"/>
              <a:t>zariadenia</a:t>
            </a:r>
            <a:r>
              <a:rPr lang="en-US" sz="4400" dirty="0"/>
              <a:t> MAPS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C691130-EAA3-47AF-BF8F-4C3C50A7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13</a:t>
            </a:fld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4BFD965F-7E89-4525-972F-78F700A41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819773"/>
                  </p:ext>
                </p:extLst>
              </p:nvPr>
            </p:nvGraphicFramePr>
            <p:xfrm>
              <a:off x="1968248" y="2205923"/>
              <a:ext cx="8918917" cy="441185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9357">
                      <a:extLst>
                        <a:ext uri="{9D8B030D-6E8A-4147-A177-3AD203B41FA5}">
                          <a16:colId xmlns:a16="http://schemas.microsoft.com/office/drawing/2014/main" val="407756561"/>
                        </a:ext>
                      </a:extLst>
                    </a:gridCol>
                    <a:gridCol w="842143">
                      <a:extLst>
                        <a:ext uri="{9D8B030D-6E8A-4147-A177-3AD203B41FA5}">
                          <a16:colId xmlns:a16="http://schemas.microsoft.com/office/drawing/2014/main" val="1422576978"/>
                        </a:ext>
                      </a:extLst>
                    </a:gridCol>
                    <a:gridCol w="842143">
                      <a:extLst>
                        <a:ext uri="{9D8B030D-6E8A-4147-A177-3AD203B41FA5}">
                          <a16:colId xmlns:a16="http://schemas.microsoft.com/office/drawing/2014/main" val="3585208222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2816935078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2128928369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585883705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3633950279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1089805974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3766474010"/>
                        </a:ext>
                      </a:extLst>
                    </a:gridCol>
                    <a:gridCol w="1018572">
                      <a:extLst>
                        <a:ext uri="{9D8B030D-6E8A-4147-A177-3AD203B41FA5}">
                          <a16:colId xmlns:a16="http://schemas.microsoft.com/office/drawing/2014/main" val="1256015775"/>
                        </a:ext>
                      </a:extLst>
                    </a:gridCol>
                  </a:tblGrid>
                  <a:tr h="2084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179790"/>
                      </a:ext>
                    </a:extLst>
                  </a:tr>
                  <a:tr h="197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994505538"/>
                      </a:ext>
                    </a:extLst>
                  </a:tr>
                  <a:tr h="2084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31238"/>
                      </a:ext>
                    </a:extLst>
                  </a:tr>
                  <a:tr h="20865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34232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636366409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𝑬𝒙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8,08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3,35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2,75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1,6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2,17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2,17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2,12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1,4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521960101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8748627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64861324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43385590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430651181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4178513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𝐸𝑥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37,26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51,97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55,35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58,35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70,52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78,01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93,94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103,75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288826285"/>
                      </a:ext>
                    </a:extLst>
                  </a:tr>
                  <a:tr h="2086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39,8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62,01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75,16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82,23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96,96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107,46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650586587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3669163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𝑬𝒛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84953700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61238994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78686848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12355907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434434517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284541235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𝐸𝑧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17,13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19,23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26,59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22,69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26,1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38,26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248266207"/>
                      </a:ext>
                    </a:extLst>
                  </a:tr>
                  <a:tr h="2086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16,21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20,11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28,37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24,25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27,27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40,1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05228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4BFD965F-7E89-4525-972F-78F700A41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819773"/>
                  </p:ext>
                </p:extLst>
              </p:nvPr>
            </p:nvGraphicFramePr>
            <p:xfrm>
              <a:off x="1968248" y="2205923"/>
              <a:ext cx="8918917" cy="441185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9357">
                      <a:extLst>
                        <a:ext uri="{9D8B030D-6E8A-4147-A177-3AD203B41FA5}">
                          <a16:colId xmlns:a16="http://schemas.microsoft.com/office/drawing/2014/main" val="407756561"/>
                        </a:ext>
                      </a:extLst>
                    </a:gridCol>
                    <a:gridCol w="842143">
                      <a:extLst>
                        <a:ext uri="{9D8B030D-6E8A-4147-A177-3AD203B41FA5}">
                          <a16:colId xmlns:a16="http://schemas.microsoft.com/office/drawing/2014/main" val="1422576978"/>
                        </a:ext>
                      </a:extLst>
                    </a:gridCol>
                    <a:gridCol w="842143">
                      <a:extLst>
                        <a:ext uri="{9D8B030D-6E8A-4147-A177-3AD203B41FA5}">
                          <a16:colId xmlns:a16="http://schemas.microsoft.com/office/drawing/2014/main" val="3585208222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2816935078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2128928369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585883705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3633950279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1089805974"/>
                        </a:ext>
                      </a:extLst>
                    </a:gridCol>
                    <a:gridCol w="841117">
                      <a:extLst>
                        <a:ext uri="{9D8B030D-6E8A-4147-A177-3AD203B41FA5}">
                          <a16:colId xmlns:a16="http://schemas.microsoft.com/office/drawing/2014/main" val="3766474010"/>
                        </a:ext>
                      </a:extLst>
                    </a:gridCol>
                    <a:gridCol w="1018572">
                      <a:extLst>
                        <a:ext uri="{9D8B030D-6E8A-4147-A177-3AD203B41FA5}">
                          <a16:colId xmlns:a16="http://schemas.microsoft.com/office/drawing/2014/main" val="1256015775"/>
                        </a:ext>
                      </a:extLst>
                    </a:gridCol>
                  </a:tblGrid>
                  <a:tr h="2084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179790"/>
                      </a:ext>
                    </a:extLst>
                  </a:tr>
                  <a:tr h="197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994505538"/>
                      </a:ext>
                    </a:extLst>
                  </a:tr>
                  <a:tr h="2084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31238"/>
                      </a:ext>
                    </a:extLst>
                  </a:tr>
                  <a:tr h="20865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34232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412121" r="-665104" b="-17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636366409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528125" r="-665104" b="-16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8,08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4,05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3,35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2,75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1,6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2,17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2,17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2,12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1,4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521960101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609091" r="-665104" b="-15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78748627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709091" r="-665104" b="-14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64861324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834375" r="-665104" b="-135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43385590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906061" r="-665104" b="-1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430651181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037500" r="-665104" b="-11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04178513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103030" r="-665104" b="-10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37,26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51,97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55,35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58,35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70,52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78,01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93,94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103,75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288826285"/>
                      </a:ext>
                    </a:extLst>
                  </a:tr>
                  <a:tr h="208651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167647" r="-665104" b="-8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39,8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62,01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75,16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82,23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96,96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107,46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650586587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306061" r="-665104" b="-8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3669163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450000" r="-665104" b="-7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849537004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503030" r="-665104" b="-6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612389942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653125" r="-665104" b="-5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978686848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700000" r="-665104" b="-4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312355907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800000" r="-665104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3434434517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959375" r="-665104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1284541235"/>
                      </a:ext>
                    </a:extLst>
                  </a:tr>
                  <a:tr h="19823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1996970" r="-665104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17,13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19,23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26,59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22,69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26,1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38,26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4248266207"/>
                      </a:ext>
                    </a:extLst>
                  </a:tr>
                  <a:tr h="208651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4450" marR="44450" marT="0" marB="0" anchor="ctr">
                        <a:blipFill>
                          <a:blip r:embed="rId2"/>
                          <a:stretch>
                            <a:fillRect l="-521" t="-2035294" r="-665104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16,21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20,11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28,37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24,25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27,27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</a:rPr>
                            <a:t>40,1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val="28052287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CC9E6FEE-6DDF-4558-A085-B69099962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041202"/>
              </p:ext>
            </p:extLst>
          </p:nvPr>
        </p:nvGraphicFramePr>
        <p:xfrm>
          <a:off x="3381436" y="2390690"/>
          <a:ext cx="6092539" cy="390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8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8EE0D-7E95-459F-B092-5085457C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81" y="381000"/>
            <a:ext cx="9513919" cy="139048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Pripojenie</a:t>
            </a:r>
            <a:r>
              <a:rPr lang="en-US" sz="4400" dirty="0"/>
              <a:t> </a:t>
            </a:r>
            <a:r>
              <a:rPr lang="en-US" sz="4400" dirty="0" err="1"/>
              <a:t>pomocou</a:t>
            </a:r>
            <a:r>
              <a:rPr lang="en-US" sz="4400" dirty="0"/>
              <a:t> </a:t>
            </a:r>
            <a:r>
              <a:rPr lang="en-US" sz="4400" dirty="0" err="1"/>
              <a:t>navigačného</a:t>
            </a:r>
            <a:r>
              <a:rPr lang="en-US" sz="4400" dirty="0"/>
              <a:t> </a:t>
            </a:r>
            <a:r>
              <a:rPr lang="en-US" sz="4400" dirty="0" err="1"/>
              <a:t>zariadenia</a:t>
            </a:r>
            <a:r>
              <a:rPr lang="en-US" sz="4400" dirty="0"/>
              <a:t> TALIN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6AD77C9-0E8A-42BC-A322-01F2CE09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14</a:t>
            </a:fld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8D63B060-52AA-45B1-B62E-A439025AD2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813230"/>
                  </p:ext>
                </p:extLst>
              </p:nvPr>
            </p:nvGraphicFramePr>
            <p:xfrm>
              <a:off x="1467728" y="2268650"/>
              <a:ext cx="9256544" cy="41589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4620">
                      <a:extLst>
                        <a:ext uri="{9D8B030D-6E8A-4147-A177-3AD203B41FA5}">
                          <a16:colId xmlns:a16="http://schemas.microsoft.com/office/drawing/2014/main" val="276497896"/>
                        </a:ext>
                      </a:extLst>
                    </a:gridCol>
                    <a:gridCol w="863479">
                      <a:extLst>
                        <a:ext uri="{9D8B030D-6E8A-4147-A177-3AD203B41FA5}">
                          <a16:colId xmlns:a16="http://schemas.microsoft.com/office/drawing/2014/main" val="1421063741"/>
                        </a:ext>
                      </a:extLst>
                    </a:gridCol>
                    <a:gridCol w="863479">
                      <a:extLst>
                        <a:ext uri="{9D8B030D-6E8A-4147-A177-3AD203B41FA5}">
                          <a16:colId xmlns:a16="http://schemas.microsoft.com/office/drawing/2014/main" val="2256482460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2768982325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3561368388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845112511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3331019321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1543508403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1195125360"/>
                        </a:ext>
                      </a:extLst>
                    </a:gridCol>
                    <a:gridCol w="1042672">
                      <a:extLst>
                        <a:ext uri="{9D8B030D-6E8A-4147-A177-3AD203B41FA5}">
                          <a16:colId xmlns:a16="http://schemas.microsoft.com/office/drawing/2014/main" val="507288425"/>
                        </a:ext>
                      </a:extLst>
                    </a:gridCol>
                    <a:gridCol w="117708">
                      <a:extLst>
                        <a:ext uri="{9D8B030D-6E8A-4147-A177-3AD203B41FA5}">
                          <a16:colId xmlns:a16="http://schemas.microsoft.com/office/drawing/2014/main" val="3514097645"/>
                        </a:ext>
                      </a:extLst>
                    </a:gridCol>
                  </a:tblGrid>
                  <a:tr h="1734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gridSpan="10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717827"/>
                      </a:ext>
                    </a:extLst>
                  </a:tr>
                  <a:tr h="3122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30515763"/>
                      </a:ext>
                    </a:extLst>
                  </a:tr>
                  <a:tr h="1734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gridSpan="10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24398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12060327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90062815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𝑬𝒙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12,82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10,74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10,32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10,08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10,18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10,18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10,17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2548128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23108891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014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5968715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9036628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45549983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𝐸𝑥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38,57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52,91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56,24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59,19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78,64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94,46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104,22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0312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41,03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72,03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70,86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82,83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97,46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107,92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27033067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26163733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𝐄𝐳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7150938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5775785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25903140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24660328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07844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8845553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sz="1000">
                                    <a:effectLst/>
                                    <a:latin typeface="Cambria Math" panose="02040503050406030204" pitchFamily="18" charset="0"/>
                                  </a:rPr>
                                  <m:t>𝐸𝑧</m:t>
                                </m:r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19,81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28,39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39,53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266633479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k-SK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𝐸𝑧</m:t>
                                    </m:r>
                                  </m:e>
                                  <m:sub>
                                    <m:r>
                                      <a:rPr lang="sk-SK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19,02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20,43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22,44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26,21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41,31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 dirty="0">
                              <a:effectLst/>
                            </a:rPr>
                            <a:t> 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22781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8D63B060-52AA-45B1-B62E-A439025AD2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813230"/>
                  </p:ext>
                </p:extLst>
              </p:nvPr>
            </p:nvGraphicFramePr>
            <p:xfrm>
              <a:off x="1467728" y="2268650"/>
              <a:ext cx="9256544" cy="41589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4620">
                      <a:extLst>
                        <a:ext uri="{9D8B030D-6E8A-4147-A177-3AD203B41FA5}">
                          <a16:colId xmlns:a16="http://schemas.microsoft.com/office/drawing/2014/main" val="276497896"/>
                        </a:ext>
                      </a:extLst>
                    </a:gridCol>
                    <a:gridCol w="863479">
                      <a:extLst>
                        <a:ext uri="{9D8B030D-6E8A-4147-A177-3AD203B41FA5}">
                          <a16:colId xmlns:a16="http://schemas.microsoft.com/office/drawing/2014/main" val="1421063741"/>
                        </a:ext>
                      </a:extLst>
                    </a:gridCol>
                    <a:gridCol w="863479">
                      <a:extLst>
                        <a:ext uri="{9D8B030D-6E8A-4147-A177-3AD203B41FA5}">
                          <a16:colId xmlns:a16="http://schemas.microsoft.com/office/drawing/2014/main" val="2256482460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2768982325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3561368388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845112511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3331019321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1543508403"/>
                        </a:ext>
                      </a:extLst>
                    </a:gridCol>
                    <a:gridCol w="862431">
                      <a:extLst>
                        <a:ext uri="{9D8B030D-6E8A-4147-A177-3AD203B41FA5}">
                          <a16:colId xmlns:a16="http://schemas.microsoft.com/office/drawing/2014/main" val="1195125360"/>
                        </a:ext>
                      </a:extLst>
                    </a:gridCol>
                    <a:gridCol w="1042672">
                      <a:extLst>
                        <a:ext uri="{9D8B030D-6E8A-4147-A177-3AD203B41FA5}">
                          <a16:colId xmlns:a16="http://schemas.microsoft.com/office/drawing/2014/main" val="507288425"/>
                        </a:ext>
                      </a:extLst>
                    </a:gridCol>
                    <a:gridCol w="117708">
                      <a:extLst>
                        <a:ext uri="{9D8B030D-6E8A-4147-A177-3AD203B41FA5}">
                          <a16:colId xmlns:a16="http://schemas.microsoft.com/office/drawing/2014/main" val="3514097645"/>
                        </a:ext>
                      </a:extLst>
                    </a:gridCol>
                  </a:tblGrid>
                  <a:tr h="1734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gridSpan="10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Vzdialenosť streľby (km)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717827"/>
                      </a:ext>
                    </a:extLst>
                  </a:tr>
                  <a:tr h="3122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HODNOTA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30515763"/>
                      </a:ext>
                    </a:extLst>
                  </a:tr>
                  <a:tr h="1734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gridSpan="10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Náplň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24398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sk-SK" sz="11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Zm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P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12060327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461290" r="-677551" b="-16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10,74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10,32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10,05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90062815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580000" r="-677551" b="-16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12,82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10,74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10,32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10,08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10,18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10,18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10,17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10,05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2548128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680000" r="-677551" b="-1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23108891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780000" r="-677551" b="-1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29,71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47,79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47,69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54,53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58,67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79,89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89,75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71014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851613" r="-677551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5968715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983333" r="-677551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9036628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083333" r="-677551" b="-11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7,14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9,15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18,75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23,09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45549983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183333" r="-677551" b="-10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38,57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52,91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56,24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59,19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65,92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78,64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94,46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104,22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03124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241935" r="-677551" b="-9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41,03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59,4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72,03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70,86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75,82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82,83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97,46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107,92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27033067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386667" r="-677551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 dirty="0">
                              <a:effectLst/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sk-SK" sz="12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26163733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486667" r="-677551" b="-7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7150938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586667" r="-677551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5775785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632258" r="-677551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25903140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790000" r="-677551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5,4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7,2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8,4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24660328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890000" r="-677551" b="-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0,84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4,41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6,93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11,55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10,92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30,45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07844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1990000" r="-677551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10,46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11,22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12,29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13,57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14,28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15,8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18,28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88455532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2022581" r="-677551" b="-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17,72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18,57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19,81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21,65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28,39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24,77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25,17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27,93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39,53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>
                              <a:effectLst/>
                            </a:rPr>
                            <a:t> 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266633479"/>
                      </a:ext>
                    </a:extLst>
                  </a:tr>
                  <a:tr h="184202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marL="43361" marR="43361" marT="0" marB="0" anchor="ctr">
                        <a:blipFill>
                          <a:blip r:embed="rId2"/>
                          <a:stretch>
                            <a:fillRect l="-510" t="-2193333" r="-677551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17,91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19,02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20,43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22,44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30,07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25,82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26,21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29,03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k-SK" sz="1000">
                              <a:effectLst/>
                            </a:rPr>
                            <a:t>41,31</a:t>
                          </a:r>
                          <a:endParaRPr lang="sk-SK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361" marR="4336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sk-SK" sz="1200" dirty="0">
                              <a:effectLst/>
                            </a:rPr>
                            <a:t> </a:t>
                          </a:r>
                          <a:endParaRPr lang="sk-SK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227816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0CB5D21E-1B45-4BED-87ED-A1BB3AA1C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550030"/>
              </p:ext>
            </p:extLst>
          </p:nvPr>
        </p:nvGraphicFramePr>
        <p:xfrm>
          <a:off x="3051461" y="2143410"/>
          <a:ext cx="7428969" cy="428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06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47C3D4-0308-4BF8-8398-945553D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Pravdepodobná  chyba výstrelu- v Diaľke 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22C1703-F9ED-418A-BD5D-C3045998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15</a:t>
            </a:fld>
            <a:endParaRPr lang="sk-SK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BF643F66-79FB-4B79-A5C0-A257DCF2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34578"/>
              </p:ext>
            </p:extLst>
          </p:nvPr>
        </p:nvGraphicFramePr>
        <p:xfrm>
          <a:off x="900332" y="2057402"/>
          <a:ext cx="10396026" cy="4036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39">
                  <a:extLst>
                    <a:ext uri="{9D8B030D-6E8A-4147-A177-3AD203B41FA5}">
                      <a16:colId xmlns:a16="http://schemas.microsoft.com/office/drawing/2014/main" val="3059773950"/>
                    </a:ext>
                  </a:extLst>
                </a:gridCol>
                <a:gridCol w="860697">
                  <a:extLst>
                    <a:ext uri="{9D8B030D-6E8A-4147-A177-3AD203B41FA5}">
                      <a16:colId xmlns:a16="http://schemas.microsoft.com/office/drawing/2014/main" val="992510673"/>
                    </a:ext>
                  </a:extLst>
                </a:gridCol>
                <a:gridCol w="860697">
                  <a:extLst>
                    <a:ext uri="{9D8B030D-6E8A-4147-A177-3AD203B41FA5}">
                      <a16:colId xmlns:a16="http://schemas.microsoft.com/office/drawing/2014/main" val="2246994230"/>
                    </a:ext>
                  </a:extLst>
                </a:gridCol>
                <a:gridCol w="860697">
                  <a:extLst>
                    <a:ext uri="{9D8B030D-6E8A-4147-A177-3AD203B41FA5}">
                      <a16:colId xmlns:a16="http://schemas.microsoft.com/office/drawing/2014/main" val="3996705685"/>
                    </a:ext>
                  </a:extLst>
                </a:gridCol>
                <a:gridCol w="860697">
                  <a:extLst>
                    <a:ext uri="{9D8B030D-6E8A-4147-A177-3AD203B41FA5}">
                      <a16:colId xmlns:a16="http://schemas.microsoft.com/office/drawing/2014/main" val="2549512505"/>
                    </a:ext>
                  </a:extLst>
                </a:gridCol>
                <a:gridCol w="860697">
                  <a:extLst>
                    <a:ext uri="{9D8B030D-6E8A-4147-A177-3AD203B41FA5}">
                      <a16:colId xmlns:a16="http://schemas.microsoft.com/office/drawing/2014/main" val="3886515551"/>
                    </a:ext>
                  </a:extLst>
                </a:gridCol>
                <a:gridCol w="860697">
                  <a:extLst>
                    <a:ext uri="{9D8B030D-6E8A-4147-A177-3AD203B41FA5}">
                      <a16:colId xmlns:a16="http://schemas.microsoft.com/office/drawing/2014/main" val="1895961611"/>
                    </a:ext>
                  </a:extLst>
                </a:gridCol>
                <a:gridCol w="1010279">
                  <a:extLst>
                    <a:ext uri="{9D8B030D-6E8A-4147-A177-3AD203B41FA5}">
                      <a16:colId xmlns:a16="http://schemas.microsoft.com/office/drawing/2014/main" val="945137689"/>
                    </a:ext>
                  </a:extLst>
                </a:gridCol>
                <a:gridCol w="1020963">
                  <a:extLst>
                    <a:ext uri="{9D8B030D-6E8A-4147-A177-3AD203B41FA5}">
                      <a16:colId xmlns:a16="http://schemas.microsoft.com/office/drawing/2014/main" val="1806614637"/>
                    </a:ext>
                  </a:extLst>
                </a:gridCol>
                <a:gridCol w="1020963">
                  <a:extLst>
                    <a:ext uri="{9D8B030D-6E8A-4147-A177-3AD203B41FA5}">
                      <a16:colId xmlns:a16="http://schemas.microsoft.com/office/drawing/2014/main" val="165972244"/>
                    </a:ext>
                  </a:extLst>
                </a:gridCol>
              </a:tblGrid>
              <a:tr h="446023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HODNOTA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Vzdialenosť streľby (km)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58136"/>
                  </a:ext>
                </a:extLst>
              </a:tr>
              <a:tr h="44602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30885041"/>
                  </a:ext>
                </a:extLst>
              </a:tr>
              <a:tr h="44602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Náplň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516"/>
                  </a:ext>
                </a:extLst>
              </a:tr>
              <a:tr h="44602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Zm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P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7502514"/>
                  </a:ext>
                </a:extLst>
              </a:tr>
              <a:tr h="446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50 000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46,99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63,67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75,59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66,85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74,48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79,2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85,94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100,12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110,32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99390316"/>
                  </a:ext>
                </a:extLst>
              </a:tr>
              <a:tr h="446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100 000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56,42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70,91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81,78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73,79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80,76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85,14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91,43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104,87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114,66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48940208"/>
                  </a:ext>
                </a:extLst>
              </a:tr>
              <a:tr h="446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PAB-2A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40,8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59,24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71,89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62,66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70,73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75,69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82,71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97,36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107,83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67049399"/>
                  </a:ext>
                </a:extLst>
              </a:tr>
              <a:tr h="4460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MAPS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39,8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58,57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71,33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62,01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70,17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75,16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82,23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96,96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107,46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76952363"/>
                  </a:ext>
                </a:extLst>
              </a:tr>
              <a:tr h="468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TALIN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41,03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59,4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72,03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62,8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70,86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75,82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82,83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97,46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107,92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9445817"/>
                  </a:ext>
                </a:extLst>
              </a:tr>
            </a:tbl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5DDD22DA-458D-401E-AAD9-A8EDE8A08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507547"/>
              </p:ext>
            </p:extLst>
          </p:nvPr>
        </p:nvGraphicFramePr>
        <p:xfrm>
          <a:off x="2116454" y="2075649"/>
          <a:ext cx="7773133" cy="4184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50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04AF83-B50C-45C5-98FA-3E364721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Pravdepodobná  chyba výstrelu- v Smere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4EDFEDFE-A41F-4520-B319-4D796031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16</a:t>
            </a:fld>
            <a:endParaRPr lang="sk-SK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29CCDE3F-B3FB-48A1-98BD-98F4FD28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66525"/>
              </p:ext>
            </p:extLst>
          </p:nvPr>
        </p:nvGraphicFramePr>
        <p:xfrm>
          <a:off x="1031632" y="2293037"/>
          <a:ext cx="10128735" cy="4183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686">
                  <a:extLst>
                    <a:ext uri="{9D8B030D-6E8A-4147-A177-3AD203B41FA5}">
                      <a16:colId xmlns:a16="http://schemas.microsoft.com/office/drawing/2014/main" val="658391893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786976346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690447118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2176213932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1826764101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1838468396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848280264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2913547592"/>
                    </a:ext>
                  </a:extLst>
                </a:gridCol>
                <a:gridCol w="909304">
                  <a:extLst>
                    <a:ext uri="{9D8B030D-6E8A-4147-A177-3AD203B41FA5}">
                      <a16:colId xmlns:a16="http://schemas.microsoft.com/office/drawing/2014/main" val="3674434006"/>
                    </a:ext>
                  </a:extLst>
                </a:gridCol>
                <a:gridCol w="794617">
                  <a:extLst>
                    <a:ext uri="{9D8B030D-6E8A-4147-A177-3AD203B41FA5}">
                      <a16:colId xmlns:a16="http://schemas.microsoft.com/office/drawing/2014/main" val="4201230304"/>
                    </a:ext>
                  </a:extLst>
                </a:gridCol>
              </a:tblGrid>
              <a:tr h="42927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HODNOTA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Vzdialenosť streľby (km)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64413"/>
                  </a:ext>
                </a:extLst>
              </a:tr>
              <a:tr h="429277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55859149"/>
                  </a:ext>
                </a:extLst>
              </a:tr>
              <a:tr h="429277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Náplň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33210"/>
                  </a:ext>
                </a:extLst>
              </a:tr>
              <a:tr h="429277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Zm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28561574"/>
                  </a:ext>
                </a:extLst>
              </a:tr>
              <a:tr h="579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50 000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29,09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29,78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30,7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32,07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37,8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34,53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34,81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36,98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47,24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23156686"/>
                  </a:ext>
                </a:extLst>
              </a:tr>
              <a:tr h="579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100 000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42,67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43,15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43,79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44,76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49,03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46,56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46,76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48,4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56,63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81927444"/>
                  </a:ext>
                </a:extLst>
              </a:tr>
              <a:tr h="429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PAB-2A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17,38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18,51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19,97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22,01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29,76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25,46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25,84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28,7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41,08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24427018"/>
                  </a:ext>
                </a:extLst>
              </a:tr>
              <a:tr h="429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MAPS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14,9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16,21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17,84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20,11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28,37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23,84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24,25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27,27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40,1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97509609"/>
                  </a:ext>
                </a:extLst>
              </a:tr>
              <a:tr h="449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TALIN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17,91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19,02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20,43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22,44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30,07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25,82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26,21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29,03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41,31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08899625"/>
                  </a:ext>
                </a:extLst>
              </a:tr>
            </a:tbl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5F8FB82D-FF4A-40AD-AEFA-B123DE600F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639824"/>
              </p:ext>
            </p:extLst>
          </p:nvPr>
        </p:nvGraphicFramePr>
        <p:xfrm>
          <a:off x="2382128" y="2293037"/>
          <a:ext cx="7427741" cy="4360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28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150F8F-B411-467B-A4D9-8CFD471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použitia daného spôsobu – v Diaľke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1EB77046-677F-4C69-8007-7CFC4E3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17</a:t>
            </a:fld>
            <a:endParaRPr lang="sk-SK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BB09CAAB-DFFD-4FD7-A202-1C77063F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92186"/>
              </p:ext>
            </p:extLst>
          </p:nvPr>
        </p:nvGraphicFramePr>
        <p:xfrm>
          <a:off x="1856936" y="2532185"/>
          <a:ext cx="9214340" cy="3840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8016">
                  <a:extLst>
                    <a:ext uri="{9D8B030D-6E8A-4147-A177-3AD203B41FA5}">
                      <a16:colId xmlns:a16="http://schemas.microsoft.com/office/drawing/2014/main" val="1959274797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2105175810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036422957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284674967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3063938332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2942439222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02264645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2609264887"/>
                    </a:ext>
                  </a:extLst>
                </a:gridCol>
                <a:gridCol w="741976">
                  <a:extLst>
                    <a:ext uri="{9D8B030D-6E8A-4147-A177-3AD203B41FA5}">
                      <a16:colId xmlns:a16="http://schemas.microsoft.com/office/drawing/2014/main" val="766807492"/>
                    </a:ext>
                  </a:extLst>
                </a:gridCol>
                <a:gridCol w="741976">
                  <a:extLst>
                    <a:ext uri="{9D8B030D-6E8A-4147-A177-3AD203B41FA5}">
                      <a16:colId xmlns:a16="http://schemas.microsoft.com/office/drawing/2014/main" val="1956945014"/>
                    </a:ext>
                  </a:extLst>
                </a:gridCol>
              </a:tblGrid>
              <a:tr h="41831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HODNOTA</a:t>
                      </a:r>
                      <a:endParaRPr lang="sk-SK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Vzdialenosť streľby (km)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21154"/>
                  </a:ext>
                </a:extLst>
              </a:tr>
              <a:tr h="418319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12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91208959"/>
                  </a:ext>
                </a:extLst>
              </a:tr>
              <a:tr h="418319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Náplň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14970"/>
                  </a:ext>
                </a:extLst>
              </a:tr>
              <a:tr h="418319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Zm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9452669"/>
                  </a:ext>
                </a:extLst>
              </a:tr>
              <a:tr h="4183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50 000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34,27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19,27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17,22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15,68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12,86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11,23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9,37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6,65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5,5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55920603"/>
                  </a:ext>
                </a:extLst>
              </a:tr>
              <a:tr h="4183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100 000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55,72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37,57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34,53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32,1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27,4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24,41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20,87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15,38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12,95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99789574"/>
                  </a:ext>
                </a:extLst>
              </a:tr>
              <a:tr h="4183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PAB-2A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9,9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3,47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2,9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2,51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1,91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1,68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1,37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0,95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0,76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12116024"/>
                  </a:ext>
                </a:extLst>
              </a:tr>
              <a:tr h="4183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MAPS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4,7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0,61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0,22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0,06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0,09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0,08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0,05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0,02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56992890"/>
                  </a:ext>
                </a:extLst>
              </a:tr>
              <a:tr h="493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TALIN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11,05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4,12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3,49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3,04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2,34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2,04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1,68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1,16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0,93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2708660"/>
                  </a:ext>
                </a:extLst>
              </a:tr>
            </a:tbl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7D826E4-2E35-4FD5-9E24-D3482956A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989625"/>
              </p:ext>
            </p:extLst>
          </p:nvPr>
        </p:nvGraphicFramePr>
        <p:xfrm>
          <a:off x="3185281" y="2127686"/>
          <a:ext cx="6971593" cy="424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84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BBEE5-2FA8-4EE7-8FE9-4C1E261A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použitia daného spôsobu – v Smere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023FC523-91CE-4E1F-9773-B52ADF4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18</a:t>
            </a:fld>
            <a:endParaRPr lang="sk-SK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6E32C2A1-B2A2-426A-B670-0F52AFBAB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49446"/>
              </p:ext>
            </p:extLst>
          </p:nvPr>
        </p:nvGraphicFramePr>
        <p:xfrm>
          <a:off x="1702191" y="2208629"/>
          <a:ext cx="8947053" cy="4135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627">
                  <a:extLst>
                    <a:ext uri="{9D8B030D-6E8A-4147-A177-3AD203B41FA5}">
                      <a16:colId xmlns:a16="http://schemas.microsoft.com/office/drawing/2014/main" val="3693470015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3564093034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1733420938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807941817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3603864211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3718346861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1053914229"/>
                    </a:ext>
                  </a:extLst>
                </a:gridCol>
                <a:gridCol w="795594">
                  <a:extLst>
                    <a:ext uri="{9D8B030D-6E8A-4147-A177-3AD203B41FA5}">
                      <a16:colId xmlns:a16="http://schemas.microsoft.com/office/drawing/2014/main" val="2156019197"/>
                    </a:ext>
                  </a:extLst>
                </a:gridCol>
                <a:gridCol w="796634">
                  <a:extLst>
                    <a:ext uri="{9D8B030D-6E8A-4147-A177-3AD203B41FA5}">
                      <a16:colId xmlns:a16="http://schemas.microsoft.com/office/drawing/2014/main" val="1550660481"/>
                    </a:ext>
                  </a:extLst>
                </a:gridCol>
                <a:gridCol w="796634">
                  <a:extLst>
                    <a:ext uri="{9D8B030D-6E8A-4147-A177-3AD203B41FA5}">
                      <a16:colId xmlns:a16="http://schemas.microsoft.com/office/drawing/2014/main" val="1799236142"/>
                    </a:ext>
                  </a:extLst>
                </a:gridCol>
              </a:tblGrid>
              <a:tr h="44129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HODNOTA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Vzdialenosť streľby (km)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6625"/>
                  </a:ext>
                </a:extLst>
              </a:tr>
              <a:tr h="44129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14436772"/>
                  </a:ext>
                </a:extLst>
              </a:tr>
              <a:tr h="44129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Náplň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0935"/>
                  </a:ext>
                </a:extLst>
              </a:tr>
              <a:tr h="44129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Zm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97909464"/>
                  </a:ext>
                </a:extLst>
              </a:tr>
              <a:tr h="513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50 000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74,47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71,82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68,12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62,91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46,96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54,87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53,94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47,88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29,94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53050853"/>
                  </a:ext>
                </a:extLst>
              </a:tr>
              <a:tr h="513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Mapa 1: 100 000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88,21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86,73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84,56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81,27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69,39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75,68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74,99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70,17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52,24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04748387"/>
                  </a:ext>
                </a:extLst>
              </a:tr>
              <a:tr h="4412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PAB-2A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27,44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24,86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21,68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18,02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10,29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13,62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13,18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10,64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5,25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72113492"/>
                  </a:ext>
                </a:extLst>
              </a:tr>
              <a:tr h="4412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MAPS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0,46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0,41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0,34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0,27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0,19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0,19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0,07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44122581"/>
                  </a:ext>
                </a:extLst>
              </a:tr>
              <a:tr h="461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TALIN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31,85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25,48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21,33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12,41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16,3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15,78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12,82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6,4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0064670"/>
                  </a:ext>
                </a:extLst>
              </a:tr>
            </a:tbl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F9B18A1A-F10F-475B-B46E-FD3E3F34F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625931"/>
              </p:ext>
            </p:extLst>
          </p:nvPr>
        </p:nvGraphicFramePr>
        <p:xfrm>
          <a:off x="2895600" y="2186794"/>
          <a:ext cx="7261274" cy="4223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0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855F70-D1C8-4451-9027-5B87D2AD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sk-SK" sz="3200"/>
              <a:t>Odporúčania pre prax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FDC2CA3A-6540-429F-A6F4-6B948633B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158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4810A41D-15D1-4D19-A2D1-2F2F4474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63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FEB81-B546-468F-851A-D84B5A8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sk-SK" dirty="0"/>
              <a:t>OBSAH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AC908D79-5F71-4154-8B93-850A99613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87072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672A9AB9-FEA3-4E9C-9DB4-AB14ABCA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187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0619528-5866-4875-8B21-6FC0997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Ďakujem za pozornosť!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14C3EABD-B40E-4FBA-8126-A9BF167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08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0BE3C-71BE-4BA1-B0A5-062672AD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sk-SK" dirty="0"/>
              <a:t>Odpoveď na otázku oponenta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3F1585-D439-46A5-8076-32954E22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000" b="1" i="1"/>
              <a:t>Charakterizujte, čo rozumiete pod pojmom najpresnejší spôsob topografického a geodetického pripojenia bojovej zostavy. </a:t>
            </a:r>
          </a:p>
          <a:p>
            <a:pPr marL="0" indent="0">
              <a:buNone/>
            </a:pPr>
            <a:r>
              <a:rPr lang="sk-SK" sz="2000"/>
              <a:t>	</a:t>
            </a:r>
          </a:p>
          <a:p>
            <a:pPr marL="0" indent="0">
              <a:buNone/>
            </a:pPr>
            <a:endParaRPr lang="sk-SK" sz="200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1FE41E0-0FE6-4BE0-B782-D8B31515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23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50B071-C7F7-4BBB-8387-C300E2FC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Ciele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32DEA6C9-D90C-4CB2-82C0-B99F2C57C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7623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5D4F7736-B19D-490D-9F01-ADB0F0AF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83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15A254-25BD-4A1D-96F2-824C8DDB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sk-SK" dirty="0"/>
              <a:t>Použité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E68107-1BB7-4865-89B5-F17E757B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000" dirty="0"/>
              <a:t>Hlavná metóda, ktorá bola použitá v celej práci, bola metóda analýzy a syntézy. V jednotlivých častiach sme používali:</a:t>
            </a:r>
          </a:p>
          <a:p>
            <a:pPr lvl="0"/>
            <a:r>
              <a:rPr lang="sk-SK" sz="2000" dirty="0"/>
              <a:t>matematické metódy, </a:t>
            </a:r>
          </a:p>
          <a:p>
            <a:pPr lvl="0"/>
            <a:r>
              <a:rPr lang="sk-SK" sz="2000" dirty="0"/>
              <a:t>metódu zovšeobecňovania,</a:t>
            </a:r>
          </a:p>
          <a:p>
            <a:pPr lvl="0"/>
            <a:r>
              <a:rPr lang="sk-SK" sz="2000" dirty="0"/>
              <a:t>metódu komparácie,</a:t>
            </a:r>
          </a:p>
          <a:p>
            <a:pPr lvl="0"/>
            <a:r>
              <a:rPr lang="sk-SK" sz="2000" dirty="0"/>
              <a:t>grafickú metóda.</a:t>
            </a:r>
          </a:p>
          <a:p>
            <a:pPr marL="0" indent="0">
              <a:buNone/>
            </a:pPr>
            <a:endParaRPr lang="sk-SK" sz="20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C87F45-29D9-456D-B5F4-1A2F6DD4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83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FE3CD-0809-41B5-ADB3-1555A78E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sk-SK" dirty="0"/>
              <a:t>Metodika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43D7F8-16B2-4926-BBB4-AD0269B3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lvl="0"/>
            <a:r>
              <a:rPr lang="sk-SK" sz="2000" dirty="0"/>
              <a:t>prevzatie zadania a ujasnenie cieľa bakalárskej práce,</a:t>
            </a:r>
          </a:p>
          <a:p>
            <a:pPr lvl="0"/>
            <a:r>
              <a:rPr lang="sk-SK" sz="2000" dirty="0"/>
              <a:t>zhromažďovanie a analýza dostupných zdrojov a literatúry,</a:t>
            </a:r>
          </a:p>
          <a:p>
            <a:pPr lvl="0"/>
            <a:r>
              <a:rPr lang="sk-SK" sz="2000" dirty="0"/>
              <a:t>vypracovanie teoretickej časti a konzultácia,</a:t>
            </a:r>
          </a:p>
          <a:p>
            <a:pPr lvl="0"/>
            <a:r>
              <a:rPr lang="sk-SK" sz="2000" dirty="0"/>
              <a:t>zapracovanie pripomienok vedúceho práce,</a:t>
            </a:r>
          </a:p>
          <a:p>
            <a:pPr lvl="0"/>
            <a:r>
              <a:rPr lang="sk-SK" sz="2000" dirty="0"/>
              <a:t>vypracovanie výsledkov práce (zhotovenia grafov a tabuliek) a tvorba záverov bakalárskej práce,</a:t>
            </a:r>
          </a:p>
          <a:p>
            <a:pPr lvl="0"/>
            <a:r>
              <a:rPr lang="sk-SK" sz="2000" dirty="0"/>
              <a:t>konzultácia práce s vedúcim práce, </a:t>
            </a:r>
          </a:p>
          <a:p>
            <a:pPr lvl="0"/>
            <a:r>
              <a:rPr lang="sk-SK" sz="2000" dirty="0"/>
              <a:t>zapracovanie pripomienok k práci a spracovanie čistopisu bakalárskej práce, </a:t>
            </a:r>
          </a:p>
          <a:p>
            <a:pPr lvl="0"/>
            <a:r>
              <a:rPr lang="sk-SK" sz="2000" dirty="0"/>
              <a:t>kontrola jednotlivých častí bakalárskej práce a jej odovzdanie.</a:t>
            </a:r>
          </a:p>
          <a:p>
            <a:endParaRPr lang="sk-SK" sz="20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26E077A-CC94-42DF-9D99-E774F86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088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B1730E-BAEE-48E3-81D0-01B4285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práce - východiskové podklady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ástupný objekt pre obsah 8">
                <a:extLst>
                  <a:ext uri="{FF2B5EF4-FFF2-40B4-BE49-F238E27FC236}">
                    <a16:creationId xmlns:a16="http://schemas.microsoft.com/office/drawing/2014/main" id="{C38A2E8E-3005-40DC-A3D8-462090B45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59"/>
                <a:ext cx="10820400" cy="4444365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lang="sk-SK" dirty="0"/>
                  <a:t>pravdepodobná chyba určenia súradníc cieľa v diaľke a v smere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𝐸𝑑</m:t>
                        </m:r>
                      </m:e>
                      <m:sub>
                        <m:r>
                          <a:rPr lang="sk-SK" i="1"/>
                          <m:t>𝑐</m:t>
                        </m:r>
                      </m:sub>
                    </m:sSub>
                    <m:r>
                      <a:rPr lang="sk-SK" i="1"/>
                      <m:t>=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𝐸𝑠</m:t>
                        </m:r>
                      </m:e>
                      <m:sub>
                        <m:r>
                          <a:rPr lang="sk-SK" i="1"/>
                          <m:t>𝑐</m:t>
                        </m:r>
                      </m:sub>
                    </m:sSub>
                    <m:r>
                      <a:rPr lang="sk-SK" i="1"/>
                      <m:t>=10</m:t>
                    </m:r>
                    <m:r>
                      <a:rPr lang="sk-SK" i="1"/>
                      <m:t>𝑚</m:t>
                    </m:r>
                  </m:oMath>
                </a14:m>
                <a:r>
                  <a:rPr lang="sk-SK" dirty="0"/>
                  <a:t>;</a:t>
                </a:r>
              </a:p>
              <a:p>
                <a:r>
                  <a:rPr lang="sk-SK" dirty="0"/>
                  <a:t>pravdepodobná chyba určenia nadmorskej výšky cieľa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𝐸h</m:t>
                        </m:r>
                      </m:e>
                      <m:sub>
                        <m:r>
                          <a:rPr lang="sk-SK" i="1"/>
                          <m:t>𝑐</m:t>
                        </m:r>
                      </m:sub>
                    </m:sSub>
                    <m:r>
                      <a:rPr lang="sk-SK" i="1"/>
                      <m:t>=2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pravdepodobná chyba určenia nadmorskej výšky palebného postavenia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𝐸h</m:t>
                        </m:r>
                      </m:e>
                      <m:sub>
                        <m:r>
                          <a:rPr lang="sk-SK" i="1"/>
                          <m:t>𝑝𝑝</m:t>
                        </m:r>
                      </m:sub>
                    </m:sSub>
                    <m:r>
                      <a:rPr lang="sk-SK" i="1"/>
                      <m:t>=2</m:t>
                    </m:r>
                    <m:r>
                      <a:rPr lang="sk-SK" i="1"/>
                      <m:t>𝑚</m:t>
                    </m:r>
                  </m:oMath>
                </a14:m>
                <a:r>
                  <a:rPr lang="sk-SK" dirty="0"/>
                  <a:t>;</a:t>
                </a:r>
              </a:p>
              <a:p>
                <a:r>
                  <a:rPr lang="sk-SK" dirty="0"/>
                  <a:t>pravdepodobná chyba určenia smerníka orientačného smeru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𝐸𝑧</m:t>
                        </m:r>
                      </m:e>
                      <m:sub>
                        <m:r>
                          <a:rPr lang="sk-SK" i="1"/>
                          <m:t>𝑂𝑅</m:t>
                        </m:r>
                      </m:sub>
                    </m:sSub>
                    <m:r>
                      <a:rPr lang="sk-SK" i="1"/>
                      <m:t>=0,3 </m:t>
                    </m:r>
                    <m:r>
                      <a:rPr lang="sk-SK" i="1"/>
                      <m:t>𝑑𝑐</m:t>
                    </m:r>
                  </m:oMath>
                </a14:m>
                <a:endParaRPr lang="sk-SK" dirty="0"/>
              </a:p>
              <a:p>
                <a:r>
                  <a:rPr lang="sk-SK" dirty="0"/>
                  <a:t>zmena diaľky </a:t>
                </a:r>
                <a14:m>
                  <m:oMath xmlns:m="http://schemas.openxmlformats.org/officeDocument/2006/math">
                    <m:r>
                      <a:rPr lang="sk-SK" i="1"/>
                      <m:t>𝛥</m:t>
                    </m:r>
                    <m:r>
                      <a:rPr lang="sk-SK" i="1"/>
                      <m:t>𝑑</m:t>
                    </m:r>
                    <m:r>
                      <a:rPr lang="sk-SK" i="1"/>
                      <m:t>=0</m:t>
                    </m:r>
                  </m:oMath>
                </a14:m>
                <a:r>
                  <a:rPr lang="sk-SK" dirty="0"/>
                  <a:t>; </a:t>
                </a:r>
              </a:p>
              <a:p>
                <a:r>
                  <a:rPr lang="sk-SK" dirty="0"/>
                  <a:t>zmena teploty </a:t>
                </a:r>
                <a14:m>
                  <m:oMath xmlns:m="http://schemas.openxmlformats.org/officeDocument/2006/math">
                    <m:r>
                      <a:rPr lang="sk-SK" i="1"/>
                      <m:t>𝛥</m:t>
                    </m:r>
                    <m:r>
                      <a:rPr lang="sk-SK" i="1"/>
                      <m:t>𝑡</m:t>
                    </m:r>
                    <m:r>
                      <a:rPr lang="sk-SK" i="1"/>
                      <m:t>=2</m:t>
                    </m:r>
                  </m:oMath>
                </a14:m>
                <a:r>
                  <a:rPr lang="sk-SK" dirty="0"/>
                  <a:t>;</a:t>
                </a:r>
              </a:p>
              <a:p>
                <a:r>
                  <a:rPr lang="sk-SK" dirty="0"/>
                  <a:t>Tabuľková oprava diaľky pre zmenu počiatočnej rýchlosti o 1% v</a:t>
                </a:r>
                <a:r>
                  <a:rPr lang="sk-SK" sz="1100" dirty="0"/>
                  <a:t>o </a:t>
                </a:r>
                <a:r>
                  <a:rPr lang="sk-SK" dirty="0"/>
                  <a:t>riadiaceho dela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𝛥</m:t>
                        </m:r>
                        <m:r>
                          <a:rPr lang="sk-SK" i="1"/>
                          <m:t>𝑥</m:t>
                        </m:r>
                      </m:e>
                      <m:sub>
                        <m:r>
                          <a:rPr lang="sk-SK" i="1"/>
                          <m:t>𝑣𝑜</m:t>
                        </m:r>
                      </m:sub>
                    </m:sSub>
                    <m:r>
                      <a:rPr lang="sk-SK" i="1"/>
                      <m:t>𝑅𝐷</m:t>
                    </m:r>
                    <m:r>
                      <a:rPr lang="sk-SK" i="1"/>
                      <m:t>=0,4</m:t>
                    </m:r>
                  </m:oMath>
                </a14:m>
                <a:r>
                  <a:rPr lang="sk-SK" dirty="0"/>
                  <a:t>;</a:t>
                </a:r>
              </a:p>
              <a:p>
                <a:r>
                  <a:rPr lang="sk-SK" dirty="0"/>
                  <a:t>Tabuľková oprava diaľky pre zmenu počiatočnej rýchlosti o 1% v</a:t>
                </a:r>
                <a:r>
                  <a:rPr lang="sk-SK" sz="1100" dirty="0"/>
                  <a:t>o </a:t>
                </a:r>
                <a:r>
                  <a:rPr lang="sk-SK" dirty="0"/>
                  <a:t> dela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𝑣𝑜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r>
                  <a:rPr lang="sk-SK" dirty="0"/>
                  <a:t>;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9" name="Zástupný objekt pre obsah 8">
                <a:extLst>
                  <a:ext uri="{FF2B5EF4-FFF2-40B4-BE49-F238E27FC236}">
                    <a16:creationId xmlns:a16="http://schemas.microsoft.com/office/drawing/2014/main" id="{C38A2E8E-3005-40DC-A3D8-462090B45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59"/>
                <a:ext cx="10820400" cy="4444365"/>
              </a:xfrm>
              <a:blipFill>
                <a:blip r:embed="rId2"/>
                <a:stretch>
                  <a:fillRect l="-507" t="-13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BC919F3D-6CC5-47DF-A011-E8391A57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09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D4E21B-C790-4877-8CCE-5DFB2116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práce - východiskové podklady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CACB82D-547E-403D-B2BE-757BEE582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sk-SK" dirty="0"/>
                  <a:t>pravdepodobná chyba určenia teploty náplne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</m:t>
                        </m:r>
                      </m:e>
                      <m:sub>
                        <m:r>
                          <a:rPr lang="sk-SK" i="1"/>
                          <m:t>𝑇𝑛</m:t>
                        </m:r>
                      </m:sub>
                    </m:sSub>
                    <m:r>
                      <a:rPr lang="sk-SK" i="1"/>
                      <m:t>=1,1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pravdepodobná chyba </a:t>
                </a:r>
                <a:r>
                  <a:rPr lang="sk-SK" dirty="0" err="1"/>
                  <a:t>rektifikácie</a:t>
                </a:r>
                <a:r>
                  <a:rPr lang="sk-SK" dirty="0"/>
                  <a:t> mieridiel v diaľke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</m:t>
                        </m:r>
                      </m:e>
                      <m:sub>
                        <m:r>
                          <a:rPr lang="sk-SK" i="1"/>
                          <m:t>𝜑</m:t>
                        </m:r>
                      </m:sub>
                    </m:sSub>
                    <m:r>
                      <a:rPr lang="sk-SK" i="1"/>
                      <m:t>=1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pravdepodobná chyba </a:t>
                </a:r>
                <a:r>
                  <a:rPr lang="sk-SK" dirty="0" err="1"/>
                  <a:t>rektifikácie</a:t>
                </a:r>
                <a:r>
                  <a:rPr lang="sk-SK" dirty="0"/>
                  <a:t> mieridiel v smere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</m:t>
                        </m:r>
                      </m:e>
                      <m:sub>
                        <m:r>
                          <a:rPr lang="sk-SK" i="1"/>
                          <m:t>𝛼</m:t>
                        </m:r>
                      </m:sub>
                    </m:sSub>
                    <m:r>
                      <a:rPr lang="sk-SK" i="1"/>
                      <m:t>=0,6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prístroj pre riadenie paľby </a:t>
                </a:r>
                <a14:m>
                  <m:oMath xmlns:m="http://schemas.openxmlformats.org/officeDocument/2006/math">
                    <m:r>
                      <a:rPr lang="sk-SK" i="1"/>
                      <m:t>𝑃𝑈𝑂</m:t>
                    </m:r>
                    <m:r>
                      <a:rPr lang="sk-SK" i="1"/>
                      <m:t>=1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pravdepodobná chyba grafických prác v diaľke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𝐸𝑔</m:t>
                        </m:r>
                      </m:e>
                      <m:sub>
                        <m:r>
                          <a:rPr lang="sk-SK" i="1"/>
                          <m:t>𝑑</m:t>
                        </m:r>
                      </m:sub>
                    </m:sSub>
                    <m:r>
                      <a:rPr lang="sk-SK" i="1"/>
                      <m:t>=5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pravdepodobná chyba grafických prác v smere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𝐸𝑔</m:t>
                        </m:r>
                      </m:e>
                      <m:sub>
                        <m:r>
                          <a:rPr lang="sk-SK" i="1"/>
                          <m:t>𝑠</m:t>
                        </m:r>
                      </m:sub>
                    </m:sSub>
                    <m:r>
                      <a:rPr lang="sk-SK" i="1"/>
                      <m:t>=10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pomerná doba zastarania výsledkov sondovania pre zložky balistického vetra </a:t>
                </a:r>
              </a:p>
              <a:p>
                <a:r>
                  <a:rPr lang="sk-SK" dirty="0"/>
                  <a:t>a zmenu teploty vzduchu </a:t>
                </a:r>
                <a14:m>
                  <m:oMath xmlns:m="http://schemas.openxmlformats.org/officeDocument/2006/math">
                    <m:r>
                      <a:rPr lang="sk-SK" i="1"/>
                      <m:t>𝑡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𝑊</m:t>
                        </m:r>
                        <m:r>
                          <a:rPr lang="sk-SK" i="1"/>
                          <m:t>,</m:t>
                        </m:r>
                        <m:r>
                          <a:rPr lang="sk-SK" i="1"/>
                          <m:t>𝑇</m:t>
                        </m:r>
                      </m:e>
                    </m:d>
                    <m:r>
                      <a:rPr lang="sk-SK" i="1"/>
                      <m:t>=2</m:t>
                    </m:r>
                  </m:oMath>
                </a14:m>
                <a:r>
                  <a:rPr lang="sk-SK" dirty="0"/>
                  <a:t>;</a:t>
                </a:r>
              </a:p>
              <a:p>
                <a:pPr lvl="0"/>
                <a:r>
                  <a:rPr lang="sk-SK" dirty="0"/>
                  <a:t>pomerná doba zastarania výsledkov sondovania pre zmenu prízemného tlaku             vzduchu </a:t>
                </a:r>
                <a14:m>
                  <m:oMath xmlns:m="http://schemas.openxmlformats.org/officeDocument/2006/math">
                    <m:r>
                      <a:rPr lang="sk-SK" i="1"/>
                      <m:t>𝑡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𝐻</m:t>
                        </m:r>
                      </m:e>
                    </m:d>
                    <m:r>
                      <a:rPr lang="sk-SK" i="1"/>
                      <m:t>=2</m:t>
                    </m:r>
                  </m:oMath>
                </a14:m>
                <a:r>
                  <a:rPr lang="sk-SK" dirty="0"/>
                  <a:t>.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CACB82D-547E-403D-B2BE-757BEE582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1515" r="-14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7E04366-CBA7-493D-841A-71C4D4F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68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2A3D2-A4D1-4EC4-AA5C-CCEC1995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764372"/>
            <a:ext cx="3639583" cy="5216013"/>
          </a:xfrm>
        </p:spPr>
        <p:txBody>
          <a:bodyPr>
            <a:normAutofit/>
          </a:bodyPr>
          <a:lstStyle/>
          <a:p>
            <a:r>
              <a:rPr lang="sk-SK" dirty="0"/>
              <a:t>Výsledky – premenné hodnoty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>
                <a:extLst>
                  <a:ext uri="{FF2B5EF4-FFF2-40B4-BE49-F238E27FC236}">
                    <a16:creationId xmlns:a16="http://schemas.microsoft.com/office/drawing/2014/main" id="{902AF17C-73FE-470C-A399-F2AAC6422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138" y="764372"/>
                <a:ext cx="7086600" cy="5216013"/>
              </a:xfrm>
            </p:spPr>
            <p:txBody>
              <a:bodyPr anchor="ctr">
                <a:normAutofit/>
              </a:bodyPr>
              <a:lstStyle/>
              <a:p>
                <a:pPr lvl="0"/>
                <a:r>
                  <a:rPr lang="sk-SK" sz="2000"/>
                  <a:t>pripojenie pomocou mapy 1:50 000  a prístrojov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𝐸𝑥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𝐸𝑧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sk-SK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sk-SK" sz="2000"/>
              </a:p>
              <a:p>
                <a:pPr lvl="0"/>
                <a:r>
                  <a:rPr lang="sk-SK" sz="2000"/>
                  <a:t>pripojenie pomocou mapy 1:100 000  a prístrojov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𝐸𝑥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𝐸𝑧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sk-SK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sk-SK" sz="2000"/>
              </a:p>
              <a:p>
                <a:pPr lvl="0"/>
                <a:r>
                  <a:rPr lang="sk-SK" sz="2000"/>
                  <a:t>pripojenie pomocou delostreleckej buzoly PAB-2A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𝐸𝑥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𝐸𝑧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sk-SK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sk-SK" sz="2000"/>
              </a:p>
              <a:p>
                <a:pPr lvl="0"/>
                <a:r>
                  <a:rPr lang="sk-SK" sz="2000"/>
                  <a:t>pripojenie pomocou navigačného zariadenia MAPS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𝐸𝑥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𝐸𝑧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sk-SK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sk-SK" sz="2000"/>
              </a:p>
              <a:p>
                <a:pPr lvl="0"/>
                <a:r>
                  <a:rPr lang="sk-SK" sz="2000"/>
                  <a:t>pripojenie pomocou navigačného zariadenia TALIN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𝐸𝑥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𝐸𝑧</m:t>
                          </m:r>
                        </m:e>
                        <m:sub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sk-SK" sz="20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sk-SK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sk-SK" sz="2000"/>
              </a:p>
              <a:p>
                <a:endParaRPr lang="sk-SK" sz="2000"/>
              </a:p>
            </p:txBody>
          </p:sp>
        </mc:Choice>
        <mc:Fallback xmlns="">
          <p:sp>
            <p:nvSpPr>
              <p:cNvPr id="5" name="Zástupný objekt pre obsah 4">
                <a:extLst>
                  <a:ext uri="{FF2B5EF4-FFF2-40B4-BE49-F238E27FC236}">
                    <a16:creationId xmlns:a16="http://schemas.microsoft.com/office/drawing/2014/main" id="{902AF17C-73FE-470C-A399-F2AAC6422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138" y="764372"/>
                <a:ext cx="7086600" cy="5216013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CCA2E63A-EDEA-407B-9790-BD97EFFD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241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545DA4-63EC-4BC0-9BF7-D4CF4A33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7970517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5400" dirty="0"/>
              <a:t>Tabuľky a </a:t>
            </a:r>
            <a:r>
              <a:rPr lang="en-US" sz="5400" dirty="0" err="1"/>
              <a:t>Grafy</a:t>
            </a:r>
            <a:endParaRPr lang="en-US" sz="5400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60811C7-F23A-4CBB-8626-34217A28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22F0-85D1-48E6-AB61-D80ED2D5F22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11058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1765</Words>
  <Application>Microsoft Office PowerPoint</Application>
  <PresentationFormat>Širokouhlá</PresentationFormat>
  <Paragraphs>1443</Paragraphs>
  <Slides>21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Cambria Math</vt:lpstr>
      <vt:lpstr>Century Gothic</vt:lpstr>
      <vt:lpstr>Times New Roman</vt:lpstr>
      <vt:lpstr>Wingdings 2</vt:lpstr>
      <vt:lpstr>HDOfficeLightV0</vt:lpstr>
      <vt:lpstr>Dymová stopa</vt:lpstr>
      <vt:lpstr>Equation.3</vt:lpstr>
      <vt:lpstr>VPLYV POUŽITIA RÔZNYCH SPÔSOBOV TOPOGRAFICKÉHO A GEODETICKÉHO PRIPOJENIA NA PRESNOŤ ÚPLNEJ PRÍPRAVY PRVKOV PRE STREĽBU DELOSTRELECKÝCH ZBRAŇOVÝCH SYSTÉMOV</vt:lpstr>
      <vt:lpstr>OBSAH</vt:lpstr>
      <vt:lpstr>Ciele</vt:lpstr>
      <vt:lpstr>Použité metódy</vt:lpstr>
      <vt:lpstr>Metodika</vt:lpstr>
      <vt:lpstr>Výsledky práce - východiskové podklady </vt:lpstr>
      <vt:lpstr>Výsledky práce - východiskové podklady </vt:lpstr>
      <vt:lpstr>Výsledky – premenné hodnoty</vt:lpstr>
      <vt:lpstr>Tabuľky a Grafy</vt:lpstr>
      <vt:lpstr>Pripojenie pomocou mapy 1:50 000  a prístrojov  </vt:lpstr>
      <vt:lpstr>Pripojenie pomocou mapy  1:100 000  a prístrojov </vt:lpstr>
      <vt:lpstr>Pripojenie pomocou delostreleckej buzoly PAB-2A </vt:lpstr>
      <vt:lpstr>Pripojenie pomocou navigačného zariadenia MAPS </vt:lpstr>
      <vt:lpstr>Pripojenie pomocou navigačného zariadenia TALIN </vt:lpstr>
      <vt:lpstr>Pravdepodobná  chyba výstrelu- v Diaľke </vt:lpstr>
      <vt:lpstr>Pravdepodobná  chyba výstrelu- v Smere</vt:lpstr>
      <vt:lpstr>Vplyv použitia daného spôsobu – v Diaľke</vt:lpstr>
      <vt:lpstr>Vplyv použitia daného spôsobu – v Smere</vt:lpstr>
      <vt:lpstr>Odporúčania pre prax</vt:lpstr>
      <vt:lpstr>Ďakujem za pozornosť!</vt:lpstr>
      <vt:lpstr>Odpoveď na otázku oponenta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POUŽITIA RÔZNYCH SPÔSOBOV TOPOGRAFICKÉHO A GEODETICKÉHO PRIPOJENIA NA PRESNOŤ ÚPLNEJ PRÍPRAVY PRVKOV PRE STREĽBU DELOSTRELECKÝCH ZBRAŇOVÝCH SYSTÉMOV</dc:title>
  <dc:creator>Olejníková, Veronika</dc:creator>
  <cp:lastModifiedBy>Olejníková, Veronika</cp:lastModifiedBy>
  <cp:revision>16</cp:revision>
  <dcterms:created xsi:type="dcterms:W3CDTF">2019-06-21T08:50:00Z</dcterms:created>
  <dcterms:modified xsi:type="dcterms:W3CDTF">2019-07-01T10:03:57Z</dcterms:modified>
</cp:coreProperties>
</file>