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2"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109" d="100"/>
          <a:sy n="109" d="100"/>
        </p:scale>
        <p:origin x="3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9A679-6F5A-4C67-909E-F227FFC9F2DA}" type="datetimeFigureOut">
              <a:rPr lang="sk-SK" smtClean="0"/>
              <a:t>23. 6. 2021</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A6BD3-A891-4916-B0C3-BCCB22ACC8FD}" type="slidenum">
              <a:rPr lang="sk-SK" smtClean="0"/>
              <a:t>‹#›</a:t>
            </a:fld>
            <a:endParaRPr lang="sk-SK"/>
          </a:p>
        </p:txBody>
      </p:sp>
    </p:spTree>
    <p:extLst>
      <p:ext uri="{BB962C8B-B14F-4D97-AF65-F5344CB8AC3E}">
        <p14:creationId xmlns:p14="http://schemas.microsoft.com/office/powerpoint/2010/main" val="150602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a:t>Kliknutím upravte štýl predlohy nadpisu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B390249F-A8B5-434E-8AFE-835436B28CC8}"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96775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96CD0F44-218F-40ED-BABB-E291B1ECCD1C}"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04040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Kliknutím upravte štýl predlohy nadpisu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B9821A91-BE4F-4C2E-BFFF-AC629DE16185}"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87A576-8839-4929-97E9-D0A3DB9D1AAC}" type="slidenum">
              <a:rPr lang="sk-SK" smtClean="0"/>
              <a:t>‹#›</a:t>
            </a:fld>
            <a:endParaRPr lang="sk-S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854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a:t>Kliknutím upravte štýl predlohy nadpisu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Kliknite sem a upravte štýly predlohy textu</a:t>
            </a:r>
          </a:p>
        </p:txBody>
      </p:sp>
      <p:sp>
        <p:nvSpPr>
          <p:cNvPr id="5" name="Date Placeholder 4"/>
          <p:cNvSpPr>
            <a:spLocks noGrp="1"/>
          </p:cNvSpPr>
          <p:nvPr>
            <p:ph type="dt" sz="half" idx="10"/>
          </p:nvPr>
        </p:nvSpPr>
        <p:spPr/>
        <p:txBody>
          <a:bodyPr/>
          <a:lstStyle/>
          <a:p>
            <a:fld id="{80F75042-A9D5-44C0-A789-3C9679E37318}" type="datetime4">
              <a:rPr lang="sk-SK" smtClean="0"/>
              <a:t>23. júna 2021</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09234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Kliknutím upravte štýl predlohy nadpisu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Kliknite sem a upravte štýly predlohy textu</a:t>
            </a:r>
          </a:p>
        </p:txBody>
      </p:sp>
      <p:sp>
        <p:nvSpPr>
          <p:cNvPr id="5" name="Date Placeholder 4"/>
          <p:cNvSpPr>
            <a:spLocks noGrp="1"/>
          </p:cNvSpPr>
          <p:nvPr>
            <p:ph type="dt" sz="half" idx="10"/>
          </p:nvPr>
        </p:nvSpPr>
        <p:spPr/>
        <p:txBody>
          <a:bodyPr/>
          <a:lstStyle/>
          <a:p>
            <a:fld id="{70A233BE-502B-474A-A771-FF11015362DA}" type="datetime4">
              <a:rPr lang="sk-SK" smtClean="0"/>
              <a:t>23. júna 2021</a:t>
            </a:fld>
            <a:endParaRPr lang="sk-SK"/>
          </a:p>
        </p:txBody>
      </p:sp>
      <p:sp>
        <p:nvSpPr>
          <p:cNvPr id="6" name="Footer Placeholder 5"/>
          <p:cNvSpPr>
            <a:spLocks noGrp="1"/>
          </p:cNvSpPr>
          <p:nvPr>
            <p:ph type="ftr" sz="quarter" idx="11"/>
          </p:nvPr>
        </p:nvSpPr>
        <p:spPr/>
        <p:txBody>
          <a:bodyPr/>
          <a:lstStyle/>
          <a:p>
            <a:endParaRPr lang="sk-S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87A576-8839-4929-97E9-D0A3DB9D1AAC}" type="slidenum">
              <a:rPr lang="sk-SK" smtClean="0"/>
              <a:t>‹#›</a:t>
            </a:fld>
            <a:endParaRPr lang="sk-S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9151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a:t>Kliknutím upravte štýl predlohy nadpisu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Kliknite sem a upravte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Kliknite sem a upravte štýly predlohy textu</a:t>
            </a:r>
          </a:p>
        </p:txBody>
      </p:sp>
      <p:sp>
        <p:nvSpPr>
          <p:cNvPr id="5" name="Date Placeholder 4"/>
          <p:cNvSpPr>
            <a:spLocks noGrp="1"/>
          </p:cNvSpPr>
          <p:nvPr>
            <p:ph type="dt" sz="half" idx="10"/>
          </p:nvPr>
        </p:nvSpPr>
        <p:spPr/>
        <p:txBody>
          <a:bodyPr/>
          <a:lstStyle/>
          <a:p>
            <a:fld id="{7DB7DBBB-1F5E-4994-99B1-93A50264C287}" type="datetime4">
              <a:rPr lang="sk-SK" smtClean="0"/>
              <a:t>23. júna 2021</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88895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6DADCFC3-0094-46CE-B0DB-7A26F6A11C8F}"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736910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493BF9E8-1A88-46EC-BCE0-FCB231943F60}"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66344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a:t>Kliknutím upravte štýl predlohy nadpisu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A21178D0-6829-4E83-BE68-9D8C9DB8E959}"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8188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p:txBody>
          <a:bodyPr/>
          <a:lstStyle/>
          <a:p>
            <a:fld id="{67E39BFC-72CD-4869-80A5-2C439EFDBEA0}" type="datetime4">
              <a:rPr lang="sk-SK" smtClean="0"/>
              <a:t>23. júna 2021</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34744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70E78286-FD1F-4CFE-9BCE-D4417B9C6CA4}" type="datetime4">
              <a:rPr lang="sk-SK" smtClean="0"/>
              <a:t>23. júna 2021</a:t>
            </a:fld>
            <a:endParaRPr lang="sk-SK"/>
          </a:p>
        </p:txBody>
      </p:sp>
      <p:sp>
        <p:nvSpPr>
          <p:cNvPr id="6" name="Footer Placeholder 5"/>
          <p:cNvSpPr>
            <a:spLocks noGrp="1"/>
          </p:cNvSpPr>
          <p:nvPr>
            <p:ph type="ftr" sz="quarter" idx="11"/>
          </p:nvPr>
        </p:nvSpPr>
        <p:spPr/>
        <p:txBody>
          <a:bodyPr/>
          <a:lstStyle/>
          <a:p>
            <a:endParaRPr lang="sk-S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6011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038853CE-9F4B-40A3-9687-62E71DC2AE68}" type="datetime4">
              <a:rPr lang="sk-SK" smtClean="0"/>
              <a:t>23. júna 2021</a:t>
            </a:fld>
            <a:endParaRPr lang="sk-SK"/>
          </a:p>
        </p:txBody>
      </p:sp>
      <p:sp>
        <p:nvSpPr>
          <p:cNvPr id="8" name="Footer Placeholder 7"/>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356382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FFFD1703-44CB-4ABA-B453-F70D7AD9366A}" type="datetime4">
              <a:rPr lang="sk-SK" smtClean="0"/>
              <a:t>23. júna 2021</a:t>
            </a:fld>
            <a:endParaRPr lang="sk-SK"/>
          </a:p>
        </p:txBody>
      </p:sp>
      <p:sp>
        <p:nvSpPr>
          <p:cNvPr id="4" name="Footer Placeholder 3"/>
          <p:cNvSpPr>
            <a:spLocks noGrp="1"/>
          </p:cNvSpPr>
          <p:nvPr>
            <p:ph type="ftr" sz="quarter" idx="11"/>
          </p:nvPr>
        </p:nvSpPr>
        <p:spPr/>
        <p:txBody>
          <a:bodyPr/>
          <a:lstStyle/>
          <a:p>
            <a:endParaRPr lang="sk-S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59853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6CEA8-0761-4243-B67C-DECF71FD7764}" type="datetime4">
              <a:rPr lang="sk-SK" smtClean="0"/>
              <a:t>23. júna 2021</a:t>
            </a:fld>
            <a:endParaRPr lang="sk-SK"/>
          </a:p>
        </p:txBody>
      </p:sp>
      <p:sp>
        <p:nvSpPr>
          <p:cNvPr id="3" name="Footer Placeholder 2"/>
          <p:cNvSpPr>
            <a:spLocks noGrp="1"/>
          </p:cNvSpPr>
          <p:nvPr>
            <p:ph type="ftr" sz="quarter" idx="11"/>
          </p:nvPr>
        </p:nvSpPr>
        <p:spPr/>
        <p:txBody>
          <a:bodyPr/>
          <a:lstStyle/>
          <a:p>
            <a:endParaRPr lang="sk-S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13239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a:t>Kliknutím upravte štýl predlohy nadpisu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F9C5484B-9FF4-4EB5-94D9-43C41F4B90C4}" type="datetime4">
              <a:rPr lang="sk-SK" smtClean="0"/>
              <a:t>23. júna 2021</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396517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Kliknite sem a upravte štýly predlohy textu</a:t>
            </a:r>
          </a:p>
        </p:txBody>
      </p:sp>
      <p:sp>
        <p:nvSpPr>
          <p:cNvPr id="5" name="Date Placeholder 4"/>
          <p:cNvSpPr>
            <a:spLocks noGrp="1"/>
          </p:cNvSpPr>
          <p:nvPr>
            <p:ph type="dt" sz="half" idx="10"/>
          </p:nvPr>
        </p:nvSpPr>
        <p:spPr/>
        <p:txBody>
          <a:bodyPr/>
          <a:lstStyle/>
          <a:p>
            <a:fld id="{40B420FA-367C-453E-A62B-BCB6C304A446}" type="datetime4">
              <a:rPr lang="sk-SK" smtClean="0"/>
              <a:t>23. júna 2021</a:t>
            </a:fld>
            <a:endParaRPr lang="sk-SK"/>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87A576-8839-4929-97E9-D0A3DB9D1AAC}" type="slidenum">
              <a:rPr lang="sk-SK" smtClean="0"/>
              <a:t>‹#›</a:t>
            </a:fld>
            <a:endParaRPr lang="sk-SK"/>
          </a:p>
        </p:txBody>
      </p:sp>
    </p:spTree>
    <p:extLst>
      <p:ext uri="{BB962C8B-B14F-4D97-AF65-F5344CB8AC3E}">
        <p14:creationId xmlns:p14="http://schemas.microsoft.com/office/powerpoint/2010/main" val="2749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8594F9-6940-49CD-9E4D-098B7707E844}" type="datetime4">
              <a:rPr lang="sk-SK" smtClean="0"/>
              <a:t>23. júna 2021</a:t>
            </a:fld>
            <a:endParaRPr lang="sk-S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87A576-8839-4929-97E9-D0A3DB9D1AAC}" type="slidenum">
              <a:rPr lang="sk-SK" smtClean="0"/>
              <a:t>‹#›</a:t>
            </a:fld>
            <a:endParaRPr lang="sk-SK"/>
          </a:p>
        </p:txBody>
      </p:sp>
    </p:spTree>
    <p:extLst>
      <p:ext uri="{BB962C8B-B14F-4D97-AF65-F5344CB8AC3E}">
        <p14:creationId xmlns:p14="http://schemas.microsoft.com/office/powerpoint/2010/main" val="4238297183"/>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4">
                <a:lumMod val="60000"/>
                <a:lumOff val="40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5059B6-45F9-4299-B9FF-8339CE0B3650}"/>
              </a:ext>
            </a:extLst>
          </p:cNvPr>
          <p:cNvSpPr>
            <a:spLocks noGrp="1"/>
          </p:cNvSpPr>
          <p:nvPr>
            <p:ph type="ctrTitle"/>
          </p:nvPr>
        </p:nvSpPr>
        <p:spPr>
          <a:xfrm>
            <a:off x="1726728" y="2352554"/>
            <a:ext cx="8915399" cy="2262781"/>
          </a:xfrm>
        </p:spPr>
        <p:txBody>
          <a:bodyPr/>
          <a:lstStyle/>
          <a:p>
            <a:pPr algn="ctr"/>
            <a:r>
              <a:rPr lang="sk-SK" sz="4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PSYCHOLOGICKÉ ASPEKTY ZAJATIA A VÝSLUCHU </a:t>
            </a:r>
            <a:br>
              <a:rPr lang="sk-SK"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sk-SK" dirty="0"/>
          </a:p>
        </p:txBody>
      </p:sp>
      <p:sp>
        <p:nvSpPr>
          <p:cNvPr id="3" name="Podnadpis 2">
            <a:extLst>
              <a:ext uri="{FF2B5EF4-FFF2-40B4-BE49-F238E27FC236}">
                <a16:creationId xmlns:a16="http://schemas.microsoft.com/office/drawing/2014/main" id="{0087EED4-14EC-433E-BD05-4722365D0C18}"/>
              </a:ext>
            </a:extLst>
          </p:cNvPr>
          <p:cNvSpPr>
            <a:spLocks noGrp="1"/>
          </p:cNvSpPr>
          <p:nvPr>
            <p:ph type="subTitle" idx="1"/>
          </p:nvPr>
        </p:nvSpPr>
        <p:spPr>
          <a:xfrm>
            <a:off x="2491559" y="4253624"/>
            <a:ext cx="8915399" cy="2080621"/>
          </a:xfrm>
        </p:spPr>
        <p:txBody>
          <a:bodyPr>
            <a:normAutofit/>
          </a:bodyPr>
          <a:lstStyle/>
          <a:p>
            <a:r>
              <a:rPr lang="sk-SK" b="1" dirty="0">
                <a:latin typeface="Times New Roman" panose="02020603050405020304" pitchFamily="18" charset="0"/>
                <a:cs typeface="Times New Roman" panose="02020603050405020304" pitchFamily="18" charset="0"/>
              </a:rPr>
              <a:t>Autor: 					</a:t>
            </a:r>
            <a:r>
              <a:rPr lang="sk-SK" dirty="0">
                <a:latin typeface="Times New Roman" panose="02020603050405020304" pitchFamily="18" charset="0"/>
                <a:cs typeface="Times New Roman" panose="02020603050405020304" pitchFamily="18" charset="0"/>
              </a:rPr>
              <a:t>voj. 1. st. Bc. Michael Palko</a:t>
            </a:r>
          </a:p>
          <a:p>
            <a:r>
              <a:rPr lang="sk-SK" b="1" dirty="0">
                <a:latin typeface="Times New Roman" panose="02020603050405020304" pitchFamily="18" charset="0"/>
                <a:cs typeface="Times New Roman" panose="02020603050405020304" pitchFamily="18" charset="0"/>
              </a:rPr>
              <a:t>Študijný program: 		</a:t>
            </a:r>
            <a:r>
              <a:rPr lang="sk-SK" dirty="0">
                <a:latin typeface="Times New Roman" panose="02020603050405020304" pitchFamily="18" charset="0"/>
                <a:cs typeface="Times New Roman" panose="02020603050405020304" pitchFamily="18" charset="0"/>
              </a:rPr>
              <a:t>Bezpečnosť a obrana štátu</a:t>
            </a:r>
          </a:p>
          <a:p>
            <a:r>
              <a:rPr lang="sk-SK" b="1" dirty="0">
                <a:latin typeface="Times New Roman" panose="02020603050405020304" pitchFamily="18" charset="0"/>
                <a:cs typeface="Times New Roman" panose="02020603050405020304" pitchFamily="18" charset="0"/>
              </a:rPr>
              <a:t>Študijný odbor: 			</a:t>
            </a:r>
            <a:r>
              <a:rPr lang="sk-SK" dirty="0">
                <a:latin typeface="Times New Roman" panose="02020603050405020304" pitchFamily="18" charset="0"/>
                <a:cs typeface="Times New Roman" panose="02020603050405020304" pitchFamily="18" charset="0"/>
              </a:rPr>
              <a:t>9610 Obrana a vojenstvo</a:t>
            </a:r>
          </a:p>
          <a:p>
            <a:r>
              <a:rPr lang="sk-SK" b="1" dirty="0">
                <a:latin typeface="Times New Roman" panose="02020603050405020304" pitchFamily="18" charset="0"/>
                <a:cs typeface="Times New Roman" panose="02020603050405020304" pitchFamily="18" charset="0"/>
              </a:rPr>
              <a:t>Školiace pracovisko:		</a:t>
            </a:r>
            <a:r>
              <a:rPr lang="sk-SK" dirty="0">
                <a:latin typeface="Times New Roman" panose="02020603050405020304" pitchFamily="18" charset="0"/>
                <a:cs typeface="Times New Roman" panose="02020603050405020304" pitchFamily="18" charset="0"/>
              </a:rPr>
              <a:t>Katedra bezpečnosti a obrany</a:t>
            </a:r>
          </a:p>
          <a:p>
            <a:r>
              <a:rPr lang="sk-SK" b="1" dirty="0">
                <a:latin typeface="Times New Roman" panose="02020603050405020304" pitchFamily="18" charset="0"/>
                <a:cs typeface="Times New Roman" panose="02020603050405020304" pitchFamily="18" charset="0"/>
              </a:rPr>
              <a:t>Vedúci diplomovej práce:	</a:t>
            </a:r>
            <a:r>
              <a:rPr lang="sk-SK" dirty="0">
                <a:latin typeface="Times New Roman" panose="02020603050405020304" pitchFamily="18" charset="0"/>
                <a:cs typeface="Times New Roman" panose="02020603050405020304" pitchFamily="18" charset="0"/>
              </a:rPr>
              <a:t>PhDr. Miroslav </a:t>
            </a:r>
            <a:r>
              <a:rPr lang="sk-SK" dirty="0" err="1">
                <a:latin typeface="Times New Roman" panose="02020603050405020304" pitchFamily="18" charset="0"/>
                <a:cs typeface="Times New Roman" panose="02020603050405020304" pitchFamily="18" charset="0"/>
              </a:rPr>
              <a:t>Kmošena</a:t>
            </a:r>
            <a:r>
              <a:rPr lang="sk-SK" dirty="0">
                <a:latin typeface="Times New Roman" panose="02020603050405020304" pitchFamily="18" charset="0"/>
                <a:cs typeface="Times New Roman" panose="02020603050405020304" pitchFamily="18" charset="0"/>
              </a:rPr>
              <a:t>, PhD.</a:t>
            </a:r>
          </a:p>
        </p:txBody>
      </p:sp>
      <p:pic>
        <p:nvPicPr>
          <p:cNvPr id="6" name="Obrázok 5">
            <a:extLst>
              <a:ext uri="{FF2B5EF4-FFF2-40B4-BE49-F238E27FC236}">
                <a16:creationId xmlns:a16="http://schemas.microsoft.com/office/drawing/2014/main" id="{BA8367BF-07EC-4AFD-80B2-3C7CF2AFF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718" y="433981"/>
            <a:ext cx="1817946" cy="17189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Obrázok 7">
            <a:extLst>
              <a:ext uri="{FF2B5EF4-FFF2-40B4-BE49-F238E27FC236}">
                <a16:creationId xmlns:a16="http://schemas.microsoft.com/office/drawing/2014/main" id="{244F75EF-9597-41C7-8ECF-1499E7B409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371" y="523755"/>
            <a:ext cx="1718911" cy="17189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6779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97BBAB-34F4-4F59-BC79-59276A33BA25}"/>
              </a:ext>
            </a:extLst>
          </p:cNvPr>
          <p:cNvSpPr>
            <a:spLocks noGrp="1"/>
          </p:cNvSpPr>
          <p:nvPr>
            <p:ph type="title"/>
          </p:nvPr>
        </p:nvSpPr>
        <p:spPr/>
        <p:txBody>
          <a:bodyPr/>
          <a:lstStyle/>
          <a:p>
            <a:r>
              <a:rPr lang="sk-SK" sz="3600" b="1" dirty="0">
                <a:effectLst/>
                <a:latin typeface="Times New Roman" panose="02020603050405020304" pitchFamily="18" charset="0"/>
                <a:ea typeface="Calibri" panose="020F0502020204030204" pitchFamily="34" charset="0"/>
                <a:cs typeface="Times New Roman" panose="02020603050405020304" pitchFamily="18" charset="0"/>
              </a:rPr>
              <a:t>Diskusia</a:t>
            </a:r>
            <a:br>
              <a:rPr lang="sk-SK" sz="3600" b="1" dirty="0">
                <a:latin typeface="Times New Roman" panose="02020603050405020304" pitchFamily="18" charset="0"/>
                <a:ea typeface="Calibri" panose="020F0502020204030204" pitchFamily="34" charset="0"/>
                <a:cs typeface="Times New Roman" panose="02020603050405020304" pitchFamily="18" charset="0"/>
              </a:rPr>
            </a:br>
            <a:endParaRPr lang="sk-SK" dirty="0"/>
          </a:p>
        </p:txBody>
      </p:sp>
      <p:sp>
        <p:nvSpPr>
          <p:cNvPr id="3" name="Zástupný objekt pre obsah 2">
            <a:extLst>
              <a:ext uri="{FF2B5EF4-FFF2-40B4-BE49-F238E27FC236}">
                <a16:creationId xmlns:a16="http://schemas.microsoft.com/office/drawing/2014/main" id="{E2DA7297-DDDB-4C74-B0B1-7921FB85B38C}"/>
              </a:ext>
            </a:extLst>
          </p:cNvPr>
          <p:cNvSpPr>
            <a:spLocks noGrp="1"/>
          </p:cNvSpPr>
          <p:nvPr>
            <p:ph idx="1"/>
          </p:nvPr>
        </p:nvSpPr>
        <p:spPr>
          <a:xfrm>
            <a:off x="2589212" y="1606858"/>
            <a:ext cx="8915400" cy="4304364"/>
          </a:xfrm>
        </p:spPr>
        <p:txBody>
          <a:bodyPr/>
          <a:lstStyle/>
          <a:p>
            <a:pPr marL="0" indent="0">
              <a:buNone/>
            </a:pPr>
            <a:r>
              <a:rPr lang="sk-SK" sz="2200" dirty="0">
                <a:effectLst/>
                <a:latin typeface="Times New Roman" panose="02020603050405020304" pitchFamily="18" charset="0"/>
                <a:ea typeface="Calibri" panose="020F0502020204030204" pitchFamily="34" charset="0"/>
              </a:rPr>
              <a:t>Možné zmeny v obsahovej a procesuálnej stránke prípravy príslušníkov OS SR pre zvládanie zajatia a výsluchu.</a:t>
            </a:r>
          </a:p>
          <a:p>
            <a:pPr algn="just"/>
            <a:r>
              <a:rPr lang="sk-SK" sz="2200" dirty="0">
                <a:latin typeface="Times New Roman" panose="02020603050405020304" pitchFamily="18" charset="0"/>
                <a:ea typeface="Calibri" panose="020F0502020204030204" pitchFamily="34" charset="0"/>
              </a:rPr>
              <a:t>V</a:t>
            </a:r>
            <a:r>
              <a:rPr lang="sk-SK" sz="2200" dirty="0">
                <a:effectLst/>
                <a:latin typeface="Times New Roman" panose="02020603050405020304" pitchFamily="18" charset="0"/>
                <a:ea typeface="Calibri" panose="020F0502020204030204" pitchFamily="34" charset="0"/>
              </a:rPr>
              <a:t>ytvoriť teoretické zamestnania, ktoré by informovali o Ženevských dohovoroch a dodatkových protokoloch. Je potrebné, aby príslušníci OS SR vedeli, čo ich pri výsluchu môže čakať.</a:t>
            </a:r>
          </a:p>
          <a:p>
            <a:pPr algn="just"/>
            <a:r>
              <a:rPr lang="sk-SK" sz="2200" dirty="0">
                <a:latin typeface="Times New Roman" panose="02020603050405020304" pitchFamily="18" charset="0"/>
                <a:ea typeface="Calibri" panose="020F0502020204030204" pitchFamily="34" charset="0"/>
              </a:rPr>
              <a:t>V</a:t>
            </a:r>
            <a:r>
              <a:rPr lang="sk-SK" sz="2200" dirty="0">
                <a:effectLst/>
                <a:latin typeface="Times New Roman" panose="02020603050405020304" pitchFamily="18" charset="0"/>
                <a:ea typeface="Calibri" panose="020F0502020204030204" pitchFamily="34" charset="0"/>
              </a:rPr>
              <a:t>ytvorenie kurzu, ktorý by bol zameraný na problematiku výsluchu. Kurz by mal byť zameraný hlavne pre jednotky, ktoré môžu pôsobiť za nepriateľskou líniou ako napr. špeciálne jednotky, prieskumné jednotky ale aj piloti.</a:t>
            </a:r>
          </a:p>
          <a:p>
            <a:pPr algn="just"/>
            <a:r>
              <a:rPr lang="sk-SK" sz="2200" dirty="0">
                <a:latin typeface="Times New Roman" panose="02020603050405020304" pitchFamily="18" charset="0"/>
                <a:ea typeface="Calibri" panose="020F0502020204030204" pitchFamily="34" charset="0"/>
              </a:rPr>
              <a:t>V</a:t>
            </a:r>
            <a:r>
              <a:rPr lang="sk-SK" sz="2200" dirty="0">
                <a:effectLst/>
                <a:latin typeface="Times New Roman" panose="02020603050405020304" pitchFamily="18" charset="0"/>
                <a:ea typeface="Calibri" panose="020F0502020204030204" pitchFamily="34" charset="0"/>
              </a:rPr>
              <a:t>ycvičiť konkrétnych špecialistov na výsluch, ktorí by mali psychologické vzdelanie.</a:t>
            </a:r>
          </a:p>
          <a:p>
            <a:pPr marL="0" indent="0" algn="just">
              <a:buNone/>
            </a:pPr>
            <a:endParaRPr lang="sk-SK" dirty="0"/>
          </a:p>
        </p:txBody>
      </p:sp>
      <p:sp>
        <p:nvSpPr>
          <p:cNvPr id="4" name="Zástupný objekt pre dátum 3">
            <a:extLst>
              <a:ext uri="{FF2B5EF4-FFF2-40B4-BE49-F238E27FC236}">
                <a16:creationId xmlns:a16="http://schemas.microsoft.com/office/drawing/2014/main" id="{A7C82B4E-5139-49DA-8D3E-F205690AA7CC}"/>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ECBCEFDB-189A-4607-9505-B97E7D036200}"/>
              </a:ext>
            </a:extLst>
          </p:cNvPr>
          <p:cNvSpPr>
            <a:spLocks noGrp="1"/>
          </p:cNvSpPr>
          <p:nvPr>
            <p:ph type="sldNum" sz="quarter" idx="12"/>
          </p:nvPr>
        </p:nvSpPr>
        <p:spPr/>
        <p:txBody>
          <a:bodyPr/>
          <a:lstStyle/>
          <a:p>
            <a:fld id="{8387A576-8839-4929-97E9-D0A3DB9D1AAC}" type="slidenum">
              <a:rPr lang="sk-SK" b="1" smtClean="0"/>
              <a:t>10</a:t>
            </a:fld>
            <a:endParaRPr lang="sk-SK" b="1" dirty="0"/>
          </a:p>
        </p:txBody>
      </p:sp>
      <p:pic>
        <p:nvPicPr>
          <p:cNvPr id="6" name="Obrázok 5">
            <a:extLst>
              <a:ext uri="{FF2B5EF4-FFF2-40B4-BE49-F238E27FC236}">
                <a16:creationId xmlns:a16="http://schemas.microsoft.com/office/drawing/2014/main" id="{89F9D28C-D5B6-4438-84A2-9609D8A4E8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9298" y="216361"/>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6809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1D408FD-CF1E-4471-93B9-C7F40F23BBC6}"/>
              </a:ext>
            </a:extLst>
          </p:cNvPr>
          <p:cNvSpPr>
            <a:spLocks noGrp="1"/>
          </p:cNvSpPr>
          <p:nvPr>
            <p:ph type="title"/>
          </p:nvPr>
        </p:nvSpPr>
        <p:spPr/>
        <p:txBody>
          <a:bodyPr/>
          <a:lstStyle/>
          <a:p>
            <a:r>
              <a:rPr lang="sk-SK" sz="3600" b="1" dirty="0">
                <a:latin typeface="Times New Roman" panose="02020603050405020304" pitchFamily="18" charset="0"/>
                <a:cs typeface="Times New Roman" panose="02020603050405020304" pitchFamily="18" charset="0"/>
              </a:rPr>
              <a:t>Záver </a:t>
            </a:r>
            <a:br>
              <a:rPr lang="sk-SK" sz="3600" b="1" dirty="0">
                <a:latin typeface="Times New Roman" panose="02020603050405020304" pitchFamily="18" charset="0"/>
                <a:cs typeface="Times New Roman" panose="02020603050405020304" pitchFamily="18" charset="0"/>
              </a:rPr>
            </a:br>
            <a:endParaRPr lang="sk-SK" dirty="0"/>
          </a:p>
        </p:txBody>
      </p:sp>
      <p:sp>
        <p:nvSpPr>
          <p:cNvPr id="3" name="Zástupný objekt pre obsah 2">
            <a:extLst>
              <a:ext uri="{FF2B5EF4-FFF2-40B4-BE49-F238E27FC236}">
                <a16:creationId xmlns:a16="http://schemas.microsoft.com/office/drawing/2014/main" id="{6CECE18D-D9B2-49C9-962E-3E0EB4AE52B9}"/>
              </a:ext>
            </a:extLst>
          </p:cNvPr>
          <p:cNvSpPr>
            <a:spLocks noGrp="1"/>
          </p:cNvSpPr>
          <p:nvPr>
            <p:ph idx="1"/>
          </p:nvPr>
        </p:nvSpPr>
        <p:spPr>
          <a:xfrm>
            <a:off x="1686757" y="1376017"/>
            <a:ext cx="9817855" cy="5283404"/>
          </a:xfrm>
        </p:spPr>
        <p:txBody>
          <a:bodyPr>
            <a:normAutofit/>
          </a:bodyPr>
          <a:lstStyle/>
          <a:p>
            <a:pPr algn="just"/>
            <a:r>
              <a:rPr lang="sk-SK" sz="2200" dirty="0">
                <a:effectLst/>
                <a:latin typeface="Times New Roman" panose="02020603050405020304" pitchFamily="18" charset="0"/>
                <a:ea typeface="Calibri" panose="020F0502020204030204" pitchFamily="34" charset="0"/>
                <a:cs typeface="Times New Roman" panose="02020603050405020304" pitchFamily="18" charset="0"/>
              </a:rPr>
              <a:t>Napriek malému rozsahu dostupnej literatúry k psychologickým aspektom zajatia a výsluchu konštatujeme, že požadovaný rozsah práce sme splnili. Záťažové situácie, ktoré zajatec zažije pri zajatí inou mocnosťou, sú extrémne. Na zvládnutie je preto potrebný výcvik, znalosti a vedomosti, ale v neposlednom rade osobnosť daného zajatca je rozhodujúca. Zvládnuť zajatie a výsluch si vyžaduje dávku odvahy a odhodlania, ktoré sme zanalyzovali v prípadovej štúdii letca </a:t>
            </a:r>
            <a:r>
              <a:rPr lang="sk-SK" sz="2200" dirty="0" err="1">
                <a:effectLst/>
                <a:latin typeface="Times New Roman" panose="02020603050405020304" pitchFamily="18" charset="0"/>
                <a:ea typeface="Calibri" panose="020F0502020204030204" pitchFamily="34" charset="0"/>
                <a:cs typeface="Times New Roman" panose="02020603050405020304" pitchFamily="18" charset="0"/>
              </a:rPr>
              <a:t>Raya</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 T. </a:t>
            </a:r>
            <a:r>
              <a:rPr lang="sk-SK" sz="2200" dirty="0" err="1">
                <a:effectLst/>
                <a:latin typeface="Times New Roman" panose="02020603050405020304" pitchFamily="18" charset="0"/>
                <a:ea typeface="Calibri" panose="020F0502020204030204" pitchFamily="34" charset="0"/>
                <a:cs typeface="Times New Roman" panose="02020603050405020304" pitchFamily="18" charset="0"/>
              </a:rPr>
              <a:t>Mathenyho</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sk-SK" sz="2200" dirty="0">
                <a:effectLst/>
                <a:latin typeface="Times New Roman" panose="02020603050405020304" pitchFamily="18" charset="0"/>
                <a:ea typeface="Calibri" panose="020F0502020204030204" pitchFamily="34" charset="0"/>
                <a:cs typeface="Times New Roman" panose="02020603050405020304" pitchFamily="18" charset="0"/>
              </a:rPr>
              <a:t>Veľký vplyv na spracovávanie tejto diplomovej práce mal Covid-19 a epidemiologická situácia na Slovensku ale aj vo svete.  Vzhľadom na to som sa nemohol zúčastniť novo pripravovaného výcviku na Lešti, kde som mal byť účastníkom zajatia a výsluchu. </a:t>
            </a:r>
          </a:p>
          <a:p>
            <a:pPr algn="just"/>
            <a:r>
              <a:rPr lang="sk-SK" sz="2200" dirty="0">
                <a:latin typeface="Times New Roman" panose="02020603050405020304" pitchFamily="18" charset="0"/>
                <a:ea typeface="Calibri" panose="020F0502020204030204" pitchFamily="34" charset="0"/>
                <a:cs typeface="Times New Roman" panose="02020603050405020304" pitchFamily="18" charset="0"/>
              </a:rPr>
              <a:t>L</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imitujúcim faktorom je to, že väčšina materiálov z takýchto kurzov či už u nás, alebo v iných krajinách je utajovaných a preto nie je možné zverejňovať ich na základe uchovania utajovaných skutočností.</a:t>
            </a:r>
          </a:p>
          <a:p>
            <a:endParaRPr lang="sk-SK" dirty="0"/>
          </a:p>
        </p:txBody>
      </p:sp>
      <p:sp>
        <p:nvSpPr>
          <p:cNvPr id="4" name="Zástupný objekt pre dátum 3">
            <a:extLst>
              <a:ext uri="{FF2B5EF4-FFF2-40B4-BE49-F238E27FC236}">
                <a16:creationId xmlns:a16="http://schemas.microsoft.com/office/drawing/2014/main" id="{B0455E54-D5FE-4787-9518-7394A166CE5A}"/>
              </a:ext>
            </a:extLst>
          </p:cNvPr>
          <p:cNvSpPr>
            <a:spLocks noGrp="1"/>
          </p:cNvSpPr>
          <p:nvPr>
            <p:ph type="dt" sz="half" idx="10"/>
          </p:nvPr>
        </p:nvSpPr>
        <p:spPr>
          <a:xfrm>
            <a:off x="10164932" y="6130437"/>
            <a:ext cx="1342963" cy="370396"/>
          </a:xfrm>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0545C86E-225F-49A4-B7A9-B4E46C5379DE}"/>
              </a:ext>
            </a:extLst>
          </p:cNvPr>
          <p:cNvSpPr>
            <a:spLocks noGrp="1"/>
          </p:cNvSpPr>
          <p:nvPr>
            <p:ph type="sldNum" sz="quarter" idx="12"/>
          </p:nvPr>
        </p:nvSpPr>
        <p:spPr/>
        <p:txBody>
          <a:bodyPr/>
          <a:lstStyle/>
          <a:p>
            <a:fld id="{8387A576-8839-4929-97E9-D0A3DB9D1AAC}" type="slidenum">
              <a:rPr lang="sk-SK" b="1" smtClean="0"/>
              <a:t>11</a:t>
            </a:fld>
            <a:endParaRPr lang="sk-SK" b="1" dirty="0"/>
          </a:p>
        </p:txBody>
      </p:sp>
      <p:pic>
        <p:nvPicPr>
          <p:cNvPr id="6" name="Obrázok 5">
            <a:extLst>
              <a:ext uri="{FF2B5EF4-FFF2-40B4-BE49-F238E27FC236}">
                <a16:creationId xmlns:a16="http://schemas.microsoft.com/office/drawing/2014/main" id="{13B9F7A9-3767-4450-8E02-953C244FD0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9709" y="95127"/>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8753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25DC48-B8CD-4313-A225-C8D08B95E19A}"/>
              </a:ext>
            </a:extLst>
          </p:cNvPr>
          <p:cNvSpPr>
            <a:spLocks noGrp="1"/>
          </p:cNvSpPr>
          <p:nvPr>
            <p:ph type="title"/>
          </p:nvPr>
        </p:nvSpPr>
        <p:spPr/>
        <p:txBody>
          <a:bodyPr>
            <a:normAutofit/>
          </a:bodyPr>
          <a:lstStyle/>
          <a:p>
            <a:r>
              <a:rPr lang="sk-SK" sz="4000" b="1" dirty="0">
                <a:latin typeface="Times New Roman" panose="02020603050405020304" pitchFamily="18" charset="0"/>
                <a:cs typeface="Times New Roman" panose="02020603050405020304" pitchFamily="18" charset="0"/>
              </a:rPr>
              <a:t>Otázky oponenta</a:t>
            </a:r>
          </a:p>
        </p:txBody>
      </p:sp>
      <p:sp>
        <p:nvSpPr>
          <p:cNvPr id="3" name="Zástupný objekt pre obsah 2">
            <a:extLst>
              <a:ext uri="{FF2B5EF4-FFF2-40B4-BE49-F238E27FC236}">
                <a16:creationId xmlns:a16="http://schemas.microsoft.com/office/drawing/2014/main" id="{0F1C41FB-2C12-4609-B199-7A6256CF6FB0}"/>
              </a:ext>
            </a:extLst>
          </p:cNvPr>
          <p:cNvSpPr>
            <a:spLocks noGrp="1"/>
          </p:cNvSpPr>
          <p:nvPr>
            <p:ph idx="1"/>
          </p:nvPr>
        </p:nvSpPr>
        <p:spPr>
          <a:xfrm>
            <a:off x="1816855" y="2723211"/>
            <a:ext cx="8915400" cy="3777622"/>
          </a:xfrm>
        </p:spPr>
        <p:txBody>
          <a:bodyPr>
            <a:normAutofit/>
          </a:bodyPr>
          <a:lstStyle/>
          <a:p>
            <a:pPr marL="457200" indent="-457200" algn="just">
              <a:buFont typeface="+mj-lt"/>
              <a:buAutoNum type="arabicPeriod"/>
            </a:pPr>
            <a:r>
              <a:rPr lang="sk-SK" sz="2400" dirty="0">
                <a:latin typeface="Times New Roman" panose="02020603050405020304" pitchFamily="18" charset="0"/>
                <a:cs typeface="Times New Roman" panose="02020603050405020304" pitchFamily="18" charset="0"/>
              </a:rPr>
              <a:t>R. </a:t>
            </a:r>
            <a:r>
              <a:rPr lang="sk-SK" sz="2400" dirty="0" err="1">
                <a:latin typeface="Times New Roman" panose="02020603050405020304" pitchFamily="18" charset="0"/>
                <a:cs typeface="Times New Roman" panose="02020603050405020304" pitchFamily="18" charset="0"/>
              </a:rPr>
              <a:t>Matheny</a:t>
            </a:r>
            <a:r>
              <a:rPr lang="sk-SK" sz="2400" dirty="0">
                <a:latin typeface="Times New Roman" panose="02020603050405020304" pitchFamily="18" charset="0"/>
                <a:cs typeface="Times New Roman" panose="02020603050405020304" pitchFamily="18" charset="0"/>
              </a:rPr>
              <a:t> vo svojej knihe píše aj o pokuse spoluväzňa o nadviazanie homosexuálneho kontaktu. V ktorej skupine vôľových, citových a psychických stavov sa tento zážitok prejavil?</a:t>
            </a:r>
          </a:p>
        </p:txBody>
      </p:sp>
      <p:sp>
        <p:nvSpPr>
          <p:cNvPr id="4" name="Zástupný objekt pre dátum 3">
            <a:extLst>
              <a:ext uri="{FF2B5EF4-FFF2-40B4-BE49-F238E27FC236}">
                <a16:creationId xmlns:a16="http://schemas.microsoft.com/office/drawing/2014/main" id="{D0C81C26-82CF-4A27-9A3F-3B25FBFB61E8}"/>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ADBEC6BD-7A94-456C-8567-049EABB4CE52}"/>
              </a:ext>
            </a:extLst>
          </p:cNvPr>
          <p:cNvSpPr>
            <a:spLocks noGrp="1"/>
          </p:cNvSpPr>
          <p:nvPr>
            <p:ph type="sldNum" sz="quarter" idx="12"/>
          </p:nvPr>
        </p:nvSpPr>
        <p:spPr/>
        <p:txBody>
          <a:bodyPr/>
          <a:lstStyle/>
          <a:p>
            <a:fld id="{8387A576-8839-4929-97E9-D0A3DB9D1AAC}" type="slidenum">
              <a:rPr lang="sk-SK" b="1" smtClean="0"/>
              <a:t>12</a:t>
            </a:fld>
            <a:endParaRPr lang="sk-SK" b="1" dirty="0"/>
          </a:p>
        </p:txBody>
      </p:sp>
      <p:pic>
        <p:nvPicPr>
          <p:cNvPr id="6" name="Obrázok 5">
            <a:extLst>
              <a:ext uri="{FF2B5EF4-FFF2-40B4-BE49-F238E27FC236}">
                <a16:creationId xmlns:a16="http://schemas.microsoft.com/office/drawing/2014/main" id="{1B9371E8-A4C0-4C3A-A583-7A3196899A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9298" y="395510"/>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5337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B8E1AF6-0250-4B1C-B6D7-D69A4F981874}"/>
              </a:ext>
            </a:extLst>
          </p:cNvPr>
          <p:cNvSpPr>
            <a:spLocks noGrp="1"/>
          </p:cNvSpPr>
          <p:nvPr>
            <p:ph type="title"/>
          </p:nvPr>
        </p:nvSpPr>
        <p:spPr/>
        <p:txBody>
          <a:bodyPr>
            <a:normAutofit/>
          </a:bodyPr>
          <a:lstStyle/>
          <a:p>
            <a:r>
              <a:rPr lang="sk-SK" sz="4000" b="1" dirty="0">
                <a:latin typeface="Times New Roman" panose="02020603050405020304" pitchFamily="18" charset="0"/>
                <a:cs typeface="Times New Roman" panose="02020603050405020304" pitchFamily="18" charset="0"/>
              </a:rPr>
              <a:t>Otázky oponenta</a:t>
            </a:r>
          </a:p>
        </p:txBody>
      </p:sp>
      <p:sp>
        <p:nvSpPr>
          <p:cNvPr id="3" name="Zástupný objekt pre obsah 2">
            <a:extLst>
              <a:ext uri="{FF2B5EF4-FFF2-40B4-BE49-F238E27FC236}">
                <a16:creationId xmlns:a16="http://schemas.microsoft.com/office/drawing/2014/main" id="{A40BB540-2F2E-46D4-90C1-7C961A788717}"/>
              </a:ext>
            </a:extLst>
          </p:cNvPr>
          <p:cNvSpPr>
            <a:spLocks noGrp="1"/>
          </p:cNvSpPr>
          <p:nvPr>
            <p:ph idx="1"/>
          </p:nvPr>
        </p:nvSpPr>
        <p:spPr>
          <a:xfrm>
            <a:off x="1914509" y="2790548"/>
            <a:ext cx="8915400" cy="3777622"/>
          </a:xfrm>
        </p:spPr>
        <p:txBody>
          <a:bodyPr>
            <a:normAutofit/>
          </a:bodyPr>
          <a:lstStyle/>
          <a:p>
            <a:pPr marL="457200" indent="-457200" algn="just">
              <a:buFont typeface="+mj-lt"/>
              <a:buAutoNum type="arabicPeriod" startAt="2"/>
            </a:pPr>
            <a:r>
              <a:rPr lang="sk-SK" sz="2400" dirty="0">
                <a:latin typeface="Times New Roman" panose="02020603050405020304" pitchFamily="18" charset="0"/>
                <a:cs typeface="Times New Roman" panose="02020603050405020304" pitchFamily="18" charset="0"/>
              </a:rPr>
              <a:t>Do akej miery sú poznávacie procesy zajatca potrebné na vytváranie profilu jeho </a:t>
            </a:r>
            <a:r>
              <a:rPr lang="sk-SK" sz="2400" dirty="0" err="1">
                <a:latin typeface="Times New Roman" panose="02020603050405020304" pitchFamily="18" charset="0"/>
                <a:cs typeface="Times New Roman" panose="02020603050405020304" pitchFamily="18" charset="0"/>
              </a:rPr>
              <a:t>väzniteľov</a:t>
            </a:r>
            <a:r>
              <a:rPr lang="sk-SK" sz="2400" dirty="0">
                <a:latin typeface="Times New Roman" panose="02020603050405020304" pitchFamily="18" charset="0"/>
                <a:cs typeface="Times New Roman" panose="02020603050405020304" pitchFamily="18" charset="0"/>
              </a:rPr>
              <a:t>, resp. väzenských dozorcov a ako túto otázku riešil R. </a:t>
            </a:r>
            <a:r>
              <a:rPr lang="sk-SK" sz="2400" dirty="0" err="1">
                <a:latin typeface="Times New Roman" panose="02020603050405020304" pitchFamily="18" charset="0"/>
                <a:cs typeface="Times New Roman" panose="02020603050405020304" pitchFamily="18" charset="0"/>
              </a:rPr>
              <a:t>Matheny</a:t>
            </a:r>
            <a:r>
              <a:rPr lang="sk-SK" sz="2400" dirty="0">
                <a:latin typeface="Times New Roman" panose="02020603050405020304" pitchFamily="18" charset="0"/>
                <a:cs typeface="Times New Roman" panose="02020603050405020304" pitchFamily="18" charset="0"/>
              </a:rPr>
              <a:t>?</a:t>
            </a:r>
          </a:p>
        </p:txBody>
      </p:sp>
      <p:sp>
        <p:nvSpPr>
          <p:cNvPr id="4" name="Zástupný objekt pre dátum 3">
            <a:extLst>
              <a:ext uri="{FF2B5EF4-FFF2-40B4-BE49-F238E27FC236}">
                <a16:creationId xmlns:a16="http://schemas.microsoft.com/office/drawing/2014/main" id="{5DFF6389-6B9A-4A41-AC4F-7AB442877DFE}"/>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CA1842B5-D1B2-4C74-A275-4083B8982440}"/>
              </a:ext>
            </a:extLst>
          </p:cNvPr>
          <p:cNvSpPr>
            <a:spLocks noGrp="1"/>
          </p:cNvSpPr>
          <p:nvPr>
            <p:ph type="sldNum" sz="quarter" idx="12"/>
          </p:nvPr>
        </p:nvSpPr>
        <p:spPr/>
        <p:txBody>
          <a:bodyPr/>
          <a:lstStyle/>
          <a:p>
            <a:fld id="{8387A576-8839-4929-97E9-D0A3DB9D1AAC}" type="slidenum">
              <a:rPr lang="sk-SK" b="1" smtClean="0"/>
              <a:t>13</a:t>
            </a:fld>
            <a:endParaRPr lang="sk-SK" b="1" dirty="0"/>
          </a:p>
        </p:txBody>
      </p:sp>
      <p:pic>
        <p:nvPicPr>
          <p:cNvPr id="6" name="Obrázok 5">
            <a:extLst>
              <a:ext uri="{FF2B5EF4-FFF2-40B4-BE49-F238E27FC236}">
                <a16:creationId xmlns:a16="http://schemas.microsoft.com/office/drawing/2014/main" id="{6C252527-9390-43D0-A215-8937E6AA6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9298" y="371028"/>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9528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66072A65-4BD3-4D6F-BF5B-12723768E3BC}"/>
              </a:ext>
            </a:extLst>
          </p:cNvPr>
          <p:cNvSpPr>
            <a:spLocks noGrp="1"/>
          </p:cNvSpPr>
          <p:nvPr>
            <p:ph idx="1"/>
          </p:nvPr>
        </p:nvSpPr>
        <p:spPr>
          <a:xfrm>
            <a:off x="1877997" y="2035946"/>
            <a:ext cx="8915400" cy="3777622"/>
          </a:xfrm>
        </p:spPr>
        <p:txBody>
          <a:bodyPr/>
          <a:lstStyle/>
          <a:p>
            <a:pPr marL="0" indent="0" algn="ctr">
              <a:buNone/>
            </a:pPr>
            <a:endParaRPr lang="sk-SK" sz="4000" b="1" dirty="0">
              <a:latin typeface="Times New Roman" panose="02020603050405020304" pitchFamily="18" charset="0"/>
              <a:cs typeface="Times New Roman" panose="02020603050405020304" pitchFamily="18" charset="0"/>
            </a:endParaRPr>
          </a:p>
          <a:p>
            <a:pPr marL="0" indent="0" algn="ctr">
              <a:buNone/>
            </a:pPr>
            <a:r>
              <a:rPr lang="sk-SK" sz="4800" b="1" dirty="0">
                <a:latin typeface="Times New Roman" panose="02020603050405020304" pitchFamily="18" charset="0"/>
                <a:cs typeface="Times New Roman" panose="02020603050405020304" pitchFamily="18" charset="0"/>
              </a:rPr>
              <a:t>Ďakujem za pozornosť</a:t>
            </a:r>
          </a:p>
          <a:p>
            <a:pPr marL="0" indent="0">
              <a:buNone/>
            </a:pPr>
            <a:endParaRPr lang="sk-SK" dirty="0"/>
          </a:p>
        </p:txBody>
      </p:sp>
      <p:sp>
        <p:nvSpPr>
          <p:cNvPr id="4" name="Zástupný objekt pre dátum 3">
            <a:extLst>
              <a:ext uri="{FF2B5EF4-FFF2-40B4-BE49-F238E27FC236}">
                <a16:creationId xmlns:a16="http://schemas.microsoft.com/office/drawing/2014/main" id="{0EEDB764-ED89-4AB0-ABB7-91C53F08D253}"/>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C46D33B4-9F31-46D4-8E07-1B6C6E15336A}"/>
              </a:ext>
            </a:extLst>
          </p:cNvPr>
          <p:cNvSpPr>
            <a:spLocks noGrp="1"/>
          </p:cNvSpPr>
          <p:nvPr>
            <p:ph type="sldNum" sz="quarter" idx="12"/>
          </p:nvPr>
        </p:nvSpPr>
        <p:spPr/>
        <p:txBody>
          <a:bodyPr/>
          <a:lstStyle/>
          <a:p>
            <a:fld id="{8387A576-8839-4929-97E9-D0A3DB9D1AAC}" type="slidenum">
              <a:rPr lang="sk-SK" b="1" smtClean="0"/>
              <a:t>14</a:t>
            </a:fld>
            <a:endParaRPr lang="sk-SK" b="1" dirty="0"/>
          </a:p>
        </p:txBody>
      </p:sp>
      <p:pic>
        <p:nvPicPr>
          <p:cNvPr id="6" name="Obrázok 5">
            <a:extLst>
              <a:ext uri="{FF2B5EF4-FFF2-40B4-BE49-F238E27FC236}">
                <a16:creationId xmlns:a16="http://schemas.microsoft.com/office/drawing/2014/main" id="{837381CD-F405-4D94-95F0-BD74CBD69B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4308" y="329899"/>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6430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D0CFA12-F882-4A8F-9C46-A185D68932A0}"/>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Štruktúra diplomovej práce</a:t>
            </a:r>
          </a:p>
        </p:txBody>
      </p:sp>
      <p:sp>
        <p:nvSpPr>
          <p:cNvPr id="3" name="Zástupný objekt pre obsah 2">
            <a:extLst>
              <a:ext uri="{FF2B5EF4-FFF2-40B4-BE49-F238E27FC236}">
                <a16:creationId xmlns:a16="http://schemas.microsoft.com/office/drawing/2014/main" id="{12B47AE4-013A-469F-926C-E39ADBD11CDA}"/>
              </a:ext>
            </a:extLst>
          </p:cNvPr>
          <p:cNvSpPr>
            <a:spLocks noGrp="1"/>
          </p:cNvSpPr>
          <p:nvPr>
            <p:ph idx="1"/>
          </p:nvPr>
        </p:nvSpPr>
        <p:spPr/>
        <p:txBody>
          <a:bodyPr/>
          <a:lstStyle/>
          <a:p>
            <a:r>
              <a:rPr lang="sk-SK" sz="2400" b="1" dirty="0">
                <a:effectLst/>
                <a:latin typeface="Times New Roman" panose="02020603050405020304" pitchFamily="18" charset="0"/>
                <a:ea typeface="Times New Roman" panose="02020603050405020304" pitchFamily="18" charset="0"/>
                <a:cs typeface="Times New Roman" panose="02020603050405020304" pitchFamily="18" charset="0"/>
              </a:rPr>
              <a:t>Analýza súčasného stavu riešenej problematiky</a:t>
            </a:r>
            <a:endParaRPr lang="sk-SK" sz="24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sk-SK" sz="2400" b="1" dirty="0">
                <a:effectLst/>
                <a:latin typeface="Times New Roman" panose="02020603050405020304" pitchFamily="18" charset="0"/>
                <a:ea typeface="Times New Roman" panose="02020603050405020304" pitchFamily="18" charset="0"/>
                <a:cs typeface="Times New Roman" panose="02020603050405020304" pitchFamily="18" charset="0"/>
              </a:rPr>
              <a:t>Cieľ diplomovej práce</a:t>
            </a:r>
          </a:p>
          <a:p>
            <a:r>
              <a:rPr lang="sk-SK" sz="2400" b="1" dirty="0">
                <a:effectLst/>
                <a:latin typeface="Times New Roman" panose="02020603050405020304" pitchFamily="18" charset="0"/>
                <a:ea typeface="Calibri" panose="020F0502020204030204" pitchFamily="34" charset="0"/>
                <a:cs typeface="Times New Roman" panose="02020603050405020304" pitchFamily="18" charset="0"/>
              </a:rPr>
              <a:t>Metódy diplomovej práce</a:t>
            </a:r>
          </a:p>
          <a:p>
            <a:r>
              <a:rPr lang="sk-SK" sz="2400" b="1" dirty="0">
                <a:effectLst/>
                <a:latin typeface="Times New Roman" panose="02020603050405020304" pitchFamily="18" charset="0"/>
                <a:ea typeface="Calibri" panose="020F0502020204030204" pitchFamily="34" charset="0"/>
                <a:cs typeface="Times New Roman" panose="02020603050405020304" pitchFamily="18" charset="0"/>
              </a:rPr>
              <a:t>Výsledky riešenia stanovenej problematiky</a:t>
            </a:r>
          </a:p>
          <a:p>
            <a:r>
              <a:rPr lang="sk-SK" sz="2400" b="1" dirty="0">
                <a:effectLst/>
                <a:latin typeface="Times New Roman" panose="02020603050405020304" pitchFamily="18" charset="0"/>
                <a:ea typeface="Calibri" panose="020F0502020204030204" pitchFamily="34" charset="0"/>
                <a:cs typeface="Times New Roman" panose="02020603050405020304" pitchFamily="18" charset="0"/>
              </a:rPr>
              <a:t>Diskusia</a:t>
            </a:r>
            <a:endParaRPr lang="sk-SK" sz="2400" b="1" dirty="0">
              <a:latin typeface="Times New Roman" panose="02020603050405020304" pitchFamily="18" charset="0"/>
              <a:ea typeface="Calibri" panose="020F0502020204030204" pitchFamily="34" charset="0"/>
              <a:cs typeface="Times New Roman" panose="02020603050405020304" pitchFamily="18" charset="0"/>
            </a:endParaRPr>
          </a:p>
          <a:p>
            <a:r>
              <a:rPr lang="sk-SK" sz="2400" b="1" dirty="0">
                <a:latin typeface="Times New Roman" panose="02020603050405020304" pitchFamily="18" charset="0"/>
                <a:cs typeface="Times New Roman" panose="02020603050405020304" pitchFamily="18" charset="0"/>
              </a:rPr>
              <a:t>Záver </a:t>
            </a:r>
          </a:p>
          <a:p>
            <a:endParaRPr lang="sk-SK" dirty="0"/>
          </a:p>
        </p:txBody>
      </p:sp>
      <p:sp>
        <p:nvSpPr>
          <p:cNvPr id="4" name="Zástupný objekt pre dátum 3">
            <a:extLst>
              <a:ext uri="{FF2B5EF4-FFF2-40B4-BE49-F238E27FC236}">
                <a16:creationId xmlns:a16="http://schemas.microsoft.com/office/drawing/2014/main" id="{9360ACC1-76E5-4649-94BE-23189A01EA4F}"/>
              </a:ext>
            </a:extLst>
          </p:cNvPr>
          <p:cNvSpPr>
            <a:spLocks noGrp="1"/>
          </p:cNvSpPr>
          <p:nvPr>
            <p:ph type="dt" sz="half" idx="10"/>
          </p:nvPr>
        </p:nvSpPr>
        <p:spPr/>
        <p:txBody>
          <a:bodyPr/>
          <a:lstStyle/>
          <a:p>
            <a:fld id="{53D85A52-9A42-4021-A046-0A757D7F0C3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1E204ECB-5C30-4383-98E3-201985F69BE8}"/>
              </a:ext>
            </a:extLst>
          </p:cNvPr>
          <p:cNvSpPr>
            <a:spLocks noGrp="1"/>
          </p:cNvSpPr>
          <p:nvPr>
            <p:ph type="sldNum" sz="quarter" idx="12"/>
          </p:nvPr>
        </p:nvSpPr>
        <p:spPr/>
        <p:txBody>
          <a:bodyPr/>
          <a:lstStyle/>
          <a:p>
            <a:fld id="{8387A576-8839-4929-97E9-D0A3DB9D1AAC}" type="slidenum">
              <a:rPr lang="sk-SK" b="1" smtClean="0"/>
              <a:t>2</a:t>
            </a:fld>
            <a:endParaRPr lang="sk-SK" b="1" dirty="0"/>
          </a:p>
        </p:txBody>
      </p:sp>
      <p:pic>
        <p:nvPicPr>
          <p:cNvPr id="7" name="Obrázok 6">
            <a:extLst>
              <a:ext uri="{FF2B5EF4-FFF2-40B4-BE49-F238E27FC236}">
                <a16:creationId xmlns:a16="http://schemas.microsoft.com/office/drawing/2014/main" id="{12A7D6D3-2654-4D6B-9FC5-C37CB83BCF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8075" y="357167"/>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9235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87AB937-01A4-4B0F-9FD4-E18DB6A5330C}"/>
              </a:ext>
            </a:extLst>
          </p:cNvPr>
          <p:cNvSpPr>
            <a:spLocks noGrp="1"/>
          </p:cNvSpPr>
          <p:nvPr>
            <p:ph type="title"/>
          </p:nvPr>
        </p:nvSpPr>
        <p:spPr>
          <a:xfrm>
            <a:off x="1804985" y="633495"/>
            <a:ext cx="7679484" cy="1280890"/>
          </a:xfrm>
        </p:spPr>
        <p:txBody>
          <a:bodyPr>
            <a:normAutofit fontScale="90000"/>
          </a:bodyPr>
          <a:lstStyle/>
          <a:p>
            <a:r>
              <a:rPr lang="sk-SK" sz="3600" b="1" dirty="0">
                <a:effectLst/>
                <a:latin typeface="Times New Roman" panose="02020603050405020304" pitchFamily="18" charset="0"/>
                <a:ea typeface="Times New Roman" panose="02020603050405020304" pitchFamily="18" charset="0"/>
                <a:cs typeface="Times New Roman" panose="02020603050405020304" pitchFamily="18" charset="0"/>
              </a:rPr>
              <a:t>Analýza súčasného stavu riešenej problematiky</a:t>
            </a:r>
            <a:br>
              <a:rPr lang="sk-SK"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sk-SK" dirty="0"/>
          </a:p>
        </p:txBody>
      </p:sp>
      <p:sp>
        <p:nvSpPr>
          <p:cNvPr id="3" name="Zástupný objekt pre obsah 2">
            <a:extLst>
              <a:ext uri="{FF2B5EF4-FFF2-40B4-BE49-F238E27FC236}">
                <a16:creationId xmlns:a16="http://schemas.microsoft.com/office/drawing/2014/main" id="{15F13534-B627-43D3-8B4E-81D046E103CF}"/>
              </a:ext>
            </a:extLst>
          </p:cNvPr>
          <p:cNvSpPr>
            <a:spLocks noGrp="1"/>
          </p:cNvSpPr>
          <p:nvPr>
            <p:ph idx="1"/>
          </p:nvPr>
        </p:nvSpPr>
        <p:spPr/>
        <p:txBody>
          <a:bodyPr/>
          <a:lstStyle/>
          <a:p>
            <a:r>
              <a:rPr lang="sk-SK" sz="2200" dirty="0">
                <a:latin typeface="Times New Roman" panose="02020603050405020304" pitchFamily="18" charset="0"/>
                <a:cs typeface="Times New Roman" panose="02020603050405020304" pitchFamily="18" charset="0"/>
              </a:rPr>
              <a:t>V tejto časti diplomovej práce som sa venoval teoretickému poňatiu a vyobrazeniu základných pojmov pre danú problematiku.</a:t>
            </a:r>
          </a:p>
          <a:p>
            <a:pPr marL="0" indent="0">
              <a:buNone/>
            </a:pPr>
            <a:endParaRPr lang="sk-SK" sz="2200" dirty="0">
              <a:latin typeface="Times New Roman" panose="02020603050405020304" pitchFamily="18" charset="0"/>
              <a:cs typeface="Times New Roman" panose="02020603050405020304" pitchFamily="18" charset="0"/>
            </a:endParaRPr>
          </a:p>
          <a:p>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Zajatie, vojnový zajatec </a:t>
            </a:r>
            <a:endParaRPr lang="sk-SK"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Výsluch vojnového zajatca</a:t>
            </a:r>
            <a:endParaRPr lang="sk-SK"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sk-SK" dirty="0"/>
          </a:p>
        </p:txBody>
      </p:sp>
      <p:sp>
        <p:nvSpPr>
          <p:cNvPr id="4" name="Zástupný objekt pre dátum 3">
            <a:extLst>
              <a:ext uri="{FF2B5EF4-FFF2-40B4-BE49-F238E27FC236}">
                <a16:creationId xmlns:a16="http://schemas.microsoft.com/office/drawing/2014/main" id="{20ADE1EB-9174-4E4C-A2A1-EB5AC715A4C5}"/>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9BE1EEB7-7B7C-44A3-AE04-89160DB7D6E4}"/>
              </a:ext>
            </a:extLst>
          </p:cNvPr>
          <p:cNvSpPr>
            <a:spLocks noGrp="1"/>
          </p:cNvSpPr>
          <p:nvPr>
            <p:ph type="sldNum" sz="quarter" idx="12"/>
          </p:nvPr>
        </p:nvSpPr>
        <p:spPr/>
        <p:txBody>
          <a:bodyPr/>
          <a:lstStyle/>
          <a:p>
            <a:fld id="{8387A576-8839-4929-97E9-D0A3DB9D1AAC}" type="slidenum">
              <a:rPr lang="sk-SK" b="1" smtClean="0"/>
              <a:t>3</a:t>
            </a:fld>
            <a:endParaRPr lang="sk-SK" b="1" dirty="0"/>
          </a:p>
        </p:txBody>
      </p:sp>
      <p:pic>
        <p:nvPicPr>
          <p:cNvPr id="8" name="Obrázok 7">
            <a:extLst>
              <a:ext uri="{FF2B5EF4-FFF2-40B4-BE49-F238E27FC236}">
                <a16:creationId xmlns:a16="http://schemas.microsoft.com/office/drawing/2014/main" id="{FDAB056C-78A0-4978-BCF4-1277DDF2B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8037" y="357167"/>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9135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EFBA98-BE08-443B-9B6E-BA80FD0D1A78}"/>
              </a:ext>
            </a:extLst>
          </p:cNvPr>
          <p:cNvSpPr>
            <a:spLocks noGrp="1"/>
          </p:cNvSpPr>
          <p:nvPr>
            <p:ph type="title"/>
          </p:nvPr>
        </p:nvSpPr>
        <p:spPr>
          <a:xfrm>
            <a:off x="2468636" y="512462"/>
            <a:ext cx="8911687" cy="1280890"/>
          </a:xfrm>
        </p:spPr>
        <p:txBody>
          <a:bodyPr/>
          <a:lstStyle/>
          <a:p>
            <a:r>
              <a:rPr lang="sk-SK" sz="3600" b="1" dirty="0">
                <a:effectLst/>
                <a:latin typeface="Times New Roman" panose="02020603050405020304" pitchFamily="18" charset="0"/>
                <a:ea typeface="Times New Roman" panose="02020603050405020304" pitchFamily="18" charset="0"/>
                <a:cs typeface="Times New Roman" panose="02020603050405020304" pitchFamily="18" charset="0"/>
              </a:rPr>
              <a:t>Cieľ diplomovej práce</a:t>
            </a:r>
            <a:br>
              <a:rPr lang="sk-SK" sz="36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sk-SK" dirty="0"/>
          </a:p>
        </p:txBody>
      </p:sp>
      <p:sp>
        <p:nvSpPr>
          <p:cNvPr id="3" name="Zástupný objekt pre obsah 2">
            <a:extLst>
              <a:ext uri="{FF2B5EF4-FFF2-40B4-BE49-F238E27FC236}">
                <a16:creationId xmlns:a16="http://schemas.microsoft.com/office/drawing/2014/main" id="{A745F2F0-C111-4556-9923-01635F954A24}"/>
              </a:ext>
            </a:extLst>
          </p:cNvPr>
          <p:cNvSpPr>
            <a:spLocks noGrp="1"/>
          </p:cNvSpPr>
          <p:nvPr>
            <p:ph idx="1"/>
          </p:nvPr>
        </p:nvSpPr>
        <p:spPr>
          <a:xfrm>
            <a:off x="1311579" y="1610789"/>
            <a:ext cx="9916452" cy="5142323"/>
          </a:xfrm>
        </p:spPr>
        <p:txBody>
          <a:bodyPr>
            <a:normAutofit fontScale="32500" lnSpcReduction="20000"/>
          </a:bodyPr>
          <a:lstStyle/>
          <a:p>
            <a:pPr indent="0" algn="just">
              <a:lnSpc>
                <a:spcPct val="150000"/>
              </a:lnSpc>
              <a:spcBef>
                <a:spcPts val="0"/>
              </a:spcBef>
              <a:spcAft>
                <a:spcPts val="800"/>
              </a:spcAft>
              <a:buNone/>
            </a:pPr>
            <a:r>
              <a:rPr lang="sk-SK" sz="5500" dirty="0">
                <a:effectLst/>
                <a:latin typeface="Times New Roman" panose="02020603050405020304" pitchFamily="18" charset="0"/>
                <a:ea typeface="Calibri" panose="020F0502020204030204" pitchFamily="34" charset="0"/>
                <a:cs typeface="Times New Roman" panose="02020603050405020304" pitchFamily="18" charset="0"/>
              </a:rPr>
              <a:t>Na základe dostupnej literatúry analyzovať psychologickú stránku zajatia a výsluchu vojaka, pričom je potrebné </a:t>
            </a:r>
            <a:r>
              <a:rPr lang="sk-SK" sz="6200" dirty="0">
                <a:effectLst/>
                <a:latin typeface="Times New Roman" panose="02020603050405020304" pitchFamily="18" charset="0"/>
                <a:ea typeface="Calibri" panose="020F0502020204030204" pitchFamily="34" charset="0"/>
                <a:cs typeface="Times New Roman" panose="02020603050405020304" pitchFamily="18" charset="0"/>
              </a:rPr>
              <a:t>klásť dôraz na reakcie vojnového zajatca, prežívanie a správanie počas zajatia a výsluchu. V práci sú opísané základné pojmy, práva a povinnosti vojenských zajatcov podľa Ženevských dohovorov, prejavy záťažovej situácie zajatia, následne je popísané právne hľadisko výsluchu, rôzne povolené metódy výsluchu a psychické zvládanie výsluchu. Na základe konkrétnej prípadovej štúdie som analyzoval psychologickú časť zajatia a nakoniec diskusia, v ktorej uvedieme možné zmeny vo výcviku príslušníkov OS </a:t>
            </a:r>
            <a:r>
              <a:rPr lang="sk-SK" sz="5500" dirty="0">
                <a:effectLst/>
                <a:latin typeface="Times New Roman" panose="02020603050405020304" pitchFamily="18" charset="0"/>
                <a:ea typeface="Calibri" panose="020F0502020204030204" pitchFamily="34" charset="0"/>
                <a:cs typeface="Times New Roman" panose="02020603050405020304" pitchFamily="18" charset="0"/>
              </a:rPr>
              <a:t>SR.</a:t>
            </a:r>
          </a:p>
          <a:p>
            <a:pPr marL="0" indent="0">
              <a:lnSpc>
                <a:spcPct val="150000"/>
              </a:lnSpc>
              <a:spcBef>
                <a:spcPts val="0"/>
              </a:spcBef>
              <a:spcAft>
                <a:spcPts val="600"/>
              </a:spcAft>
              <a:buNone/>
            </a:pPr>
            <a:r>
              <a:rPr lang="sk-SK" sz="5500" b="1" dirty="0">
                <a:effectLst/>
                <a:latin typeface="Times New Roman" panose="02020603050405020304" pitchFamily="18" charset="0"/>
                <a:ea typeface="Calibri" panose="020F0502020204030204" pitchFamily="34" charset="0"/>
                <a:cs typeface="Times New Roman" panose="02020603050405020304" pitchFamily="18" charset="0"/>
              </a:rPr>
              <a:t>Obmedzujúce podmienky</a:t>
            </a:r>
          </a:p>
          <a:p>
            <a:pPr marL="342900" lvl="0" indent="-342900">
              <a:lnSpc>
                <a:spcPct val="120000"/>
              </a:lnSpc>
              <a:spcBef>
                <a:spcPts val="0"/>
              </a:spcBef>
              <a:spcAft>
                <a:spcPts val="600"/>
              </a:spcAft>
              <a:buFont typeface="+mj-lt"/>
              <a:buAutoNum type="arabicPeriod"/>
            </a:pPr>
            <a:r>
              <a:rPr lang="sk-SK" sz="6200" dirty="0">
                <a:effectLst/>
                <a:latin typeface="Times New Roman" panose="02020603050405020304" pitchFamily="18" charset="0"/>
                <a:ea typeface="Calibri" panose="020F0502020204030204" pitchFamily="34" charset="0"/>
                <a:cs typeface="Times New Roman" panose="02020603050405020304" pitchFamily="18" charset="0"/>
              </a:rPr>
              <a:t>Nezaoberať sa zajatím teroristickou organizáciou.</a:t>
            </a:r>
          </a:p>
          <a:p>
            <a:pPr marL="342900" lvl="0" indent="-342900">
              <a:lnSpc>
                <a:spcPct val="120000"/>
              </a:lnSpc>
              <a:spcBef>
                <a:spcPts val="0"/>
              </a:spcBef>
              <a:spcAft>
                <a:spcPts val="600"/>
              </a:spcAft>
              <a:buFont typeface="+mj-lt"/>
              <a:buAutoNum type="arabicPeriod"/>
            </a:pPr>
            <a:r>
              <a:rPr lang="sk-SK" sz="6200" dirty="0">
                <a:effectLst/>
                <a:latin typeface="Times New Roman" panose="02020603050405020304" pitchFamily="18" charset="0"/>
                <a:ea typeface="Calibri" panose="020F0502020204030204" pitchFamily="34" charset="0"/>
                <a:cs typeface="Times New Roman" panose="02020603050405020304" pitchFamily="18" charset="0"/>
              </a:rPr>
              <a:t>Nezaoberať sa mučením a mučiacimi technikami.</a:t>
            </a:r>
          </a:p>
          <a:p>
            <a:pPr marL="342900" lvl="0" indent="-342900">
              <a:lnSpc>
                <a:spcPct val="120000"/>
              </a:lnSpc>
              <a:spcBef>
                <a:spcPts val="0"/>
              </a:spcBef>
              <a:spcAft>
                <a:spcPts val="600"/>
              </a:spcAft>
              <a:buFont typeface="+mj-lt"/>
              <a:buAutoNum type="arabicPeriod"/>
            </a:pPr>
            <a:r>
              <a:rPr lang="sk-SK" sz="6200" dirty="0">
                <a:effectLst/>
                <a:latin typeface="Times New Roman" panose="02020603050405020304" pitchFamily="18" charset="0"/>
                <a:ea typeface="Calibri" panose="020F0502020204030204" pitchFamily="34" charset="0"/>
                <a:cs typeface="Times New Roman" panose="02020603050405020304" pitchFamily="18" charset="0"/>
              </a:rPr>
              <a:t>Nezaoberať sa útekom.</a:t>
            </a:r>
          </a:p>
          <a:p>
            <a:endParaRPr lang="sk-SK" dirty="0"/>
          </a:p>
        </p:txBody>
      </p:sp>
      <p:sp>
        <p:nvSpPr>
          <p:cNvPr id="4" name="Zástupný objekt pre dátum 3">
            <a:extLst>
              <a:ext uri="{FF2B5EF4-FFF2-40B4-BE49-F238E27FC236}">
                <a16:creationId xmlns:a16="http://schemas.microsoft.com/office/drawing/2014/main" id="{8655B55C-966A-4A2B-809E-AE3AA642E80E}"/>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C1254832-0CD8-4D3F-BD61-292275A19C5A}"/>
              </a:ext>
            </a:extLst>
          </p:cNvPr>
          <p:cNvSpPr>
            <a:spLocks noGrp="1"/>
          </p:cNvSpPr>
          <p:nvPr>
            <p:ph type="sldNum" sz="quarter" idx="12"/>
          </p:nvPr>
        </p:nvSpPr>
        <p:spPr/>
        <p:txBody>
          <a:bodyPr/>
          <a:lstStyle/>
          <a:p>
            <a:fld id="{8387A576-8839-4929-97E9-D0A3DB9D1AAC}" type="slidenum">
              <a:rPr lang="sk-SK" b="1" smtClean="0"/>
              <a:t>4</a:t>
            </a:fld>
            <a:endParaRPr lang="sk-SK" b="1" dirty="0"/>
          </a:p>
        </p:txBody>
      </p:sp>
      <p:pic>
        <p:nvPicPr>
          <p:cNvPr id="6" name="Obrázok 5">
            <a:extLst>
              <a:ext uri="{FF2B5EF4-FFF2-40B4-BE49-F238E27FC236}">
                <a16:creationId xmlns:a16="http://schemas.microsoft.com/office/drawing/2014/main" id="{885620C5-E85C-44A7-8F65-49458A1F82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9298" y="329899"/>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3615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1C341C-11C1-4A81-8F2A-6EC2FEF3A8DB}"/>
              </a:ext>
            </a:extLst>
          </p:cNvPr>
          <p:cNvSpPr>
            <a:spLocks noGrp="1"/>
          </p:cNvSpPr>
          <p:nvPr>
            <p:ph type="title"/>
          </p:nvPr>
        </p:nvSpPr>
        <p:spPr/>
        <p:txBody>
          <a:bodyPr/>
          <a:lstStyle/>
          <a:p>
            <a:r>
              <a:rPr lang="sk-SK" sz="3600" b="1" dirty="0">
                <a:effectLst/>
                <a:latin typeface="Times New Roman" panose="02020603050405020304" pitchFamily="18" charset="0"/>
                <a:ea typeface="Calibri" panose="020F0502020204030204" pitchFamily="34" charset="0"/>
                <a:cs typeface="Times New Roman" panose="02020603050405020304" pitchFamily="18" charset="0"/>
              </a:rPr>
              <a:t>Metódy diplomovej práce</a:t>
            </a:r>
            <a:br>
              <a:rPr lang="sk-SK"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sk-SK" dirty="0"/>
          </a:p>
        </p:txBody>
      </p:sp>
      <p:sp>
        <p:nvSpPr>
          <p:cNvPr id="3" name="Zástupný objekt pre obsah 2">
            <a:extLst>
              <a:ext uri="{FF2B5EF4-FFF2-40B4-BE49-F238E27FC236}">
                <a16:creationId xmlns:a16="http://schemas.microsoft.com/office/drawing/2014/main" id="{2FBF965F-864A-41DD-9A67-361F6582A5C9}"/>
              </a:ext>
            </a:extLst>
          </p:cNvPr>
          <p:cNvSpPr>
            <a:spLocks noGrp="1"/>
          </p:cNvSpPr>
          <p:nvPr>
            <p:ph idx="1"/>
          </p:nvPr>
        </p:nvSpPr>
        <p:spPr/>
        <p:txBody>
          <a:bodyPr>
            <a:normAutofit/>
          </a:bodyPr>
          <a:lstStyle/>
          <a:p>
            <a:pPr marL="0" indent="0">
              <a:buNone/>
            </a:pP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Pri vypracovaní diplomovej práce boli v záujme naplnenia cieľa diplomovej práce použité vedecké metódy: </a:t>
            </a:r>
          </a:p>
          <a:p>
            <a:r>
              <a:rPr lang="sk-SK" sz="2400" dirty="0">
                <a:effectLst/>
                <a:latin typeface="Times New Roman" panose="02020603050405020304" pitchFamily="18" charset="0"/>
                <a:ea typeface="Calibri" panose="020F0502020204030204" pitchFamily="34" charset="0"/>
                <a:cs typeface="Times New Roman" panose="02020603050405020304" pitchFamily="18" charset="0"/>
              </a:rPr>
              <a:t>analýza, </a:t>
            </a:r>
          </a:p>
          <a:p>
            <a:r>
              <a:rPr lang="sk-SK" sz="2400" dirty="0">
                <a:effectLst/>
                <a:latin typeface="Times New Roman" panose="02020603050405020304" pitchFamily="18" charset="0"/>
                <a:ea typeface="Calibri" panose="020F0502020204030204" pitchFamily="34" charset="0"/>
                <a:cs typeface="Times New Roman" panose="02020603050405020304" pitchFamily="18" charset="0"/>
              </a:rPr>
              <a:t>syntéza, </a:t>
            </a:r>
          </a:p>
          <a:p>
            <a:r>
              <a:rPr lang="sk-SK" sz="2400" dirty="0">
                <a:latin typeface="Times New Roman" panose="02020603050405020304" pitchFamily="18" charset="0"/>
                <a:ea typeface="Calibri" panose="020F0502020204030204" pitchFamily="34" charset="0"/>
                <a:cs typeface="Times New Roman" panose="02020603050405020304" pitchFamily="18" charset="0"/>
              </a:rPr>
              <a:t>d</a:t>
            </a: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edukcia, </a:t>
            </a:r>
            <a:endParaRPr lang="sk-SK" sz="2400" dirty="0">
              <a:latin typeface="Times New Roman" panose="02020603050405020304" pitchFamily="18" charset="0"/>
              <a:ea typeface="Calibri" panose="020F0502020204030204" pitchFamily="34" charset="0"/>
              <a:cs typeface="Times New Roman" panose="02020603050405020304" pitchFamily="18" charset="0"/>
            </a:endParaRPr>
          </a:p>
          <a:p>
            <a:r>
              <a:rPr lang="sk-SK" sz="2400" dirty="0">
                <a:effectLst/>
                <a:latin typeface="Times New Roman" panose="02020603050405020304" pitchFamily="18" charset="0"/>
                <a:ea typeface="Calibri" panose="020F0502020204030204" pitchFamily="34" charset="0"/>
                <a:cs typeface="Times New Roman" panose="02020603050405020304" pitchFamily="18" charset="0"/>
              </a:rPr>
              <a:t>indukcia. </a:t>
            </a:r>
          </a:p>
          <a:p>
            <a:pPr marL="0" indent="0">
              <a:buNone/>
            </a:pP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V práci často dochádza k ich prekrývaniu a následnému vzájomnému nadväzovaniu.</a:t>
            </a:r>
          </a:p>
          <a:p>
            <a:endParaRPr lang="sk-SK" dirty="0"/>
          </a:p>
        </p:txBody>
      </p:sp>
      <p:sp>
        <p:nvSpPr>
          <p:cNvPr id="4" name="Zástupný objekt pre dátum 3">
            <a:extLst>
              <a:ext uri="{FF2B5EF4-FFF2-40B4-BE49-F238E27FC236}">
                <a16:creationId xmlns:a16="http://schemas.microsoft.com/office/drawing/2014/main" id="{374B7D53-9726-48F5-AF2B-E74F2739DA71}"/>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427EBF9B-CB1E-42E8-A8F3-B19E7B166175}"/>
              </a:ext>
            </a:extLst>
          </p:cNvPr>
          <p:cNvSpPr>
            <a:spLocks noGrp="1"/>
          </p:cNvSpPr>
          <p:nvPr>
            <p:ph type="sldNum" sz="quarter" idx="12"/>
          </p:nvPr>
        </p:nvSpPr>
        <p:spPr/>
        <p:txBody>
          <a:bodyPr/>
          <a:lstStyle/>
          <a:p>
            <a:fld id="{8387A576-8839-4929-97E9-D0A3DB9D1AAC}" type="slidenum">
              <a:rPr lang="sk-SK" b="1" smtClean="0"/>
              <a:t>5</a:t>
            </a:fld>
            <a:endParaRPr lang="sk-SK" b="1" dirty="0"/>
          </a:p>
        </p:txBody>
      </p:sp>
      <p:pic>
        <p:nvPicPr>
          <p:cNvPr id="6" name="Obrázok 5">
            <a:extLst>
              <a:ext uri="{FF2B5EF4-FFF2-40B4-BE49-F238E27FC236}">
                <a16:creationId xmlns:a16="http://schemas.microsoft.com/office/drawing/2014/main" id="{4FA7B3BB-5E87-4374-8593-B09DB2DD0A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9298" y="382610"/>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5854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C612255-A816-4345-8FCB-23CD05219926}"/>
              </a:ext>
            </a:extLst>
          </p:cNvPr>
          <p:cNvSpPr>
            <a:spLocks noGrp="1"/>
          </p:cNvSpPr>
          <p:nvPr>
            <p:ph type="title"/>
          </p:nvPr>
        </p:nvSpPr>
        <p:spPr>
          <a:xfrm>
            <a:off x="2592925" y="624110"/>
            <a:ext cx="6774811" cy="1280890"/>
          </a:xfrm>
        </p:spPr>
        <p:txBody>
          <a:bodyPr>
            <a:normAutofit fontScale="90000"/>
          </a:bodyPr>
          <a:lstStyle/>
          <a:p>
            <a:r>
              <a:rPr lang="sk-SK" sz="3600" b="1" dirty="0">
                <a:effectLst/>
                <a:latin typeface="Times New Roman" panose="02020603050405020304" pitchFamily="18" charset="0"/>
                <a:ea typeface="Calibri" panose="020F0502020204030204" pitchFamily="34" charset="0"/>
                <a:cs typeface="Times New Roman" panose="02020603050405020304" pitchFamily="18" charset="0"/>
              </a:rPr>
              <a:t>Výsledky riešenia stanovenej problematiky</a:t>
            </a:r>
            <a:br>
              <a:rPr lang="sk-SK" sz="3600" b="1" dirty="0">
                <a:effectLst/>
                <a:latin typeface="Times New Roman" panose="02020603050405020304" pitchFamily="18" charset="0"/>
                <a:ea typeface="Calibri" panose="020F0502020204030204" pitchFamily="34" charset="0"/>
                <a:cs typeface="Times New Roman" panose="02020603050405020304" pitchFamily="18" charset="0"/>
              </a:rPr>
            </a:br>
            <a:endParaRPr lang="sk-SK" dirty="0"/>
          </a:p>
        </p:txBody>
      </p:sp>
      <p:sp>
        <p:nvSpPr>
          <p:cNvPr id="4" name="Zástupný objekt pre dátum 3">
            <a:extLst>
              <a:ext uri="{FF2B5EF4-FFF2-40B4-BE49-F238E27FC236}">
                <a16:creationId xmlns:a16="http://schemas.microsoft.com/office/drawing/2014/main" id="{A3AB9DDE-A63E-4C79-9DDE-D40D139C5AE7}"/>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5E4AB7C9-D6EE-4F94-B251-6B33000342E6}"/>
              </a:ext>
            </a:extLst>
          </p:cNvPr>
          <p:cNvSpPr>
            <a:spLocks noGrp="1"/>
          </p:cNvSpPr>
          <p:nvPr>
            <p:ph type="sldNum" sz="quarter" idx="12"/>
          </p:nvPr>
        </p:nvSpPr>
        <p:spPr/>
        <p:txBody>
          <a:bodyPr/>
          <a:lstStyle/>
          <a:p>
            <a:fld id="{8387A576-8839-4929-97E9-D0A3DB9D1AAC}" type="slidenum">
              <a:rPr lang="sk-SK" b="1" smtClean="0"/>
              <a:t>6</a:t>
            </a:fld>
            <a:endParaRPr lang="sk-SK" b="1" dirty="0"/>
          </a:p>
        </p:txBody>
      </p:sp>
      <p:sp>
        <p:nvSpPr>
          <p:cNvPr id="6" name="Zástupný objekt pre obsah 2">
            <a:extLst>
              <a:ext uri="{FF2B5EF4-FFF2-40B4-BE49-F238E27FC236}">
                <a16:creationId xmlns:a16="http://schemas.microsoft.com/office/drawing/2014/main" id="{AB7AE58D-7186-4F3B-AA0C-9943A80A00D7}"/>
              </a:ext>
            </a:extLst>
          </p:cNvPr>
          <p:cNvSpPr>
            <a:spLocks noGrp="1"/>
          </p:cNvSpPr>
          <p:nvPr>
            <p:ph idx="1"/>
          </p:nvPr>
        </p:nvSpPr>
        <p:spPr>
          <a:xfrm>
            <a:off x="2104008" y="1699246"/>
            <a:ext cx="8830745" cy="5158754"/>
          </a:xfrm>
        </p:spPr>
        <p:txBody>
          <a:bodyPr>
            <a:normAutofit fontScale="85000" lnSpcReduction="10000"/>
          </a:bodyPr>
          <a:lstStyle/>
          <a:p>
            <a:pPr indent="0" algn="just">
              <a:lnSpc>
                <a:spcPct val="150000"/>
              </a:lnSpc>
              <a:spcBef>
                <a:spcPts val="0"/>
              </a:spcBef>
              <a:spcAft>
                <a:spcPts val="600"/>
              </a:spcAft>
              <a:buNone/>
            </a:pP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Na základe teoretickej analýzy a vypracovania prípadovej štúdie zajatca </a:t>
            </a:r>
            <a:r>
              <a:rPr lang="sk-SK" sz="2400" dirty="0" err="1">
                <a:effectLst/>
                <a:latin typeface="Times New Roman" panose="02020603050405020304" pitchFamily="18" charset="0"/>
                <a:ea typeface="Calibri" panose="020F0502020204030204" pitchFamily="34" charset="0"/>
                <a:cs typeface="Times New Roman" panose="02020603050405020304" pitchFamily="18" charset="0"/>
              </a:rPr>
              <a:t>Raya</a:t>
            </a: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 T. </a:t>
            </a:r>
            <a:r>
              <a:rPr lang="sk-SK" sz="2400" dirty="0" err="1">
                <a:effectLst/>
                <a:latin typeface="Times New Roman" panose="02020603050405020304" pitchFamily="18" charset="0"/>
                <a:ea typeface="Calibri" panose="020F0502020204030204" pitchFamily="34" charset="0"/>
                <a:cs typeface="Times New Roman" panose="02020603050405020304" pitchFamily="18" charset="0"/>
              </a:rPr>
              <a:t>Mathenyho</a:t>
            </a: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 som spracoval šablónu psychologického hľadiska zajatia a výsluchu s dôrazom na  jeho psychické procesy, stavy a osobnostné vlastnosti .</a:t>
            </a:r>
          </a:p>
          <a:p>
            <a:pPr indent="0" algn="just">
              <a:lnSpc>
                <a:spcPct val="110000"/>
              </a:lnSpc>
              <a:spcBef>
                <a:spcPts val="0"/>
              </a:spcBef>
              <a:spcAft>
                <a:spcPts val="600"/>
              </a:spcAft>
              <a:buNone/>
            </a:pPr>
            <a:r>
              <a:rPr lang="sk-SK" sz="2400" b="1" u="sng" dirty="0">
                <a:effectLst/>
                <a:latin typeface="Times New Roman" panose="02020603050405020304" pitchFamily="18" charset="0"/>
                <a:ea typeface="Calibri" panose="020F0502020204030204" pitchFamily="34" charset="0"/>
                <a:cs typeface="Times New Roman" panose="02020603050405020304" pitchFamily="18" charset="0"/>
              </a:rPr>
              <a:t>Poznávacie procesy:</a:t>
            </a:r>
            <a:endParaRPr lang="sk-SK"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spcBef>
                <a:spcPts val="600"/>
              </a:spcBef>
            </a:pPr>
            <a:r>
              <a:rPr lang="sk-SK" sz="2400" b="1" dirty="0">
                <a:effectLst/>
                <a:latin typeface="Times New Roman" panose="02020603050405020304" pitchFamily="18" charset="0"/>
                <a:ea typeface="Calibri" panose="020F0502020204030204" pitchFamily="34" charset="0"/>
              </a:rPr>
              <a:t>Vnímanie - </a:t>
            </a:r>
            <a:r>
              <a:rPr lang="sk-SK" sz="2400" dirty="0">
                <a:effectLst/>
                <a:latin typeface="Times New Roman" panose="02020603050405020304" pitchFamily="18" charset="0"/>
                <a:ea typeface="Calibri" panose="020F0502020204030204" pitchFamily="34" charset="0"/>
              </a:rPr>
              <a:t>hlavne pri výsluchu, kedy používal všetky svoje zmyslové orgány, aby zistil čo najviac informácií o mieste a nepriateľovi, ktorý ho zajal. </a:t>
            </a:r>
          </a:p>
          <a:p>
            <a:pPr algn="just">
              <a:lnSpc>
                <a:spcPct val="150000"/>
              </a:lnSpc>
              <a:spcBef>
                <a:spcPts val="600"/>
              </a:spcBef>
            </a:pPr>
            <a:r>
              <a:rPr lang="sk-SK" sz="2400" b="1" dirty="0">
                <a:effectLst/>
                <a:latin typeface="Times New Roman" panose="02020603050405020304" pitchFamily="18" charset="0"/>
                <a:ea typeface="Calibri" panose="020F0502020204030204" pitchFamily="34" charset="0"/>
                <a:cs typeface="Times New Roman" panose="02020603050405020304" pitchFamily="18" charset="0"/>
              </a:rPr>
              <a:t>Predstavivosť </a:t>
            </a: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 predstava zlého správanie sa nepriateľa. </a:t>
            </a:r>
            <a:r>
              <a:rPr lang="sk-SK" sz="2400" dirty="0">
                <a:latin typeface="Times New Roman" panose="02020603050405020304" pitchFamily="18" charset="0"/>
                <a:ea typeface="Calibri" panose="020F0502020204030204" pitchFamily="34" charset="0"/>
                <a:cs typeface="Times New Roman" panose="02020603050405020304" pitchFamily="18" charset="0"/>
              </a:rPr>
              <a:t>M</a:t>
            </a: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učenie, alebo smrť. </a:t>
            </a:r>
          </a:p>
          <a:p>
            <a:pPr algn="just">
              <a:lnSpc>
                <a:spcPct val="150000"/>
              </a:lnSpc>
              <a:spcBef>
                <a:spcPts val="600"/>
              </a:spcBef>
            </a:pPr>
            <a:r>
              <a:rPr lang="sk-SK" sz="2400" b="1" dirty="0">
                <a:effectLst/>
                <a:latin typeface="Times New Roman" panose="02020603050405020304" pitchFamily="18" charset="0"/>
                <a:ea typeface="Calibri" panose="020F0502020204030204" pitchFamily="34" charset="0"/>
                <a:cs typeface="Times New Roman" panose="02020603050405020304" pitchFamily="18" charset="0"/>
              </a:rPr>
              <a:t>Pamäť - </a:t>
            </a:r>
            <a:r>
              <a:rPr lang="sk-SK" sz="2400" dirty="0">
                <a:effectLst/>
                <a:latin typeface="Times New Roman" panose="02020603050405020304" pitchFamily="18" charset="0"/>
                <a:ea typeface="Calibri" panose="020F0502020204030204" pitchFamily="34" charset="0"/>
                <a:cs typeface="Times New Roman" panose="02020603050405020304" pitchFamily="18" charset="0"/>
              </a:rPr>
              <a:t>hrala veľkú rolu hlavne keď si spomínal na pád lietadla a prežíval tým svoju nočnú moru. </a:t>
            </a:r>
          </a:p>
          <a:p>
            <a:pPr algn="just">
              <a:lnSpc>
                <a:spcPct val="150000"/>
              </a:lnSpc>
            </a:pPr>
            <a:endParaRPr lang="sk-SK"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sk-SK"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Obrázok 6">
            <a:extLst>
              <a:ext uri="{FF2B5EF4-FFF2-40B4-BE49-F238E27FC236}">
                <a16:creationId xmlns:a16="http://schemas.microsoft.com/office/drawing/2014/main" id="{781FDF13-C242-4BE0-9FF5-EC76D781E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9298" y="329899"/>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6203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EBAE8AFD-4A86-4D06-9A78-C070300AC7A5}"/>
              </a:ext>
            </a:extLst>
          </p:cNvPr>
          <p:cNvSpPr>
            <a:spLocks noGrp="1"/>
          </p:cNvSpPr>
          <p:nvPr>
            <p:ph idx="1"/>
          </p:nvPr>
        </p:nvSpPr>
        <p:spPr>
          <a:xfrm>
            <a:off x="1919766" y="481773"/>
            <a:ext cx="8441846" cy="6019060"/>
          </a:xfrm>
        </p:spPr>
        <p:txBody>
          <a:bodyPr>
            <a:normAutofit fontScale="47500" lnSpcReduction="20000"/>
          </a:bodyPr>
          <a:lstStyle/>
          <a:p>
            <a:pPr algn="just">
              <a:lnSpc>
                <a:spcPct val="150000"/>
              </a:lnSpc>
              <a:spcAft>
                <a:spcPts val="800"/>
              </a:spcAft>
            </a:pPr>
            <a:r>
              <a:rPr lang="sk-SK" sz="4500" b="1" dirty="0">
                <a:effectLst/>
                <a:latin typeface="Times New Roman" panose="02020603050405020304" pitchFamily="18" charset="0"/>
                <a:ea typeface="Calibri" panose="020F0502020204030204" pitchFamily="34" charset="0"/>
                <a:cs typeface="Times New Roman" panose="02020603050405020304" pitchFamily="18" charset="0"/>
              </a:rPr>
              <a:t>Pozornosť - </a:t>
            </a:r>
            <a:r>
              <a:rPr lang="sk-SK" sz="4500" dirty="0">
                <a:effectLst/>
                <a:latin typeface="Times New Roman" panose="02020603050405020304" pitchFamily="18" charset="0"/>
                <a:ea typeface="Calibri" panose="020F0502020204030204" pitchFamily="34" charset="0"/>
                <a:cs typeface="Times New Roman" panose="02020603050405020304" pitchFamily="18" charset="0"/>
              </a:rPr>
              <a:t>Bol na neho vyvíjaný enormný tlak zo strany vyšetrovateľa,  preto musel byť veľmi pozorný, aby neprezradil informácie, ktoré by ohrozili, či už jeho alebo jednotku. </a:t>
            </a:r>
          </a:p>
          <a:p>
            <a:pPr algn="just">
              <a:lnSpc>
                <a:spcPct val="150000"/>
              </a:lnSpc>
              <a:spcAft>
                <a:spcPts val="800"/>
              </a:spcAft>
            </a:pPr>
            <a:r>
              <a:rPr lang="sk-SK" sz="4500" b="1" dirty="0">
                <a:effectLst/>
                <a:latin typeface="Times New Roman" panose="02020603050405020304" pitchFamily="18" charset="0"/>
                <a:ea typeface="Calibri" panose="020F0502020204030204" pitchFamily="34" charset="0"/>
                <a:cs typeface="Times New Roman" panose="02020603050405020304" pitchFamily="18" charset="0"/>
              </a:rPr>
              <a:t>Myslenie – </a:t>
            </a:r>
            <a:r>
              <a:rPr lang="sk-SK" sz="4500" dirty="0">
                <a:effectLst/>
                <a:latin typeface="Times New Roman" panose="02020603050405020304" pitchFamily="18" charset="0"/>
                <a:ea typeface="Calibri" panose="020F0502020204030204" pitchFamily="34" charset="0"/>
                <a:cs typeface="Times New Roman" panose="02020603050405020304" pitchFamily="18" charset="0"/>
              </a:rPr>
              <a:t>kládol si mnoho logických otázok, prostredníctvom ktorých hľadal riešenia na zložité situácie. Myslením dokázal plánovať ako reagovať, čo vypovedať, do čoho sa zapojiť, čoho sa vyvarovať. </a:t>
            </a:r>
          </a:p>
          <a:p>
            <a:pPr indent="0" algn="just">
              <a:lnSpc>
                <a:spcPct val="150000"/>
              </a:lnSpc>
              <a:spcAft>
                <a:spcPts val="800"/>
              </a:spcAft>
              <a:buNone/>
            </a:pPr>
            <a:r>
              <a:rPr lang="sk-SK" sz="4200" b="1" u="sng" dirty="0">
                <a:effectLst/>
                <a:latin typeface="Times New Roman" panose="02020603050405020304" pitchFamily="18" charset="0"/>
                <a:ea typeface="Calibri" panose="020F0502020204030204" pitchFamily="34" charset="0"/>
                <a:cs typeface="Times New Roman" panose="02020603050405020304" pitchFamily="18" charset="0"/>
              </a:rPr>
              <a:t>Vôľové a citové, psychické stavy:</a:t>
            </a:r>
            <a:endParaRPr lang="sk-SK" sz="4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sk-SK" sz="4200" b="1" dirty="0">
                <a:effectLst/>
                <a:latin typeface="Times New Roman" panose="02020603050405020304" pitchFamily="18" charset="0"/>
                <a:ea typeface="Calibri" panose="020F0502020204030204" pitchFamily="34" charset="0"/>
                <a:cs typeface="Times New Roman" panose="02020603050405020304" pitchFamily="18" charset="0"/>
              </a:rPr>
              <a:t>Depresia -</a:t>
            </a:r>
            <a:r>
              <a:rPr lang="sk-SK" sz="4200" dirty="0">
                <a:effectLst/>
                <a:latin typeface="Times New Roman" panose="02020603050405020304" pitchFamily="18" charset="0"/>
                <a:ea typeface="Calibri" panose="020F0502020204030204" pitchFamily="34" charset="0"/>
                <a:cs typeface="Times New Roman" panose="02020603050405020304" pitchFamily="18" charset="0"/>
              </a:rPr>
              <a:t>trpel depresiou po zostrelení. Do depresie upadal z dôvodu jednotvárnosti dňa, nudy, dĺžky zajatia viac ako rok. Depresívne bolo vidieť stále rovnakých ľudí a premýšľať nad nejasnou budúcnosťou. </a:t>
            </a:r>
          </a:p>
          <a:p>
            <a:pPr algn="just">
              <a:lnSpc>
                <a:spcPct val="150000"/>
              </a:lnSpc>
              <a:spcAft>
                <a:spcPts val="800"/>
              </a:spcAft>
            </a:pPr>
            <a:r>
              <a:rPr lang="sk-SK" sz="4200" b="1" dirty="0">
                <a:effectLst/>
                <a:latin typeface="Times New Roman" panose="02020603050405020304" pitchFamily="18" charset="0"/>
                <a:ea typeface="Calibri" panose="020F0502020204030204" pitchFamily="34" charset="0"/>
                <a:cs typeface="Times New Roman" panose="02020603050405020304" pitchFamily="18" charset="0"/>
              </a:rPr>
              <a:t>Frustrácia - </a:t>
            </a:r>
            <a:r>
              <a:rPr lang="sk-SK" sz="4200" dirty="0">
                <a:effectLst/>
                <a:latin typeface="Times New Roman" panose="02020603050405020304" pitchFamily="18" charset="0"/>
                <a:ea typeface="Calibri" panose="020F0502020204030204" pitchFamily="34" charset="0"/>
                <a:cs typeface="Times New Roman" panose="02020603050405020304" pitchFamily="18" charset="0"/>
              </a:rPr>
              <a:t>Depresia vyúsťovala do frustrácie, ktorú ešte znásobovali nedostačujúca hygiena, vši, ploštice a nedostatok súkromia.</a:t>
            </a:r>
          </a:p>
          <a:p>
            <a:pPr algn="just">
              <a:lnSpc>
                <a:spcPct val="150000"/>
              </a:lnSpc>
              <a:spcAft>
                <a:spcPts val="800"/>
              </a:spcAft>
            </a:pPr>
            <a:endParaRPr lang="sk-SK" dirty="0"/>
          </a:p>
        </p:txBody>
      </p:sp>
      <p:sp>
        <p:nvSpPr>
          <p:cNvPr id="4" name="Zástupný objekt pre dátum 3">
            <a:extLst>
              <a:ext uri="{FF2B5EF4-FFF2-40B4-BE49-F238E27FC236}">
                <a16:creationId xmlns:a16="http://schemas.microsoft.com/office/drawing/2014/main" id="{C029FF2F-BF6E-4F61-BA1D-54189713EB67}"/>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FB6D0609-286A-401C-8D58-9284939C7994}"/>
              </a:ext>
            </a:extLst>
          </p:cNvPr>
          <p:cNvSpPr>
            <a:spLocks noGrp="1"/>
          </p:cNvSpPr>
          <p:nvPr>
            <p:ph type="sldNum" sz="quarter" idx="12"/>
          </p:nvPr>
        </p:nvSpPr>
        <p:spPr/>
        <p:txBody>
          <a:bodyPr/>
          <a:lstStyle/>
          <a:p>
            <a:fld id="{8387A576-8839-4929-97E9-D0A3DB9D1AAC}" type="slidenum">
              <a:rPr lang="sk-SK" b="1" smtClean="0"/>
              <a:t>7</a:t>
            </a:fld>
            <a:endParaRPr lang="sk-SK" b="1" dirty="0"/>
          </a:p>
        </p:txBody>
      </p:sp>
      <p:pic>
        <p:nvPicPr>
          <p:cNvPr id="6" name="Obrázok 5">
            <a:extLst>
              <a:ext uri="{FF2B5EF4-FFF2-40B4-BE49-F238E27FC236}">
                <a16:creationId xmlns:a16="http://schemas.microsoft.com/office/drawing/2014/main" id="{D2899F8C-2FD1-4682-98B1-8DBA0D5143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5443" y="147337"/>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6452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CE3DF455-B654-4FC4-AF54-4673849243BA}"/>
              </a:ext>
            </a:extLst>
          </p:cNvPr>
          <p:cNvSpPr>
            <a:spLocks noGrp="1"/>
          </p:cNvSpPr>
          <p:nvPr>
            <p:ph idx="1"/>
          </p:nvPr>
        </p:nvSpPr>
        <p:spPr>
          <a:xfrm>
            <a:off x="1719380" y="1486256"/>
            <a:ext cx="8753239" cy="5713051"/>
          </a:xfrm>
        </p:spPr>
        <p:txBody>
          <a:bodyPr>
            <a:normAutofit/>
          </a:bodyPr>
          <a:lstStyle/>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Strach -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pri vypočúvaní, demonštrácia zabitia iného VZ, aby ho zlomili a dosiahli tým informácie, ktoré ich zaujímali. </a:t>
            </a:r>
          </a:p>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Úzkosť -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pociťoval úzkosť, keď sa bál, že stratí nad sebou kontrolu. </a:t>
            </a:r>
          </a:p>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Smútok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Smútok ho sprevádzal celý čas. Ale hlavne smútok zo straty celej posádky a smútok z odlúčenia od rodiny. </a:t>
            </a:r>
          </a:p>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Hnev -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Smútok v ňom vyvolával hnev, hlavne z dôvodu, že nemal kontrolu nad situáciou a preto nevedel ovplyvniť svoj osud. </a:t>
            </a:r>
            <a:endParaRPr lang="sk-SK" sz="2200" dirty="0"/>
          </a:p>
        </p:txBody>
      </p:sp>
      <p:sp>
        <p:nvSpPr>
          <p:cNvPr id="4" name="Zástupný objekt pre dátum 3">
            <a:extLst>
              <a:ext uri="{FF2B5EF4-FFF2-40B4-BE49-F238E27FC236}">
                <a16:creationId xmlns:a16="http://schemas.microsoft.com/office/drawing/2014/main" id="{5D5B1172-0610-47AA-9CB9-B248791D3927}"/>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1DDD3DD3-77F5-4743-A66F-A78059EED8F0}"/>
              </a:ext>
            </a:extLst>
          </p:cNvPr>
          <p:cNvSpPr>
            <a:spLocks noGrp="1"/>
          </p:cNvSpPr>
          <p:nvPr>
            <p:ph type="sldNum" sz="quarter" idx="12"/>
          </p:nvPr>
        </p:nvSpPr>
        <p:spPr/>
        <p:txBody>
          <a:bodyPr/>
          <a:lstStyle/>
          <a:p>
            <a:fld id="{8387A576-8839-4929-97E9-D0A3DB9D1AAC}" type="slidenum">
              <a:rPr lang="sk-SK" b="1" smtClean="0"/>
              <a:t>8</a:t>
            </a:fld>
            <a:endParaRPr lang="sk-SK" b="1" dirty="0"/>
          </a:p>
        </p:txBody>
      </p:sp>
      <p:pic>
        <p:nvPicPr>
          <p:cNvPr id="6" name="Obrázok 5">
            <a:extLst>
              <a:ext uri="{FF2B5EF4-FFF2-40B4-BE49-F238E27FC236}">
                <a16:creationId xmlns:a16="http://schemas.microsoft.com/office/drawing/2014/main" id="{4FF8B99C-30B1-4FB5-A8FF-73C491B560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2619" y="205366"/>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0779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E88D0C72-A086-4913-BAF4-18AA21B7B598}"/>
              </a:ext>
            </a:extLst>
          </p:cNvPr>
          <p:cNvSpPr>
            <a:spLocks noGrp="1"/>
          </p:cNvSpPr>
          <p:nvPr>
            <p:ph idx="1"/>
          </p:nvPr>
        </p:nvSpPr>
        <p:spPr>
          <a:xfrm>
            <a:off x="2122285" y="734120"/>
            <a:ext cx="8915400" cy="5396317"/>
          </a:xfrm>
        </p:spPr>
        <p:txBody>
          <a:bodyPr>
            <a:normAutofit lnSpcReduction="10000"/>
          </a:bodyPr>
          <a:lstStyle/>
          <a:p>
            <a:pPr indent="0" algn="just">
              <a:lnSpc>
                <a:spcPct val="150000"/>
              </a:lnSpc>
              <a:spcAft>
                <a:spcPts val="800"/>
              </a:spcAft>
              <a:buNone/>
            </a:pPr>
            <a:r>
              <a:rPr lang="sk-SK" sz="2200" b="1" u="sng" dirty="0">
                <a:effectLst/>
                <a:latin typeface="Times New Roman" panose="02020603050405020304" pitchFamily="18" charset="0"/>
                <a:ea typeface="Calibri" panose="020F0502020204030204" pitchFamily="34" charset="0"/>
                <a:cs typeface="Times New Roman" panose="02020603050405020304" pitchFamily="18" charset="0"/>
              </a:rPr>
              <a:t>Osobnostné vlastnosti:</a:t>
            </a:r>
            <a:endParaRPr lang="sk-SK"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Motivácia -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Najsilnejšou motiváciou bolo prežiť a aby sa mohol vrátiť domov. </a:t>
            </a:r>
          </a:p>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Schopnosti -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K schopnostiam, ktoré mu pomohli prežiť, patria pedantnosť, presnosť, technické zručnosti a v neposlednom rade absolvovaný výcvik na zvládanie záťažových situácií. </a:t>
            </a:r>
          </a:p>
          <a:p>
            <a:pPr algn="just">
              <a:lnSpc>
                <a:spcPct val="150000"/>
              </a:lnSpc>
              <a:spcAft>
                <a:spcPts val="800"/>
              </a:spcAft>
            </a:pPr>
            <a:r>
              <a:rPr lang="sk-SK" sz="2200" b="1" dirty="0">
                <a:effectLst/>
                <a:latin typeface="Times New Roman" panose="02020603050405020304" pitchFamily="18" charset="0"/>
                <a:ea typeface="Calibri" panose="020F0502020204030204" pitchFamily="34" charset="0"/>
                <a:cs typeface="Times New Roman" panose="02020603050405020304" pitchFamily="18" charset="0"/>
              </a:rPr>
              <a:t>Charakter - </a:t>
            </a:r>
            <a:r>
              <a:rPr lang="sk-SK" sz="2200" dirty="0">
                <a:effectLst/>
                <a:latin typeface="Times New Roman" panose="02020603050405020304" pitchFamily="18" charset="0"/>
                <a:ea typeface="Calibri" panose="020F0502020204030204" pitchFamily="34" charset="0"/>
                <a:cs typeface="Times New Roman" panose="02020603050405020304" pitchFamily="18" charset="0"/>
              </a:rPr>
              <a:t>bol oddaný nielen rodine, vlasti, ale aj kamarátom - zajatcom v tábore. Bol empatický k ostatným zajatcom. Bol nekonfliktný. Silne odhodlaný prežiť. </a:t>
            </a:r>
          </a:p>
          <a:p>
            <a:pPr algn="just">
              <a:lnSpc>
                <a:spcPct val="150000"/>
              </a:lnSpc>
              <a:spcAft>
                <a:spcPts val="800"/>
              </a:spcAft>
            </a:pPr>
            <a:endParaRPr lang="sk-SK" dirty="0"/>
          </a:p>
        </p:txBody>
      </p:sp>
      <p:sp>
        <p:nvSpPr>
          <p:cNvPr id="4" name="Zástupný objekt pre dátum 3">
            <a:extLst>
              <a:ext uri="{FF2B5EF4-FFF2-40B4-BE49-F238E27FC236}">
                <a16:creationId xmlns:a16="http://schemas.microsoft.com/office/drawing/2014/main" id="{08E25C19-CDA8-42F5-AB6B-44336EFDCD87}"/>
              </a:ext>
            </a:extLst>
          </p:cNvPr>
          <p:cNvSpPr>
            <a:spLocks noGrp="1"/>
          </p:cNvSpPr>
          <p:nvPr>
            <p:ph type="dt" sz="half" idx="10"/>
          </p:nvPr>
        </p:nvSpPr>
        <p:spPr/>
        <p:txBody>
          <a:bodyPr/>
          <a:lstStyle/>
          <a:p>
            <a:fld id="{A21178D0-6829-4E83-BE68-9D8C9DB8E959}" type="datetime4">
              <a:rPr lang="sk-SK" sz="1200" b="1" smtClean="0">
                <a:solidFill>
                  <a:schemeClr val="tx1"/>
                </a:solidFill>
                <a:latin typeface="Times New Roman" panose="02020603050405020304" pitchFamily="18" charset="0"/>
                <a:cs typeface="Times New Roman" panose="02020603050405020304" pitchFamily="18" charset="0"/>
              </a:rPr>
              <a:t>23. júna 2021</a:t>
            </a:fld>
            <a:endParaRPr lang="sk-SK" b="1" dirty="0">
              <a:solidFill>
                <a:schemeClr val="tx1"/>
              </a:solidFill>
              <a:latin typeface="Times New Roman" panose="02020603050405020304" pitchFamily="18" charset="0"/>
              <a:cs typeface="Times New Roman" panose="02020603050405020304" pitchFamily="18" charset="0"/>
            </a:endParaRPr>
          </a:p>
        </p:txBody>
      </p:sp>
      <p:sp>
        <p:nvSpPr>
          <p:cNvPr id="5" name="Zástupný objekt pre číslo snímky 4">
            <a:extLst>
              <a:ext uri="{FF2B5EF4-FFF2-40B4-BE49-F238E27FC236}">
                <a16:creationId xmlns:a16="http://schemas.microsoft.com/office/drawing/2014/main" id="{DB5A0FB4-9D40-4168-BAB5-95E36F61F742}"/>
              </a:ext>
            </a:extLst>
          </p:cNvPr>
          <p:cNvSpPr>
            <a:spLocks noGrp="1"/>
          </p:cNvSpPr>
          <p:nvPr>
            <p:ph type="sldNum" sz="quarter" idx="12"/>
          </p:nvPr>
        </p:nvSpPr>
        <p:spPr/>
        <p:txBody>
          <a:bodyPr/>
          <a:lstStyle/>
          <a:p>
            <a:fld id="{8387A576-8839-4929-97E9-D0A3DB9D1AAC}" type="slidenum">
              <a:rPr lang="sk-SK" b="1" smtClean="0"/>
              <a:t>9</a:t>
            </a:fld>
            <a:endParaRPr lang="sk-SK" b="1" dirty="0"/>
          </a:p>
        </p:txBody>
      </p:sp>
      <p:pic>
        <p:nvPicPr>
          <p:cNvPr id="6" name="Obrázok 5">
            <a:extLst>
              <a:ext uri="{FF2B5EF4-FFF2-40B4-BE49-F238E27FC236}">
                <a16:creationId xmlns:a16="http://schemas.microsoft.com/office/drawing/2014/main" id="{A7474EB0-EC3D-4D13-B4E6-FD9848FECE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7240" y="251792"/>
            <a:ext cx="1280890" cy="12808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72827289"/>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y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596</TotalTime>
  <Words>998</Words>
  <Application>Microsoft Office PowerPoint</Application>
  <PresentationFormat>Širokouhlá</PresentationFormat>
  <Paragraphs>91</Paragraphs>
  <Slides>14</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14</vt:i4>
      </vt:variant>
    </vt:vector>
  </HeadingPairs>
  <TitlesOfParts>
    <vt:vector size="20" baseType="lpstr">
      <vt:lpstr>Arial</vt:lpstr>
      <vt:lpstr>Calibri</vt:lpstr>
      <vt:lpstr>Century Gothic</vt:lpstr>
      <vt:lpstr>Times New Roman</vt:lpstr>
      <vt:lpstr>Wingdings 3</vt:lpstr>
      <vt:lpstr>Dym</vt:lpstr>
      <vt:lpstr>PSYCHOLOGICKÉ ASPEKTY ZAJATIA A VÝSLUCHU  </vt:lpstr>
      <vt:lpstr>Štruktúra diplomovej práce</vt:lpstr>
      <vt:lpstr>Analýza súčasného stavu riešenej problematiky </vt:lpstr>
      <vt:lpstr>Cieľ diplomovej práce </vt:lpstr>
      <vt:lpstr>Metódy diplomovej práce </vt:lpstr>
      <vt:lpstr>Výsledky riešenia stanovenej problematiky </vt:lpstr>
      <vt:lpstr>Prezentácia programu PowerPoint</vt:lpstr>
      <vt:lpstr>Prezentácia programu PowerPoint</vt:lpstr>
      <vt:lpstr>Prezentácia programu PowerPoint</vt:lpstr>
      <vt:lpstr>Diskusia </vt:lpstr>
      <vt:lpstr>Záver  </vt:lpstr>
      <vt:lpstr>Otázky oponenta</vt:lpstr>
      <vt:lpstr>Otázky oponenta</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PSYCHOLOGICKÉ ASPEKTY ZAJATIA A VÝSLUCHU</dc:title>
  <dc:creator>Palko, Michael</dc:creator>
  <cp:lastModifiedBy>Palko, Michael</cp:lastModifiedBy>
  <cp:revision>18</cp:revision>
  <dcterms:created xsi:type="dcterms:W3CDTF">2021-06-19T19:05:55Z</dcterms:created>
  <dcterms:modified xsi:type="dcterms:W3CDTF">2021-06-23T21:06:05Z</dcterms:modified>
</cp:coreProperties>
</file>