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3" r:id="rId4"/>
    <p:sldId id="274" r:id="rId5"/>
    <p:sldId id="278" r:id="rId6"/>
    <p:sldId id="279" r:id="rId7"/>
    <p:sldId id="280" r:id="rId8"/>
    <p:sldId id="276" r:id="rId9"/>
    <p:sldId id="281" r:id="rId10"/>
    <p:sldId id="277" r:id="rId11"/>
    <p:sldId id="272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83018-326B-4B2A-AFF7-7E5844F9D907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74866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B0B3C-19AD-47B7-900B-97A3C22ABB3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480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C17E-17BE-4A2C-8A62-26624A5AFBC1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24008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23243-C9C2-4CC3-9F02-D770CF102154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466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E870E-6B58-4C72-AE30-EE13434330AE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0826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32FC6-18A4-4680-878C-6696016DFB6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5197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2A3BD-4AAD-48E7-A074-DED84BBC8E65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96343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5B363-F904-45DD-88CE-4DE0EA72803C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69205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C4682C-7033-46AF-B18A-17BF0AAF9D1D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185493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FC311-3941-47DA-B6A3-B259F939D7CF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22494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F9CF9-EBE2-451A-9106-39A3CFF6BC2B}" type="slidenum">
              <a:rPr lang="es-ES" altLang="sk-SK"/>
              <a:pPr/>
              <a:t>‹#›</a:t>
            </a:fld>
            <a:endParaRPr lang="es-ES" altLang="sk-SK"/>
          </a:p>
        </p:txBody>
      </p:sp>
    </p:spTree>
    <p:extLst>
      <p:ext uri="{BB962C8B-B14F-4D97-AF65-F5344CB8AC3E}">
        <p14:creationId xmlns:p14="http://schemas.microsoft.com/office/powerpoint/2010/main" val="3509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sk-SK" smtClean="0"/>
              <a:t>Haga clic para modificar el estilo de texto del patrón</a:t>
            </a:r>
          </a:p>
          <a:p>
            <a:pPr lvl="1"/>
            <a:r>
              <a:rPr lang="es-ES" altLang="sk-SK" smtClean="0"/>
              <a:t>Segundo nivel</a:t>
            </a:r>
          </a:p>
          <a:p>
            <a:pPr lvl="2"/>
            <a:r>
              <a:rPr lang="es-ES" altLang="sk-SK" smtClean="0"/>
              <a:t>Tercer nivel</a:t>
            </a:r>
          </a:p>
          <a:p>
            <a:pPr lvl="3"/>
            <a:r>
              <a:rPr lang="es-ES" altLang="sk-SK" smtClean="0"/>
              <a:t>Cuarto nivel</a:t>
            </a:r>
          </a:p>
          <a:p>
            <a:pPr lvl="4"/>
            <a:r>
              <a:rPr lang="es-ES" altLang="sk-SK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72A72F-B034-405A-9C51-E18C9F3EFE90}" type="slidenum">
              <a:rPr lang="es-ES" altLang="sk-SK"/>
              <a:pPr/>
              <a:t>‹#›</a:t>
            </a:fld>
            <a:endParaRPr lang="es-E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3568" y="2996952"/>
            <a:ext cx="7772400" cy="749846"/>
          </a:xfrm>
        </p:spPr>
        <p:txBody>
          <a:bodyPr anchor="ctr"/>
          <a:lstStyle/>
          <a:p>
            <a:r>
              <a:rPr lang="sk-SK" altLang="sk-SK" sz="4000" dirty="0" smtClean="0"/>
              <a:t>Prvé kniežactvá na území Slovenska</a:t>
            </a:r>
            <a:br>
              <a:rPr lang="sk-SK" altLang="sk-SK" sz="4000" dirty="0" smtClean="0"/>
            </a:br>
            <a:r>
              <a:rPr lang="sk-SK" altLang="sk-SK" sz="2000" dirty="0" smtClean="0"/>
              <a:t>dejepis</a:t>
            </a:r>
            <a:endParaRPr lang="es-ES" altLang="sk-SK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sk-SK" sz="2400" dirty="0" smtClean="0"/>
              <a:t>Po Samovej smrti sa rozpadla </a:t>
            </a:r>
            <a:r>
              <a:rPr lang="sk-SK" sz="2400" dirty="0"/>
              <a:t>na drobné územné celky, pričom sa na nich opäť začal uplatňovať vplyv vtedajších mocností - Franskej ríše a Avarskej ríše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r>
              <a:rPr lang="sk-SK" sz="2400" dirty="0" smtClean="0"/>
              <a:t>Následne až do vzniku Moravského a Nitrianskeho kniežactva nie sú žiadne zmienky.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427491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06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sk-SK" sz="2400" dirty="0" smtClean="0"/>
              <a:t>Počas sťahovania národov prichádzajú na územie Slovenska prvý Slovania.</a:t>
            </a:r>
          </a:p>
          <a:p>
            <a:endParaRPr lang="sk-SK" sz="2400" dirty="0"/>
          </a:p>
          <a:p>
            <a:r>
              <a:rPr lang="sk-SK" sz="2400" dirty="0"/>
              <a:t>Prvé vlny prišli na naše územie v priebehu 5. a 6. storočia. Cestou Slovania stretali zvyšky pôvodného germánskeho ale aj keltského obyvateľstva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r>
              <a:rPr lang="sk-SK" sz="2400" dirty="0" smtClean="0"/>
              <a:t>Noví a starí usadlíci často žili spolu a tak sa preberala kultúra, jazyk.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8292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/>
              <a:t>Slovania v tej dobe kolonizovali asi len 10% územia, zvyšok </a:t>
            </a:r>
            <a:r>
              <a:rPr lang="sk-SK" sz="2400" dirty="0" smtClean="0"/>
              <a:t>bol </a:t>
            </a:r>
            <a:r>
              <a:rPr lang="sk-SK" sz="2400" dirty="0"/>
              <a:t>ešte stále divokou </a:t>
            </a:r>
            <a:r>
              <a:rPr lang="sk-SK" sz="2400" dirty="0" smtClean="0"/>
              <a:t>krajinou.</a:t>
            </a:r>
          </a:p>
          <a:p>
            <a:endParaRPr lang="sk-SK" sz="2400" dirty="0"/>
          </a:p>
          <a:p>
            <a:r>
              <a:rPr lang="sk-SK" sz="2400" dirty="0"/>
              <a:t>Živili sa poľnohospodárstvom a chovom dobytka.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/>
              <a:t> </a:t>
            </a:r>
            <a:r>
              <a:rPr lang="sk-SK" sz="2400" dirty="0" smtClean="0"/>
              <a:t>   Boli </a:t>
            </a:r>
            <a:r>
              <a:rPr lang="sk-SK" sz="2400" dirty="0"/>
              <a:t>aj schopní remeselníci – najmä </a:t>
            </a:r>
            <a:r>
              <a:rPr lang="sk-SK" sz="2400" dirty="0" err="1"/>
              <a:t>šperkári</a:t>
            </a:r>
            <a:r>
              <a:rPr lang="sk-SK" sz="2400" dirty="0"/>
              <a:t> a hrnčiari. </a:t>
            </a:r>
            <a:endParaRPr lang="sk-SK" sz="2400" dirty="0" smtClean="0"/>
          </a:p>
          <a:p>
            <a:pPr marL="0" indent="0">
              <a:buNone/>
            </a:pPr>
            <a:endParaRPr lang="sk-SK" sz="2400" dirty="0" smtClean="0"/>
          </a:p>
          <a:p>
            <a:pPr marL="0" indent="0">
              <a:buNone/>
            </a:pP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3782843"/>
            <a:ext cx="23526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2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061048"/>
          </a:xfrm>
        </p:spPr>
        <p:txBody>
          <a:bodyPr/>
          <a:lstStyle/>
          <a:p>
            <a:pPr marL="0" indent="0" algn="ctr">
              <a:buNone/>
            </a:pPr>
            <a:endParaRPr lang="sk-SK" dirty="0" smtClean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dirty="0" smtClean="0"/>
              <a:t>Nemali </a:t>
            </a:r>
            <a:r>
              <a:rPr lang="sk-SK" dirty="0"/>
              <a:t>samostatné kráľovstvo, žili </a:t>
            </a:r>
            <a:r>
              <a:rPr lang="sk-SK" dirty="0" smtClean="0"/>
              <a:t>                    v </a:t>
            </a:r>
            <a:r>
              <a:rPr lang="sk-SK" dirty="0"/>
              <a:t>osadách</a:t>
            </a:r>
            <a:r>
              <a:rPr lang="sk-SK"/>
              <a:t>, </a:t>
            </a:r>
            <a:r>
              <a:rPr lang="sk-SK" smtClean="0"/>
              <a:t>alebo </a:t>
            </a:r>
            <a:r>
              <a:rPr lang="sk-SK" dirty="0"/>
              <a:t>kmeňových zoskupeniach.</a:t>
            </a:r>
          </a:p>
          <a:p>
            <a:pPr algn="ctr"/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582" b="100000" l="2600" r="93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300"/>
          <a:stretch/>
        </p:blipFill>
        <p:spPr>
          <a:xfrm>
            <a:off x="3131840" y="3715863"/>
            <a:ext cx="3429722" cy="31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3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052736"/>
            <a:ext cx="6779096" cy="5073427"/>
          </a:xfrm>
        </p:spPr>
        <p:txBody>
          <a:bodyPr/>
          <a:lstStyle/>
          <a:p>
            <a:r>
              <a:rPr lang="sk-SK" sz="2400" dirty="0" smtClean="0"/>
              <a:t>Prvý Slovania nemali písmo, ani sa nezúčastňovali bojov a tak presný príchod, nie je známi. </a:t>
            </a:r>
          </a:p>
          <a:p>
            <a:endParaRPr lang="sk-SK" sz="2400" dirty="0"/>
          </a:p>
          <a:p>
            <a:r>
              <a:rPr lang="sk-SK" sz="2400" dirty="0"/>
              <a:t>Prvé neucelené písomné zmienky o Slovanoch na území Slovenska pochádzajú od </a:t>
            </a:r>
            <a:r>
              <a:rPr lang="sk-SK" sz="2400" dirty="0" smtClean="0"/>
              <a:t>poradcu </a:t>
            </a:r>
            <a:r>
              <a:rPr lang="sk-SK" sz="2400" dirty="0" err="1" smtClean="0"/>
              <a:t>Prokopia</a:t>
            </a:r>
            <a:r>
              <a:rPr lang="sk-SK" sz="2400" dirty="0" smtClean="0"/>
              <a:t> </a:t>
            </a:r>
            <a:r>
              <a:rPr lang="sk-SK" sz="2400" dirty="0"/>
              <a:t>byzantského vojvodcu </a:t>
            </a:r>
            <a:r>
              <a:rPr lang="sk-SK" sz="2400" dirty="0" err="1" smtClean="0"/>
              <a:t>Belisaria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r>
              <a:rPr lang="sk-SK" sz="2400" dirty="0" smtClean="0"/>
              <a:t>Tieto zmienky hovoria o vojsku 6000 mužov, ktorí bojovali na strane Longobardov proti </a:t>
            </a:r>
            <a:r>
              <a:rPr lang="sk-SK" sz="2400" dirty="0" err="1" smtClean="0"/>
              <a:t>Gótom</a:t>
            </a:r>
            <a:r>
              <a:rPr lang="sk-SK" sz="2400" dirty="0" smtClean="0"/>
              <a:t> a Rimanom.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833" l="463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204864"/>
            <a:ext cx="2829885" cy="40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1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 smtClean="0"/>
              <a:t>V druhej polovice 6. str. vtrhli do strednej Európy Avari, ktorý si založili </a:t>
            </a:r>
            <a:r>
              <a:rPr lang="sk-SK" sz="2400" dirty="0" err="1" smtClean="0"/>
              <a:t>Kaganát</a:t>
            </a:r>
            <a:r>
              <a:rPr lang="sk-SK" sz="2400" dirty="0"/>
              <a:t> </a:t>
            </a:r>
            <a:r>
              <a:rPr lang="sk-SK" sz="1800" dirty="0" smtClean="0"/>
              <a:t>(štátny útvar)</a:t>
            </a:r>
            <a:r>
              <a:rPr lang="sk-SK" sz="2400" dirty="0" smtClean="0"/>
              <a:t>.</a:t>
            </a:r>
          </a:p>
          <a:p>
            <a:endParaRPr lang="sk-SK" sz="2400" dirty="0" smtClean="0"/>
          </a:p>
          <a:p>
            <a:r>
              <a:rPr lang="sk-SK" sz="2400" dirty="0" smtClean="0"/>
              <a:t>Na </a:t>
            </a:r>
            <a:r>
              <a:rPr lang="sk-SK" sz="2400" dirty="0"/>
              <a:t>jeho území žili i slovanské kmene, ktoré mali vo vzťahu k Avarom rôzne postavenie - od spojencov až po podriadené (či otrocké) postavenie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endParaRPr lang="sk-SK" sz="2400" dirty="0" smtClean="0"/>
          </a:p>
          <a:p>
            <a:pPr marL="0" indent="0" algn="ctr">
              <a:buNone/>
            </a:pPr>
            <a:r>
              <a:rPr lang="sk-SK" sz="2000" dirty="0" smtClean="0"/>
              <a:t>                                     Avari bol kmeň nomádov ázijského pôvodu.</a:t>
            </a:r>
            <a:endParaRPr lang="sk-SK" sz="20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982" l="467" r="9385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05064"/>
            <a:ext cx="2514382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3" t="42250" r="19182" b="2029"/>
          <a:stretch/>
        </p:blipFill>
        <p:spPr>
          <a:xfrm>
            <a:off x="2311687" y="157254"/>
            <a:ext cx="6257497" cy="5688632"/>
          </a:xfrm>
        </p:spPr>
      </p:pic>
      <p:grpSp>
        <p:nvGrpSpPr>
          <p:cNvPr id="8" name="Skupina 7"/>
          <p:cNvGrpSpPr/>
          <p:nvPr/>
        </p:nvGrpSpPr>
        <p:grpSpPr>
          <a:xfrm>
            <a:off x="251520" y="2425406"/>
            <a:ext cx="8812528" cy="3629529"/>
            <a:chOff x="251520" y="2425406"/>
            <a:chExt cx="8812528" cy="3629529"/>
          </a:xfrm>
        </p:grpSpPr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855" b="98314" l="4065" r="9451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2636912"/>
              <a:ext cx="2835864" cy="3418023"/>
            </a:xfrm>
            <a:prstGeom prst="rect">
              <a:avLst/>
            </a:prstGeom>
          </p:spPr>
        </p:pic>
        <p:pic>
          <p:nvPicPr>
            <p:cNvPr id="6" name="Obrázok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2425406"/>
              <a:ext cx="2282751" cy="3420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607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sk-SK" dirty="0" err="1" smtClean="0"/>
              <a:t>Samová</a:t>
            </a:r>
            <a:r>
              <a:rPr lang="sk-SK" dirty="0" smtClean="0"/>
              <a:t> ríša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r>
              <a:rPr lang="sk-SK" sz="2400" dirty="0" smtClean="0"/>
              <a:t>Samo podľa kroniky bol franský kupec, ktorý sa zúčastnil povstania Slovanov proti Avarom.</a:t>
            </a:r>
          </a:p>
          <a:p>
            <a:endParaRPr lang="sk-SK" sz="2400" dirty="0"/>
          </a:p>
          <a:p>
            <a:r>
              <a:rPr lang="sk-SK" sz="2400" dirty="0" smtClean="0"/>
              <a:t>V kronike je označovaný ako </a:t>
            </a:r>
            <a:r>
              <a:rPr lang="sk-SK" sz="2400" dirty="0" err="1" smtClean="0"/>
              <a:t>rex</a:t>
            </a:r>
            <a:r>
              <a:rPr lang="sk-SK" sz="2400" dirty="0" smtClean="0"/>
              <a:t> </a:t>
            </a:r>
            <a:r>
              <a:rPr lang="sk-SK" sz="2400" dirty="0"/>
              <a:t>(kráľ) no </a:t>
            </a:r>
            <a:r>
              <a:rPr lang="sk-SK" sz="2400" dirty="0" smtClean="0"/>
              <a:t>ním </a:t>
            </a:r>
            <a:r>
              <a:rPr lang="sk-SK" sz="2400" dirty="0"/>
              <a:t>vytvorený útvar mal </a:t>
            </a:r>
            <a:r>
              <a:rPr lang="sk-SK" sz="2400" dirty="0" smtClean="0"/>
              <a:t>skôr </a:t>
            </a:r>
            <a:r>
              <a:rPr lang="sk-SK" sz="2400" dirty="0"/>
              <a:t>charakter </a:t>
            </a:r>
            <a:r>
              <a:rPr lang="sk-SK" sz="2400" dirty="0" err="1"/>
              <a:t>nadkmeňového</a:t>
            </a:r>
            <a:r>
              <a:rPr lang="sk-SK" sz="2400" dirty="0"/>
              <a:t> zväzu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r>
              <a:rPr lang="pl-PL" sz="2400" dirty="0" smtClean="0"/>
              <a:t>zhruba </a:t>
            </a:r>
            <a:r>
              <a:rPr lang="pl-PL" sz="2400" dirty="0"/>
              <a:t>v rokoch 623 – </a:t>
            </a:r>
            <a:r>
              <a:rPr lang="pl-PL" sz="2400" dirty="0" smtClean="0"/>
              <a:t>658</a:t>
            </a:r>
          </a:p>
          <a:p>
            <a:endParaRPr lang="pl-PL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573015"/>
            <a:ext cx="1793924" cy="3281387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180605" y="4509120"/>
            <a:ext cx="1296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dirty="0"/>
              <a:t>Freska vládcu Sama </a:t>
            </a:r>
            <a:r>
              <a:rPr lang="sk-SK" sz="1400" dirty="0" smtClean="0"/>
              <a:t>                     v </a:t>
            </a:r>
            <a:r>
              <a:rPr lang="sk-SK" sz="1400" dirty="0"/>
              <a:t>Rotunde svätej Kataríny </a:t>
            </a:r>
            <a:r>
              <a:rPr lang="sk-SK" sz="1400" dirty="0" smtClean="0"/>
              <a:t>                  v </a:t>
            </a:r>
            <a:r>
              <a:rPr lang="sk-SK" sz="1400" dirty="0"/>
              <a:t>Znojme </a:t>
            </a:r>
          </a:p>
        </p:txBody>
      </p:sp>
    </p:spTree>
    <p:extLst>
      <p:ext uri="{BB962C8B-B14F-4D97-AF65-F5344CB8AC3E}">
        <p14:creationId xmlns:p14="http://schemas.microsoft.com/office/powerpoint/2010/main" val="341710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6678" y="0"/>
            <a:ext cx="9131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308</Words>
  <Application>Microsoft Office PowerPoint</Application>
  <PresentationFormat>Prezentácia na obrazovke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Diseño predeterminado</vt:lpstr>
      <vt:lpstr>Prvé kniežactvá na území Slovenska dejepis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Samová ríša</vt:lpstr>
      <vt:lpstr>Prezentácia programu PowerPoint</vt:lpstr>
      <vt:lpstr>Prezentácia programu PowerPoint</vt:lpstr>
      <vt:lpstr>Ďakujem za pozornosť</vt:lpstr>
    </vt:vector>
  </TitlesOfParts>
  <Company>Siracusa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</dc:title>
  <dc:creator>Mariajose</dc:creator>
  <cp:lastModifiedBy>Raduz</cp:lastModifiedBy>
  <cp:revision>87</cp:revision>
  <dcterms:created xsi:type="dcterms:W3CDTF">2008-10-16T00:38:52Z</dcterms:created>
  <dcterms:modified xsi:type="dcterms:W3CDTF">2021-02-02T20:55:39Z</dcterms:modified>
</cp:coreProperties>
</file>