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8" r:id="rId5"/>
    <p:sldId id="258" r:id="rId6"/>
    <p:sldId id="259" r:id="rId7"/>
    <p:sldId id="270" r:id="rId8"/>
    <p:sldId id="260" r:id="rId9"/>
    <p:sldId id="261" r:id="rId10"/>
    <p:sldId id="263" r:id="rId11"/>
    <p:sldId id="264" r:id="rId12"/>
    <p:sldId id="266" r:id="rId13"/>
    <p:sldId id="262" r:id="rId14"/>
    <p:sldId id="267" r:id="rId15"/>
    <p:sldId id="271" r:id="rId16"/>
    <p:sldId id="272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9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D452C53-24A1-4F42-9EE1-D2CD01533730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3.wav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5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88700" cy="162875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MEMBRÁNOVÉ A FIBRILÁRNE ŠTRUKTÚRY BUNKY</a:t>
            </a:r>
            <a:endParaRPr lang="sk-SK" dirty="0"/>
          </a:p>
        </p:txBody>
      </p:sp>
      <p:pic>
        <p:nvPicPr>
          <p:cNvPr id="3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3"/>
          <a:stretch>
            <a:fillRect/>
          </a:stretch>
        </p:blipFill>
        <p:spPr>
          <a:xfrm>
            <a:off x="3929058" y="3929066"/>
            <a:ext cx="1866912" cy="1866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53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39000" cy="6983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vakuoly</a:t>
            </a:r>
            <a:endParaRPr lang="sk-SK" dirty="0"/>
          </a:p>
        </p:txBody>
      </p:sp>
      <p:pic>
        <p:nvPicPr>
          <p:cNvPr id="4" name="Zástupný symbol obsahu 3" descr="vak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000108"/>
            <a:ext cx="6431573" cy="4933395"/>
          </a:xfrm>
        </p:spPr>
      </p:pic>
      <p:pic>
        <p:nvPicPr>
          <p:cNvPr id="6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6715140" y="1500174"/>
            <a:ext cx="1285884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84235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lyzozómy</a:t>
            </a:r>
            <a:endParaRPr lang="sk-SK" dirty="0"/>
          </a:p>
        </p:txBody>
      </p:sp>
      <p:pic>
        <p:nvPicPr>
          <p:cNvPr id="4" name="Zástupný symbol obsahu 3" descr="lyzozo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7967"/>
          <a:stretch>
            <a:fillRect/>
          </a:stretch>
        </p:blipFill>
        <p:spPr>
          <a:xfrm>
            <a:off x="827584" y="1617663"/>
            <a:ext cx="6120679" cy="4187601"/>
          </a:xfrm>
        </p:spPr>
      </p:pic>
      <p:pic>
        <p:nvPicPr>
          <p:cNvPr id="5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285720" y="5143512"/>
            <a:ext cx="1509722" cy="1509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178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1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076732" cy="105268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sz="5400" dirty="0" err="1" smtClean="0"/>
              <a:t>Fibrilárne</a:t>
            </a:r>
            <a:r>
              <a:rPr lang="sk-SK" sz="5400" dirty="0" smtClean="0"/>
              <a:t> štruktúry</a:t>
            </a:r>
            <a:endParaRPr lang="sk-SK" sz="5400" dirty="0"/>
          </a:p>
        </p:txBody>
      </p:sp>
      <p:pic>
        <p:nvPicPr>
          <p:cNvPr id="3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3"/>
          <a:stretch>
            <a:fillRect/>
          </a:stretch>
        </p:blipFill>
        <p:spPr>
          <a:xfrm>
            <a:off x="4429124" y="3929066"/>
            <a:ext cx="121444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35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239000" cy="6983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cytoskelet</a:t>
            </a:r>
            <a:endParaRPr lang="sk-SK" dirty="0"/>
          </a:p>
        </p:txBody>
      </p:sp>
      <p:pic>
        <p:nvPicPr>
          <p:cNvPr id="4" name="Zástupný symbol obsahu 3" descr="cytoskele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99384" y="1163529"/>
            <a:ext cx="5544616" cy="5694471"/>
          </a:xfrm>
        </p:spPr>
      </p:pic>
      <p:sp>
        <p:nvSpPr>
          <p:cNvPr id="5" name="BlokTextu 4"/>
          <p:cNvSpPr txBox="1"/>
          <p:nvPr/>
        </p:nvSpPr>
        <p:spPr>
          <a:xfrm>
            <a:off x="323528" y="1556792"/>
            <a:ext cx="26308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= základom je vlákno!!!</a:t>
            </a:r>
            <a:endParaRPr lang="sk-SK" dirty="0"/>
          </a:p>
        </p:txBody>
      </p:sp>
      <p:pic>
        <p:nvPicPr>
          <p:cNvPr id="6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571472" y="2786058"/>
            <a:ext cx="1366846" cy="1366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6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239000" cy="69833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Mitotický</a:t>
            </a:r>
            <a:r>
              <a:rPr lang="sk-SK" dirty="0" smtClean="0"/>
              <a:t> aparát</a:t>
            </a:r>
            <a:endParaRPr lang="sk-SK" dirty="0"/>
          </a:p>
        </p:txBody>
      </p:sp>
      <p:pic>
        <p:nvPicPr>
          <p:cNvPr id="4" name="Zástupný symbol obsahu 3" descr="reprodukcia%20buniek_html_m705d828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19107"/>
          <a:stretch>
            <a:fillRect/>
          </a:stretch>
        </p:blipFill>
        <p:spPr>
          <a:xfrm>
            <a:off x="351981" y="1700808"/>
            <a:ext cx="7532387" cy="4283604"/>
          </a:xfrm>
        </p:spPr>
      </p:pic>
      <p:pic>
        <p:nvPicPr>
          <p:cNvPr id="7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285720" y="1071546"/>
            <a:ext cx="1643042" cy="1643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20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239000" cy="748684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sk-SK" dirty="0" smtClean="0"/>
              <a:t>ZADANIE: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sk-SK" dirty="0" smtClean="0"/>
              <a:t>1.Vypíšte aspoň 3 znaky, ktorými sa odlišuje </a:t>
            </a:r>
            <a:r>
              <a:rPr lang="sk-SK" dirty="0" err="1" smtClean="0"/>
              <a:t>prokaryotická</a:t>
            </a:r>
            <a:r>
              <a:rPr lang="sk-SK" dirty="0" smtClean="0"/>
              <a:t> bunka od </a:t>
            </a:r>
            <a:r>
              <a:rPr lang="sk-SK" dirty="0" err="1" smtClean="0"/>
              <a:t>eukaryotickej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r>
              <a:rPr lang="sk-SK" dirty="0" smtClean="0"/>
              <a:t>2.Zaraďte bunky organizmov k bunkám </a:t>
            </a:r>
            <a:r>
              <a:rPr lang="sk-SK" dirty="0" err="1" smtClean="0"/>
              <a:t>prokaryotickým</a:t>
            </a:r>
            <a:r>
              <a:rPr lang="sk-SK" dirty="0" smtClean="0"/>
              <a:t> / </a:t>
            </a:r>
            <a:r>
              <a:rPr lang="sk-SK" dirty="0" err="1" smtClean="0"/>
              <a:t>eukaryotickým</a:t>
            </a:r>
            <a:r>
              <a:rPr lang="sk-SK" dirty="0" smtClean="0"/>
              <a:t>: bunka baktérie, bunka huby, bunka púpavy, bunka psa, bunka človeka, bunka </a:t>
            </a:r>
            <a:r>
              <a:rPr lang="sk-SK" dirty="0" err="1" smtClean="0"/>
              <a:t>sinice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r>
              <a:rPr lang="sk-SK" dirty="0" smtClean="0"/>
              <a:t>3.Čo chráni bunkovú stenu baktérie?</a:t>
            </a:r>
          </a:p>
          <a:p>
            <a:endParaRPr lang="sk-SK" dirty="0" smtClean="0"/>
          </a:p>
          <a:p>
            <a:r>
              <a:rPr lang="sk-SK" dirty="0" smtClean="0"/>
              <a:t>4.Má baktéria jadro? Ak </a:t>
            </a:r>
            <a:r>
              <a:rPr lang="sk-SK" dirty="0" err="1" smtClean="0"/>
              <a:t>má?Aké</a:t>
            </a:r>
            <a:r>
              <a:rPr lang="sk-SK" dirty="0" smtClean="0"/>
              <a:t>? Ak nemá? Tak, kde ma uloženú DNA?</a:t>
            </a:r>
          </a:p>
          <a:p>
            <a:endParaRPr lang="sk-SK" dirty="0"/>
          </a:p>
        </p:txBody>
      </p:sp>
      <p:pic>
        <p:nvPicPr>
          <p:cNvPr id="4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3"/>
          <a:stretch>
            <a:fillRect/>
          </a:stretch>
        </p:blipFill>
        <p:spPr>
          <a:xfrm>
            <a:off x="7062774" y="3357562"/>
            <a:ext cx="2081226" cy="2081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7239000" cy="89156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1026" name="Picture 2" descr="Bunka, základ života | Dom Quo vadis - Dom, ktorý chce byť duchovným srdcom  mesta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572425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6983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pLASTIDY</a:t>
            </a:r>
            <a:endParaRPr lang="sk-SK" sz="4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loroplast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928670"/>
            <a:ext cx="8194165" cy="3280867"/>
          </a:xfrm>
        </p:spPr>
      </p:pic>
      <p:pic>
        <p:nvPicPr>
          <p:cNvPr id="7" name="Obrázok 6" descr="LI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7252" y="3831837"/>
            <a:ext cx="4026748" cy="3026163"/>
          </a:xfrm>
          <a:prstGeom prst="rect">
            <a:avLst/>
          </a:prstGeom>
        </p:spPr>
      </p:pic>
      <p:pic>
        <p:nvPicPr>
          <p:cNvPr id="12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5"/>
          <a:stretch>
            <a:fillRect/>
          </a:stretch>
        </p:blipFill>
        <p:spPr>
          <a:xfrm>
            <a:off x="500034" y="4929198"/>
            <a:ext cx="1295408" cy="1295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6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29124" y="428604"/>
            <a:ext cx="4429156" cy="748684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 err="1" smtClean="0">
                <a:solidFill>
                  <a:schemeClr val="tx1">
                    <a:lumMod val="10000"/>
                  </a:schemeClr>
                </a:solidFill>
              </a:rPr>
              <a:t>chromoplasty</a:t>
            </a:r>
            <a:endParaRPr lang="sk-SK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chromoplasty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2186214"/>
            <a:ext cx="5881856" cy="4411392"/>
          </a:xfrm>
          <a:prstGeom prst="rect">
            <a:avLst/>
          </a:prstGeom>
        </p:spPr>
      </p:pic>
      <p:pic>
        <p:nvPicPr>
          <p:cNvPr id="5" name="Obrázok 4" descr="kvet-12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60" y="0"/>
            <a:ext cx="1955616" cy="1955616"/>
          </a:xfrm>
          <a:prstGeom prst="rect">
            <a:avLst/>
          </a:prstGeom>
        </p:spPr>
      </p:pic>
      <p:pic>
        <p:nvPicPr>
          <p:cNvPr id="6" name="Obrázok 5" descr="plo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461953" cy="2059088"/>
          </a:xfrm>
          <a:prstGeom prst="rect">
            <a:avLst/>
          </a:prstGeom>
        </p:spPr>
      </p:pic>
      <p:pic>
        <p:nvPicPr>
          <p:cNvPr id="7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6"/>
          <a:stretch>
            <a:fillRect/>
          </a:stretch>
        </p:blipFill>
        <p:spPr>
          <a:xfrm>
            <a:off x="0" y="3214686"/>
            <a:ext cx="1152532" cy="115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pohyblivy_leukoplas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1097360"/>
            <a:ext cx="5760640" cy="5760640"/>
          </a:xfrm>
          <a:prstGeom prst="rect">
            <a:avLst/>
          </a:prstGeo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500034" y="357166"/>
            <a:ext cx="4429156" cy="748684"/>
          </a:xfrm>
          <a:prstGeom prst="rect">
            <a:avLst/>
          </a:prstGeom>
          <a:solidFill>
            <a:srgbClr val="FFC000"/>
          </a:solidFill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leukoplasty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1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6500826" y="2143116"/>
            <a:ext cx="1938350" cy="19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75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mitochondrie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mitochondri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7311"/>
          <a:stretch>
            <a:fillRect/>
          </a:stretch>
        </p:blipFill>
        <p:spPr>
          <a:xfrm>
            <a:off x="1187624" y="1040613"/>
            <a:ext cx="5760640" cy="5633121"/>
          </a:xfrm>
        </p:spPr>
      </p:pic>
      <p:pic>
        <p:nvPicPr>
          <p:cNvPr id="5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0" y="2857496"/>
            <a:ext cx="1652598" cy="1652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25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1216613"/>
            <a:ext cx="5106969" cy="5239750"/>
          </a:xfrm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251520" y="548680"/>
            <a:ext cx="777686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45720" tIns="0" rIns="45720" bIns="0" anchor="b" anchorCtr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Endoplazmatické</a:t>
            </a:r>
            <a:r>
              <a:rPr kumimoji="0" lang="sk-SK" sz="3800" b="1" i="0" u="none" strike="noStrike" kern="1200" cap="all" spc="0" normalizeH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sk-SK" sz="3800" b="1" i="0" u="none" strike="noStrike" kern="1200" cap="all" spc="0" normalizeH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retikulum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Šípka dolu 5"/>
          <p:cNvSpPr/>
          <p:nvPr/>
        </p:nvSpPr>
        <p:spPr>
          <a:xfrm rot="18506297">
            <a:off x="1508111" y="1533248"/>
            <a:ext cx="1008112" cy="259228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8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6072198" y="3286124"/>
            <a:ext cx="2009788" cy="2009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818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>
                <p:cTn id="2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Šípka dolu 4"/>
          <p:cNvSpPr/>
          <p:nvPr/>
        </p:nvSpPr>
        <p:spPr>
          <a:xfrm>
            <a:off x="1475656" y="1340768"/>
            <a:ext cx="86409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5148064" y="1412776"/>
            <a:ext cx="86409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23528" y="2636912"/>
            <a:ext cx="3024336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hladké</a:t>
            </a:r>
            <a:endParaRPr lang="sk-SK" sz="3600" b="1" dirty="0"/>
          </a:p>
        </p:txBody>
      </p:sp>
      <p:sp>
        <p:nvSpPr>
          <p:cNvPr id="8" name="Obdĺžnik 7"/>
          <p:cNvSpPr/>
          <p:nvPr/>
        </p:nvSpPr>
        <p:spPr>
          <a:xfrm>
            <a:off x="4139952" y="2636912"/>
            <a:ext cx="3024336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drsné</a:t>
            </a:r>
            <a:endParaRPr lang="sk-SK" sz="3600" b="1" dirty="0"/>
          </a:p>
        </p:txBody>
      </p:sp>
      <p:pic>
        <p:nvPicPr>
          <p:cNvPr id="9" name="Obrázok 8" descr="cellanimal.jpg"/>
          <p:cNvPicPr>
            <a:picLocks noChangeAspect="1"/>
          </p:cNvPicPr>
          <p:nvPr/>
        </p:nvPicPr>
        <p:blipFill>
          <a:blip r:embed="rId3" cstate="print"/>
          <a:srcRect l="7197" t="13494" r="10043"/>
          <a:stretch>
            <a:fillRect/>
          </a:stretch>
        </p:blipFill>
        <p:spPr>
          <a:xfrm>
            <a:off x="395536" y="3534192"/>
            <a:ext cx="3312368" cy="3323808"/>
          </a:xfrm>
          <a:prstGeom prst="rect">
            <a:avLst/>
          </a:prstGeom>
        </p:spPr>
      </p:pic>
      <p:pic>
        <p:nvPicPr>
          <p:cNvPr id="10" name="Obrázok 9" descr="cellanimal.jpg"/>
          <p:cNvPicPr>
            <a:picLocks noChangeAspect="1"/>
          </p:cNvPicPr>
          <p:nvPr/>
        </p:nvPicPr>
        <p:blipFill>
          <a:blip r:embed="rId3" cstate="print"/>
          <a:srcRect l="7197" t="13494" r="10043"/>
          <a:stretch>
            <a:fillRect/>
          </a:stretch>
        </p:blipFill>
        <p:spPr>
          <a:xfrm>
            <a:off x="4283968" y="3534192"/>
            <a:ext cx="3312368" cy="3323808"/>
          </a:xfrm>
          <a:prstGeom prst="rect">
            <a:avLst/>
          </a:prstGeom>
        </p:spPr>
      </p:pic>
      <p:pic>
        <p:nvPicPr>
          <p:cNvPr id="11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3214678" y="500042"/>
            <a:ext cx="1938350" cy="1938350"/>
          </a:xfrm>
          <a:prstGeom prst="rect">
            <a:avLst/>
          </a:prstGeom>
        </p:spPr>
      </p:pic>
      <p:sp>
        <p:nvSpPr>
          <p:cNvPr id="12" name="Ovál 11"/>
          <p:cNvSpPr/>
          <p:nvPr/>
        </p:nvSpPr>
        <p:spPr>
          <a:xfrm>
            <a:off x="6072198" y="557214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5715008" y="557214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5357818" y="557214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88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39000" cy="6263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ribozóm</a:t>
            </a:r>
            <a:endParaRPr lang="sk-SK" dirty="0"/>
          </a:p>
        </p:txBody>
      </p:sp>
      <p:pic>
        <p:nvPicPr>
          <p:cNvPr id="4" name="Zástupný symbol obsahu 3" descr="Struktura_Ribozom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47664" y="1504008"/>
            <a:ext cx="4824536" cy="4824536"/>
          </a:xfrm>
        </p:spPr>
      </p:pic>
      <p:sp>
        <p:nvSpPr>
          <p:cNvPr id="5" name="BlokTextu 4"/>
          <p:cNvSpPr txBox="1"/>
          <p:nvPr/>
        </p:nvSpPr>
        <p:spPr>
          <a:xfrm>
            <a:off x="755576" y="1196752"/>
            <a:ext cx="296427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= </a:t>
            </a:r>
            <a:r>
              <a:rPr lang="sk-SK" dirty="0" err="1" smtClean="0"/>
              <a:t>nukleoproteínová</a:t>
            </a:r>
            <a:r>
              <a:rPr lang="sk-SK" dirty="0" smtClean="0"/>
              <a:t> častica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4076328" y="4589512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228728" y="4741912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5786446" y="1357298"/>
            <a:ext cx="1438284" cy="1438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628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7703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Golgiho</a:t>
            </a:r>
            <a:r>
              <a:rPr lang="sk-SK" dirty="0" smtClean="0"/>
              <a:t> aparát</a:t>
            </a:r>
            <a:endParaRPr lang="sk-SK" dirty="0"/>
          </a:p>
        </p:txBody>
      </p:sp>
      <p:pic>
        <p:nvPicPr>
          <p:cNvPr id="4" name="Zástupný symbol obsahu 3" descr="golgiho-apara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10794" r="11620" b="8977"/>
          <a:stretch>
            <a:fillRect/>
          </a:stretch>
        </p:blipFill>
        <p:spPr>
          <a:xfrm>
            <a:off x="611561" y="1196752"/>
            <a:ext cx="6585488" cy="5539412"/>
          </a:xfrm>
        </p:spPr>
      </p:pic>
      <p:sp>
        <p:nvSpPr>
          <p:cNvPr id="5" name="BlokTextu 4"/>
          <p:cNvSpPr txBox="1"/>
          <p:nvPr/>
        </p:nvSpPr>
        <p:spPr>
          <a:xfrm>
            <a:off x="574652" y="6093296"/>
            <a:ext cx="169309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diktiozómy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6732240" y="5661248"/>
            <a:ext cx="129875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väzikuly</a:t>
            </a:r>
            <a:endParaRPr lang="sk-SK" sz="2400" dirty="0"/>
          </a:p>
        </p:txBody>
      </p:sp>
      <p:cxnSp>
        <p:nvCxnSpPr>
          <p:cNvPr id="8" name="Rovná spojovacia šípka 7"/>
          <p:cNvCxnSpPr/>
          <p:nvPr/>
        </p:nvCxnSpPr>
        <p:spPr>
          <a:xfrm rot="10800000" flipV="1">
            <a:off x="6084168" y="5949280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500034" y="1428736"/>
            <a:ext cx="1509722" cy="1509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97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64</TotalTime>
  <Words>101</Words>
  <Application>Microsoft Office PowerPoint</Application>
  <PresentationFormat>Prezentácia na obrazovke (4:3)</PresentationFormat>
  <Paragraphs>28</Paragraphs>
  <Slides>16</Slides>
  <Notes>0</Notes>
  <HiddenSlides>0</HiddenSlides>
  <MMClips>15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Luxusný</vt:lpstr>
      <vt:lpstr>MEMBRÁNOVÉ A FIBRILÁRNE ŠTRUKTÚRY BUNKY</vt:lpstr>
      <vt:lpstr>pLASTIDY</vt:lpstr>
      <vt:lpstr>chromoplasty</vt:lpstr>
      <vt:lpstr>Snímka 4</vt:lpstr>
      <vt:lpstr>mitochondrie</vt:lpstr>
      <vt:lpstr>Snímka 6</vt:lpstr>
      <vt:lpstr>Snímka 7</vt:lpstr>
      <vt:lpstr>ribozóm</vt:lpstr>
      <vt:lpstr>Golgiho aparát</vt:lpstr>
      <vt:lpstr>vakuoly</vt:lpstr>
      <vt:lpstr>lyzozómy</vt:lpstr>
      <vt:lpstr>Fibrilárne štruktúry</vt:lpstr>
      <vt:lpstr>cytoskelet</vt:lpstr>
      <vt:lpstr>Mitotický aparát</vt:lpstr>
      <vt:lpstr>ZADANIE: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MEBRÁNOVÉ A FIBRILÁRNE ŠTRUKTÚRY BUNKY</dc:title>
  <dc:creator>PC</dc:creator>
  <cp:lastModifiedBy>hp</cp:lastModifiedBy>
  <cp:revision>59</cp:revision>
  <dcterms:created xsi:type="dcterms:W3CDTF">2014-09-23T17:51:20Z</dcterms:created>
  <dcterms:modified xsi:type="dcterms:W3CDTF">2020-10-13T09:05:06Z</dcterms:modified>
</cp:coreProperties>
</file>