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63" r:id="rId3"/>
    <p:sldId id="264" r:id="rId4"/>
    <p:sldId id="259" r:id="rId5"/>
    <p:sldId id="260" r:id="rId6"/>
    <p:sldId id="265" r:id="rId7"/>
    <p:sldId id="262" r:id="rId8"/>
  </p:sldIdLst>
  <p:sldSz cx="12192000" cy="6858000"/>
  <p:notesSz cx="6858000" cy="9144000"/>
  <p:embeddedFontLst>
    <p:embeddedFont>
      <p:font typeface="Roboto" panose="02000000000000000000" pitchFamily="2" charset="0"/>
      <p:regular r:id="rId9"/>
    </p:embeddedFont>
    <p:embeddedFont>
      <p:font typeface="Trebuchet MS" panose="020B0603020202020204" pitchFamily="34" charset="0"/>
      <p:regular r:id="rId10"/>
      <p:bold r:id="rId11"/>
      <p:italic r:id="rId12"/>
      <p:boldItalic r:id="rId13"/>
    </p:embeddedFont>
    <p:embeddedFont>
      <p:font typeface="Wingdings 3" panose="05040102010807070707" pitchFamily="18" charset="2"/>
      <p:regular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sk-SK"/>
              <a:t>Kliknutím upravte štýl predlohy nadpisu</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96859ED2-91C9-4F53-B056-9C97FFD29ACA}" type="datetimeFigureOut">
              <a:rPr lang="sk-SK" smtClean="0"/>
              <a:t>24. 9. 2023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211550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96859ED2-91C9-4F53-B056-9C97FFD29ACA}" type="datetimeFigureOut">
              <a:rPr lang="sk-SK" smtClean="0"/>
              <a:t>24. 9. 2023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326296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k-SK"/>
              <a:t>Kliknutím upravte štýl predlohy nadpisu</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Kliknite sem a upravte štýly predlohy textu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96859ED2-91C9-4F53-B056-9C97FFD29ACA}" type="datetimeFigureOut">
              <a:rPr lang="sk-SK" smtClean="0"/>
              <a:t>24. 9. 2023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BB5CD0-C39F-45F8-80FE-BBCD58C64E06}" type="slidenum">
              <a:rPr lang="sk-SK" smtClean="0"/>
              <a:t>‹#›</a:t>
            </a:fld>
            <a:endParaRPr lang="sk-S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535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96859ED2-91C9-4F53-B056-9C97FFD29ACA}" type="datetimeFigureOut">
              <a:rPr lang="sk-SK" smtClean="0"/>
              <a:t>24. 9. 2023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623697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k-SK"/>
              <a:t>Kliknutím upravte štýl predlohy nadpisu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Kliknite sem a upravte štýly predlohy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96859ED2-91C9-4F53-B056-9C97FFD29ACA}" type="datetimeFigureOut">
              <a:rPr lang="sk-SK" smtClean="0"/>
              <a:t>24. 9. 2023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BB5CD0-C39F-45F8-80FE-BBCD58C64E06}" type="slidenum">
              <a:rPr lang="sk-SK" smtClean="0"/>
              <a:t>‹#›</a:t>
            </a:fld>
            <a:endParaRPr lang="sk-S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340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sk-SK"/>
              <a:t>Kliknutím upravte štýl predlohy nadpisu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Kliknite sem a upravte štýly predlohy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96859ED2-91C9-4F53-B056-9C97FFD29ACA}" type="datetimeFigureOut">
              <a:rPr lang="sk-SK" smtClean="0"/>
              <a:t>24. 9. 2023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572572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96859ED2-91C9-4F53-B056-9C97FFD29ACA}" type="datetimeFigureOut">
              <a:rPr lang="sk-SK" smtClean="0"/>
              <a:t>24. 9. 2023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2055352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96859ED2-91C9-4F53-B056-9C97FFD29ACA}" type="datetimeFigureOut">
              <a:rPr lang="sk-SK" smtClean="0"/>
              <a:t>24. 9. 2023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223243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96859ED2-91C9-4F53-B056-9C97FFD29ACA}" type="datetimeFigureOut">
              <a:rPr lang="sk-SK" smtClean="0"/>
              <a:t>24. 9. 2023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62879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96859ED2-91C9-4F53-B056-9C97FFD29ACA}" type="datetimeFigureOut">
              <a:rPr lang="sk-SK" smtClean="0"/>
              <a:t>24. 9. 2023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116299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96859ED2-91C9-4F53-B056-9C97FFD29ACA}" type="datetimeFigureOut">
              <a:rPr lang="sk-SK" smtClean="0"/>
              <a:t>24. 9. 2023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334398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a:t>Kliknutím upravte štýl predlohy nadpisu</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96859ED2-91C9-4F53-B056-9C97FFD29ACA}" type="datetimeFigureOut">
              <a:rPr lang="sk-SK" smtClean="0"/>
              <a:t>24. 9. 2023</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394037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96859ED2-91C9-4F53-B056-9C97FFD29ACA}" type="datetimeFigureOut">
              <a:rPr lang="sk-SK" smtClean="0"/>
              <a:t>24. 9. 2023</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97698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59ED2-91C9-4F53-B056-9C97FFD29ACA}" type="datetimeFigureOut">
              <a:rPr lang="sk-SK" smtClean="0"/>
              <a:t>24. 9. 2023</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281780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sk-SK"/>
              <a:t>Kliknutím upravte štýl predlohy nadpisu</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96859ED2-91C9-4F53-B056-9C97FFD29ACA}" type="datetimeFigureOut">
              <a:rPr lang="sk-SK" smtClean="0"/>
              <a:t>24. 9. 2023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101512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96859ED2-91C9-4F53-B056-9C97FFD29ACA}" type="datetimeFigureOut">
              <a:rPr lang="sk-SK" smtClean="0"/>
              <a:t>24. 9. 2023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06BB5CD0-C39F-45F8-80FE-BBCD58C64E06}" type="slidenum">
              <a:rPr lang="sk-SK" smtClean="0"/>
              <a:t>‹#›</a:t>
            </a:fld>
            <a:endParaRPr lang="sk-SK"/>
          </a:p>
        </p:txBody>
      </p:sp>
    </p:spTree>
    <p:extLst>
      <p:ext uri="{BB962C8B-B14F-4D97-AF65-F5344CB8AC3E}">
        <p14:creationId xmlns:p14="http://schemas.microsoft.com/office/powerpoint/2010/main" val="3557571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859ED2-91C9-4F53-B056-9C97FFD29ACA}" type="datetimeFigureOut">
              <a:rPr lang="sk-SK" smtClean="0"/>
              <a:t>24. 9. 2023</a:t>
            </a:fld>
            <a:endParaRPr lang="sk-S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k-S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BB5CD0-C39F-45F8-80FE-BBCD58C64E06}" type="slidenum">
              <a:rPr lang="sk-SK" smtClean="0"/>
              <a:t>‹#›</a:t>
            </a:fld>
            <a:endParaRPr lang="sk-SK"/>
          </a:p>
        </p:txBody>
      </p:sp>
    </p:spTree>
    <p:extLst>
      <p:ext uri="{BB962C8B-B14F-4D97-AF65-F5344CB8AC3E}">
        <p14:creationId xmlns:p14="http://schemas.microsoft.com/office/powerpoint/2010/main" val="2641249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zivotopisysvatych.sk/zoznam-podla-datumu/ju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zivotopisysvatych.sk/sarbel-makhluf/"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brázok, na ktorom je pestrofarebnosť, umenie&#10;&#10;Automaticky generovaný popis">
            <a:extLst>
              <a:ext uri="{FF2B5EF4-FFF2-40B4-BE49-F238E27FC236}">
                <a16:creationId xmlns:a16="http://schemas.microsoft.com/office/drawing/2014/main" id="{2D1B07FB-4788-1252-9D11-5FE1537BB75E}"/>
              </a:ext>
            </a:extLst>
          </p:cNvPr>
          <p:cNvPicPr>
            <a:picLocks noChangeAspect="1"/>
          </p:cNvPicPr>
          <p:nvPr/>
        </p:nvPicPr>
        <p:blipFill rotWithShape="1">
          <a:blip r:embed="rId2"/>
          <a:srcRect l="46364" t="4307" b="478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Nadpis 1">
            <a:extLst>
              <a:ext uri="{FF2B5EF4-FFF2-40B4-BE49-F238E27FC236}">
                <a16:creationId xmlns:a16="http://schemas.microsoft.com/office/drawing/2014/main" id="{685AFDC6-63D1-385A-B80A-7BCD5B791384}"/>
              </a:ext>
            </a:extLst>
          </p:cNvPr>
          <p:cNvSpPr>
            <a:spLocks noGrp="1"/>
          </p:cNvSpPr>
          <p:nvPr>
            <p:ph type="ctrTitle"/>
          </p:nvPr>
        </p:nvSpPr>
        <p:spPr>
          <a:xfrm>
            <a:off x="5380563" y="1678665"/>
            <a:ext cx="3887839" cy="2372168"/>
          </a:xfrm>
        </p:spPr>
        <p:txBody>
          <a:bodyPr>
            <a:normAutofit/>
          </a:bodyPr>
          <a:lstStyle/>
          <a:p>
            <a:r>
              <a:rPr lang="sk-SK"/>
              <a:t>Sv. </a:t>
            </a:r>
            <a:r>
              <a:rPr lang="sk-SK" err="1"/>
              <a:t>Charbel</a:t>
            </a:r>
            <a:r>
              <a:rPr lang="sk-SK"/>
              <a:t> </a:t>
            </a:r>
            <a:r>
              <a:rPr lang="sk-SK" err="1"/>
              <a:t>Makhluf</a:t>
            </a:r>
            <a:endParaRPr lang="sk-SK"/>
          </a:p>
        </p:txBody>
      </p:sp>
      <p:sp>
        <p:nvSpPr>
          <p:cNvPr id="3" name="Podnadpis 2">
            <a:extLst>
              <a:ext uri="{FF2B5EF4-FFF2-40B4-BE49-F238E27FC236}">
                <a16:creationId xmlns:a16="http://schemas.microsoft.com/office/drawing/2014/main" id="{84FF7669-38B2-A7F8-BFAC-B4F40C8E3267}"/>
              </a:ext>
            </a:extLst>
          </p:cNvPr>
          <p:cNvSpPr>
            <a:spLocks noGrp="1"/>
          </p:cNvSpPr>
          <p:nvPr>
            <p:ph type="subTitle" idx="1"/>
          </p:nvPr>
        </p:nvSpPr>
        <p:spPr>
          <a:xfrm>
            <a:off x="5380563" y="4050833"/>
            <a:ext cx="3893440" cy="1096899"/>
          </a:xfrm>
        </p:spPr>
        <p:txBody>
          <a:bodyPr>
            <a:normAutofit/>
          </a:bodyPr>
          <a:lstStyle/>
          <a:p>
            <a:r>
              <a:rPr lang="sk-SK"/>
              <a:t>Životopis</a:t>
            </a:r>
          </a:p>
        </p:txBody>
      </p:sp>
    </p:spTree>
    <p:extLst>
      <p:ext uri="{BB962C8B-B14F-4D97-AF65-F5344CB8AC3E}">
        <p14:creationId xmlns:p14="http://schemas.microsoft.com/office/powerpoint/2010/main" val="137275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7137506-7F7C-1139-A62C-BCC8AE55D4AF}"/>
              </a:ext>
            </a:extLst>
          </p:cNvPr>
          <p:cNvSpPr>
            <a:spLocks noGrp="1"/>
          </p:cNvSpPr>
          <p:nvPr>
            <p:ph type="title"/>
          </p:nvPr>
        </p:nvSpPr>
        <p:spPr>
          <a:xfrm>
            <a:off x="5536734" y="609600"/>
            <a:ext cx="3737268" cy="1320800"/>
          </a:xfrm>
        </p:spPr>
        <p:txBody>
          <a:bodyPr>
            <a:normAutofit/>
          </a:bodyPr>
          <a:lstStyle/>
          <a:p>
            <a:r>
              <a:rPr lang="sk-SK"/>
              <a:t>Životopis</a:t>
            </a:r>
          </a:p>
        </p:txBody>
      </p:sp>
      <p:sp>
        <p:nvSpPr>
          <p:cNvPr id="3" name="Zástupný objekt pre obsah 2">
            <a:extLst>
              <a:ext uri="{FF2B5EF4-FFF2-40B4-BE49-F238E27FC236}">
                <a16:creationId xmlns:a16="http://schemas.microsoft.com/office/drawing/2014/main" id="{1AF5D090-6D37-B09F-39CB-8CC6FF624E0A}"/>
              </a:ext>
            </a:extLst>
          </p:cNvPr>
          <p:cNvSpPr>
            <a:spLocks noGrp="1"/>
          </p:cNvSpPr>
          <p:nvPr>
            <p:ph idx="1"/>
          </p:nvPr>
        </p:nvSpPr>
        <p:spPr>
          <a:xfrm>
            <a:off x="5209563" y="2160589"/>
            <a:ext cx="4064439" cy="3880773"/>
          </a:xfrm>
        </p:spPr>
        <p:txBody>
          <a:bodyPr>
            <a:normAutofit/>
          </a:bodyPr>
          <a:lstStyle/>
          <a:p>
            <a:pPr>
              <a:lnSpc>
                <a:spcPct val="90000"/>
              </a:lnSpc>
            </a:pPr>
            <a:r>
              <a:rPr lang="sk-SK" sz="1400" b="1" i="0">
                <a:effectLst/>
                <a:latin typeface="-apple-system"/>
              </a:rPr>
              <a:t>Sviatok:</a:t>
            </a:r>
            <a:r>
              <a:rPr lang="sk-SK" sz="1400" b="0" i="0">
                <a:effectLst/>
                <a:latin typeface="-apple-system"/>
              </a:rPr>
              <a:t> </a:t>
            </a:r>
            <a:r>
              <a:rPr lang="sk-SK" sz="1400" b="0" i="0" u="none" strike="noStrike">
                <a:effectLst/>
                <a:latin typeface="-apple-system"/>
                <a:hlinkClick r:id="rId2" tooltip="Júl"/>
              </a:rPr>
              <a:t>24. júl</a:t>
            </a:r>
            <a:endParaRPr lang="sk-SK" sz="1400" b="0" i="0">
              <a:effectLst/>
              <a:latin typeface="-apple-system"/>
            </a:endParaRPr>
          </a:p>
          <a:p>
            <a:pPr>
              <a:lnSpc>
                <a:spcPct val="90000"/>
              </a:lnSpc>
            </a:pPr>
            <a:r>
              <a:rPr lang="sk-SK" sz="1400" b="0" i="0">
                <a:effectLst/>
                <a:latin typeface="-apple-system"/>
              </a:rPr>
              <a:t>* 8. máj 1828 </a:t>
            </a:r>
            <a:r>
              <a:rPr lang="sk-SK" sz="1400" b="0" i="0" err="1">
                <a:effectLst/>
                <a:latin typeface="-apple-system"/>
              </a:rPr>
              <a:t>Beka</a:t>
            </a:r>
            <a:r>
              <a:rPr lang="sk-SK" sz="1400" b="0" i="0">
                <a:effectLst/>
                <a:latin typeface="-apple-system"/>
              </a:rPr>
              <a:t> </a:t>
            </a:r>
            <a:r>
              <a:rPr lang="sk-SK" sz="1400" b="0" i="0" err="1">
                <a:effectLst/>
                <a:latin typeface="-apple-system"/>
              </a:rPr>
              <a:t>Kafra</a:t>
            </a:r>
            <a:r>
              <a:rPr lang="sk-SK" sz="1400" b="0" i="0">
                <a:effectLst/>
                <a:latin typeface="-apple-system"/>
              </a:rPr>
              <a:t> pri </a:t>
            </a:r>
            <a:r>
              <a:rPr lang="sk-SK" sz="1400" b="0" i="0" err="1">
                <a:effectLst/>
                <a:latin typeface="-apple-system"/>
              </a:rPr>
              <a:t>Bscharre</a:t>
            </a:r>
            <a:r>
              <a:rPr lang="sk-SK" sz="1400" b="0" i="0">
                <a:effectLst/>
                <a:latin typeface="-apple-system"/>
              </a:rPr>
              <a:t>, Libanon</a:t>
            </a:r>
            <a:br>
              <a:rPr lang="sk-SK" sz="1400" b="0" i="0">
                <a:effectLst/>
                <a:latin typeface="-apple-system"/>
              </a:rPr>
            </a:br>
            <a:r>
              <a:rPr lang="sk-SK" sz="1400" b="0" i="0">
                <a:effectLst/>
                <a:latin typeface="-apple-system"/>
              </a:rPr>
              <a:t>† 24. december 1898 </a:t>
            </a:r>
            <a:r>
              <a:rPr lang="sk-SK" sz="1400" b="0" i="0" err="1">
                <a:effectLst/>
                <a:latin typeface="-apple-system"/>
              </a:rPr>
              <a:t>Annaya</a:t>
            </a:r>
            <a:r>
              <a:rPr lang="sk-SK" sz="1400" b="0" i="0">
                <a:effectLst/>
                <a:latin typeface="-apple-system"/>
              </a:rPr>
              <a:t>, Libanon</a:t>
            </a:r>
          </a:p>
          <a:p>
            <a:pPr>
              <a:lnSpc>
                <a:spcPct val="90000"/>
              </a:lnSpc>
            </a:pPr>
            <a:r>
              <a:rPr lang="sk-SK" sz="1400" b="0" i="0">
                <a:effectLst/>
                <a:latin typeface="-apple-system"/>
              </a:rPr>
              <a:t>Jozef Anton </a:t>
            </a:r>
            <a:r>
              <a:rPr lang="sk-SK" sz="1400" b="0" i="0" err="1">
                <a:effectLst/>
                <a:latin typeface="-apple-system"/>
              </a:rPr>
              <a:t>Makhluf</a:t>
            </a:r>
            <a:r>
              <a:rPr lang="sk-SK" sz="1400" b="0" i="0">
                <a:effectLst/>
                <a:latin typeface="-apple-system"/>
              </a:rPr>
              <a:t> sa narodil v roku 1828 v </a:t>
            </a:r>
            <a:r>
              <a:rPr lang="sk-SK" sz="1400" b="0" i="0" err="1">
                <a:effectLst/>
                <a:latin typeface="-apple-system"/>
              </a:rPr>
              <a:t>Beka</a:t>
            </a:r>
            <a:r>
              <a:rPr lang="sk-SK" sz="1400" b="0" i="0">
                <a:effectLst/>
                <a:latin typeface="-apple-system"/>
              </a:rPr>
              <a:t> </a:t>
            </a:r>
            <a:r>
              <a:rPr lang="sk-SK" sz="1400" b="0" i="0" err="1">
                <a:effectLst/>
                <a:latin typeface="-apple-system"/>
              </a:rPr>
              <a:t>Kafra</a:t>
            </a:r>
            <a:r>
              <a:rPr lang="sk-SK" sz="1400" b="0" i="0">
                <a:effectLst/>
                <a:latin typeface="-apple-system"/>
              </a:rPr>
              <a:t> v severnom Libanone. Vyrastal v opravdivej kresťanskej rodine, kde získal veľkú záľubu v modlitbe. Navštevoval aj svojich strýkov – eremitov, kde sa sám nadchol pre takýto život. V roku 1851 odišiel z rodičovského domu do kláštora Panny Márie, kde strávil svoj prvý rok ako mních. Potom odišiel do opátstva sv. </a:t>
            </a:r>
            <a:r>
              <a:rPr lang="sk-SK" sz="1400" b="0" i="0" err="1">
                <a:effectLst/>
                <a:latin typeface="-apple-system"/>
              </a:rPr>
              <a:t>Marona</a:t>
            </a:r>
            <a:r>
              <a:rPr lang="sk-SK" sz="1400" b="0" i="0">
                <a:effectLst/>
                <a:latin typeface="-apple-system"/>
              </a:rPr>
              <a:t> v </a:t>
            </a:r>
            <a:r>
              <a:rPr lang="sk-SK" sz="1400" b="0" i="0" err="1">
                <a:effectLst/>
                <a:latin typeface="-apple-system"/>
              </a:rPr>
              <a:t>Annayi</a:t>
            </a:r>
            <a:r>
              <a:rPr lang="sk-SK" sz="1400" b="0" i="0">
                <a:effectLst/>
                <a:latin typeface="-apple-system"/>
              </a:rPr>
              <a:t> k </a:t>
            </a:r>
            <a:r>
              <a:rPr lang="sk-SK" sz="1400" b="0" i="0" err="1">
                <a:effectLst/>
                <a:latin typeface="-apple-system"/>
              </a:rPr>
              <a:t>maronitom</a:t>
            </a:r>
            <a:r>
              <a:rPr lang="sk-SK" sz="1400" b="0" i="0">
                <a:effectLst/>
                <a:latin typeface="-apple-system"/>
              </a:rPr>
              <a:t>, kde prijal meno </a:t>
            </a:r>
            <a:r>
              <a:rPr lang="sk-SK" sz="1400" b="0" i="0" err="1">
                <a:effectLst/>
                <a:latin typeface="-apple-system"/>
              </a:rPr>
              <a:t>Sarbel</a:t>
            </a:r>
            <a:r>
              <a:rPr lang="sk-SK" sz="1400" b="0" i="0">
                <a:effectLst/>
                <a:latin typeface="-apple-system"/>
              </a:rPr>
              <a:t> (</a:t>
            </a:r>
            <a:r>
              <a:rPr lang="sk-SK" sz="1400" b="0" i="0" err="1">
                <a:effectLst/>
                <a:latin typeface="-apple-system"/>
              </a:rPr>
              <a:t>Charbel</a:t>
            </a:r>
            <a:r>
              <a:rPr lang="sk-SK" sz="1400" b="0" i="0">
                <a:effectLst/>
                <a:latin typeface="-apple-system"/>
              </a:rPr>
              <a:t>), meno mučeníka z druhého storočia. 1.11.1853 zložil sľuby a potom pokračoval v teologických štúdiách v opátstve sv. </a:t>
            </a:r>
            <a:r>
              <a:rPr lang="sk-SK" sz="1400" b="0" i="0" err="1">
                <a:effectLst/>
                <a:latin typeface="-apple-system"/>
              </a:rPr>
              <a:t>Kobriana</a:t>
            </a:r>
            <a:r>
              <a:rPr lang="sk-SK" sz="1400" b="0" i="0">
                <a:effectLst/>
                <a:latin typeface="-apple-system"/>
              </a:rPr>
              <a:t> a Justíny v </a:t>
            </a:r>
            <a:r>
              <a:rPr lang="sk-SK" sz="1400" b="0" i="0" err="1">
                <a:effectLst/>
                <a:latin typeface="-apple-system"/>
              </a:rPr>
              <a:t>Kfifane</a:t>
            </a:r>
            <a:r>
              <a:rPr lang="sk-SK" sz="1400" b="0" i="0">
                <a:effectLst/>
                <a:latin typeface="-apple-system"/>
              </a:rPr>
              <a:t> (</a:t>
            </a:r>
            <a:r>
              <a:rPr lang="sk-SK" sz="1400" b="0" i="0" err="1">
                <a:effectLst/>
                <a:latin typeface="-apple-system"/>
              </a:rPr>
              <a:t>Batroun</a:t>
            </a:r>
            <a:r>
              <a:rPr lang="sk-SK" sz="1400" b="0" i="0">
                <a:effectLst/>
                <a:latin typeface="-apple-system"/>
              </a:rPr>
              <a:t>). Za kňaza bol vysvätený 23. júla 1859 v </a:t>
            </a:r>
            <a:r>
              <a:rPr lang="sk-SK" sz="1400" b="0" i="0" err="1">
                <a:effectLst/>
                <a:latin typeface="-apple-system"/>
              </a:rPr>
              <a:t>Bkerky</a:t>
            </a:r>
            <a:r>
              <a:rPr lang="sk-SK" sz="1400" b="0" i="0">
                <a:effectLst/>
                <a:latin typeface="-apple-system"/>
              </a:rPr>
              <a:t>. Šestnásť rokov žil v </a:t>
            </a:r>
            <a:r>
              <a:rPr lang="sk-SK" sz="1400" b="0" i="0" err="1">
                <a:effectLst/>
                <a:latin typeface="-apple-system"/>
              </a:rPr>
              <a:t>Annayi</a:t>
            </a:r>
            <a:r>
              <a:rPr lang="sk-SK" sz="1400" b="0" i="0">
                <a:effectLst/>
                <a:latin typeface="-apple-system"/>
              </a:rPr>
              <a:t> v opátstve sv. </a:t>
            </a:r>
            <a:r>
              <a:rPr lang="sk-SK" sz="1400" b="0" i="0" err="1">
                <a:effectLst/>
                <a:latin typeface="-apple-system"/>
              </a:rPr>
              <a:t>Marona</a:t>
            </a:r>
            <a:r>
              <a:rPr lang="sk-SK" sz="1400" b="0" i="0">
                <a:effectLst/>
                <a:latin typeface="-apple-system"/>
              </a:rPr>
              <a:t>.</a:t>
            </a:r>
          </a:p>
          <a:p>
            <a:pPr>
              <a:lnSpc>
                <a:spcPct val="90000"/>
              </a:lnSpc>
            </a:pPr>
            <a:endParaRPr lang="sk-SK" sz="1400"/>
          </a:p>
        </p:txBody>
      </p:sp>
      <p:pic>
        <p:nvPicPr>
          <p:cNvPr id="5" name="Picture 4" descr="Snímky vypustenia rakety s dlhým expozičným časom">
            <a:extLst>
              <a:ext uri="{FF2B5EF4-FFF2-40B4-BE49-F238E27FC236}">
                <a16:creationId xmlns:a16="http://schemas.microsoft.com/office/drawing/2014/main" id="{54CC6D4F-2443-A35E-31A0-22B13EE21B9A}"/>
              </a:ext>
            </a:extLst>
          </p:cNvPr>
          <p:cNvPicPr>
            <a:picLocks noChangeAspect="1"/>
          </p:cNvPicPr>
          <p:nvPr/>
        </p:nvPicPr>
        <p:blipFill rotWithShape="1">
          <a:blip r:embed="rId3"/>
          <a:srcRect l="3304" r="4044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Tree>
    <p:extLst>
      <p:ext uri="{BB962C8B-B14F-4D97-AF65-F5344CB8AC3E}">
        <p14:creationId xmlns:p14="http://schemas.microsoft.com/office/powerpoint/2010/main" val="34819446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Nadpis 1">
            <a:extLst>
              <a:ext uri="{FF2B5EF4-FFF2-40B4-BE49-F238E27FC236}">
                <a16:creationId xmlns:a16="http://schemas.microsoft.com/office/drawing/2014/main" id="{A57EF282-B904-DD31-9E74-54C3BBA55B35}"/>
              </a:ext>
            </a:extLst>
          </p:cNvPr>
          <p:cNvSpPr>
            <a:spLocks noGrp="1"/>
          </p:cNvSpPr>
          <p:nvPr>
            <p:ph type="title"/>
          </p:nvPr>
        </p:nvSpPr>
        <p:spPr>
          <a:xfrm>
            <a:off x="643467" y="816638"/>
            <a:ext cx="3367359" cy="5224724"/>
          </a:xfrm>
        </p:spPr>
        <p:txBody>
          <a:bodyPr anchor="ctr">
            <a:normAutofit/>
          </a:bodyPr>
          <a:lstStyle/>
          <a:p>
            <a:r>
              <a:rPr lang="sk-SK"/>
              <a:t>Duchovný život</a:t>
            </a:r>
          </a:p>
        </p:txBody>
      </p:sp>
      <p:sp>
        <p:nvSpPr>
          <p:cNvPr id="3" name="Zástupný objekt pre obsah 2">
            <a:extLst>
              <a:ext uri="{FF2B5EF4-FFF2-40B4-BE49-F238E27FC236}">
                <a16:creationId xmlns:a16="http://schemas.microsoft.com/office/drawing/2014/main" id="{489F46F7-920B-E3C2-D97B-8FD9856F4E72}"/>
              </a:ext>
            </a:extLst>
          </p:cNvPr>
          <p:cNvSpPr>
            <a:spLocks noGrp="1"/>
          </p:cNvSpPr>
          <p:nvPr>
            <p:ph idx="1"/>
          </p:nvPr>
        </p:nvSpPr>
        <p:spPr>
          <a:xfrm>
            <a:off x="4654295" y="816638"/>
            <a:ext cx="4619706" cy="5224724"/>
          </a:xfrm>
        </p:spPr>
        <p:txBody>
          <a:bodyPr anchor="ctr">
            <a:normAutofit/>
          </a:bodyPr>
          <a:lstStyle/>
          <a:p>
            <a:r>
              <a:rPr lang="sk-SK" b="0" i="0">
                <a:effectLst/>
                <a:latin typeface="-apple-system"/>
              </a:rPr>
              <a:t> V roku 1875 sa rozhodol pre život v pustovni sv. Petra a Pavla, ktorá tiež patrila do opátstva. Viedol život plný modlitby a vzdávania vďaky. Svoju pustovňu opúšťal len veľmi zriedkavo. Ako pustovník žil dvadsaťtri rokov. 16. decembra 1898 ho počas slávenia sv. omše zachvátila zákerná choroba, ktorej podľahol na Štedrý večer toho istého roku. Pochovaný bol na cintoríne opátstva.</a:t>
            </a:r>
            <a:endParaRPr lang="sk-SK" dirty="0"/>
          </a:p>
        </p:txBody>
      </p:sp>
    </p:spTree>
    <p:extLst>
      <p:ext uri="{BB962C8B-B14F-4D97-AF65-F5344CB8AC3E}">
        <p14:creationId xmlns:p14="http://schemas.microsoft.com/office/powerpoint/2010/main" val="77400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A78B5F0-46B6-EF9D-F137-07ACA6CE012F}"/>
              </a:ext>
            </a:extLst>
          </p:cNvPr>
          <p:cNvSpPr>
            <a:spLocks noGrp="1"/>
          </p:cNvSpPr>
          <p:nvPr>
            <p:ph type="title"/>
          </p:nvPr>
        </p:nvSpPr>
        <p:spPr>
          <a:xfrm>
            <a:off x="5536734" y="609600"/>
            <a:ext cx="3737268" cy="1320800"/>
          </a:xfrm>
        </p:spPr>
        <p:txBody>
          <a:bodyPr>
            <a:normAutofit/>
          </a:bodyPr>
          <a:lstStyle/>
          <a:p>
            <a:r>
              <a:rPr lang="sk-SK"/>
              <a:t>Úmrtie</a:t>
            </a:r>
          </a:p>
        </p:txBody>
      </p:sp>
      <p:sp>
        <p:nvSpPr>
          <p:cNvPr id="3" name="Zástupný objekt pre obsah 2">
            <a:extLst>
              <a:ext uri="{FF2B5EF4-FFF2-40B4-BE49-F238E27FC236}">
                <a16:creationId xmlns:a16="http://schemas.microsoft.com/office/drawing/2014/main" id="{61292735-D312-D552-EFA8-C9A9D5DB8DCA}"/>
              </a:ext>
            </a:extLst>
          </p:cNvPr>
          <p:cNvSpPr>
            <a:spLocks noGrp="1"/>
          </p:cNvSpPr>
          <p:nvPr>
            <p:ph idx="1"/>
          </p:nvPr>
        </p:nvSpPr>
        <p:spPr>
          <a:xfrm>
            <a:off x="5209563" y="2160589"/>
            <a:ext cx="4064439" cy="3880773"/>
          </a:xfrm>
        </p:spPr>
        <p:txBody>
          <a:bodyPr>
            <a:normAutofit/>
          </a:bodyPr>
          <a:lstStyle/>
          <a:p>
            <a:pPr>
              <a:lnSpc>
                <a:spcPct val="90000"/>
              </a:lnSpc>
            </a:pPr>
            <a:r>
              <a:rPr lang="sk-SK" sz="1500" b="0" i="0">
                <a:effectLst/>
                <a:latin typeface="-apple-system"/>
              </a:rPr>
              <a:t>O pár mesiacov neskôr bolo vidieť okolo hrobu oslňujúce svetlo. Z jeho mŕtveho tela vytekal pot a krv. Kvôli tomu urobili pre jeho pozostatky špeciálnu rakvu. Zástupy pútnikov začali prichádzať, aby sa k nemu modlili. Na jeho príhovor pútnici obdržali mnoho milostí, stali sa tam zázraky uzdravenia. Proces beatifikácie a kanonizácie sa začal v roku 1925. Keď v roku 1950 za prítomnosti doktorov a špecialistov otvorili jeho hrob, počet uzdravení sa mnohonásobne zvýšil. Pútnici rozličných vyznaní stáli v zástupoch, len aby sa mohli dostať k jeho pozostatkom a prosiť o milosti na jeho príhovor. Tieto nezvyčajné udalosti spôsobili v Libanone a okolitých štátoch návrat späť k viere a obnovenie úsilia o duchovné hodnoty.</a:t>
            </a:r>
            <a:endParaRPr lang="sk-SK" sz="1500"/>
          </a:p>
        </p:txBody>
      </p:sp>
      <p:pic>
        <p:nvPicPr>
          <p:cNvPr id="5" name="Picture 4" descr="Kľukatá cesta cez kopce a údolie pri západe slnka">
            <a:extLst>
              <a:ext uri="{FF2B5EF4-FFF2-40B4-BE49-F238E27FC236}">
                <a16:creationId xmlns:a16="http://schemas.microsoft.com/office/drawing/2014/main" id="{80317226-870E-0820-7FD9-EF7AB8639811}"/>
              </a:ext>
            </a:extLst>
          </p:cNvPr>
          <p:cNvPicPr>
            <a:picLocks noChangeAspect="1"/>
          </p:cNvPicPr>
          <p:nvPr/>
        </p:nvPicPr>
        <p:blipFill rotWithShape="1">
          <a:blip r:embed="rId2"/>
          <a:srcRect l="24153" r="4477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Tree>
    <p:extLst>
      <p:ext uri="{BB962C8B-B14F-4D97-AF65-F5344CB8AC3E}">
        <p14:creationId xmlns:p14="http://schemas.microsoft.com/office/powerpoint/2010/main" val="194619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7" name="Group 1034">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68" name="Straight Connector 1035">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69" name="Straight Connector 1036">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70"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071"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072" name="Isosceles Triangle 1039">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073"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074"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075"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076" name="Isosceles Triangle 1043">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077" name="Isosceles Triangle 1044">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grpSp>
      <p:sp>
        <p:nvSpPr>
          <p:cNvPr id="2" name="Nadpis 1">
            <a:extLst>
              <a:ext uri="{FF2B5EF4-FFF2-40B4-BE49-F238E27FC236}">
                <a16:creationId xmlns:a16="http://schemas.microsoft.com/office/drawing/2014/main" id="{DAB89700-D257-7A19-691B-59F69AD39B8F}"/>
              </a:ext>
            </a:extLst>
          </p:cNvPr>
          <p:cNvSpPr>
            <a:spLocks noGrp="1"/>
          </p:cNvSpPr>
          <p:nvPr>
            <p:ph type="title"/>
          </p:nvPr>
        </p:nvSpPr>
        <p:spPr>
          <a:xfrm>
            <a:off x="985968" y="4473225"/>
            <a:ext cx="8288035" cy="1095059"/>
          </a:xfrm>
        </p:spPr>
        <p:txBody>
          <a:bodyPr vert="horz" lIns="91440" tIns="45720" rIns="91440" bIns="45720" rtlCol="0" anchor="b">
            <a:normAutofit/>
          </a:bodyPr>
          <a:lstStyle/>
          <a:p>
            <a:pPr algn="ctr"/>
            <a:r>
              <a:rPr lang="en-US" sz="4800"/>
              <a:t>Fotografie</a:t>
            </a:r>
          </a:p>
        </p:txBody>
      </p:sp>
      <p:pic>
        <p:nvPicPr>
          <p:cNvPr id="1026" name="Picture 2" descr="Obrázkové výsledky pre: sv. charbel">
            <a:extLst>
              <a:ext uri="{FF2B5EF4-FFF2-40B4-BE49-F238E27FC236}">
                <a16:creationId xmlns:a16="http://schemas.microsoft.com/office/drawing/2014/main" id="{185C52A8-B4F5-B132-E9E1-ACFB8A6B10E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943" b="11815"/>
          <a:stretch/>
        </p:blipFill>
        <p:spPr bwMode="auto">
          <a:xfrm>
            <a:off x="985965" y="1199177"/>
            <a:ext cx="2608783" cy="27878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rázkové výsledky pre: sv. charbel">
            <a:extLst>
              <a:ext uri="{FF2B5EF4-FFF2-40B4-BE49-F238E27FC236}">
                <a16:creationId xmlns:a16="http://schemas.microsoft.com/office/drawing/2014/main" id="{3DE41607-DD4F-F303-FD54-B6BA97B317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40" r="2969" b="-1"/>
          <a:stretch/>
        </p:blipFill>
        <p:spPr bwMode="auto">
          <a:xfrm>
            <a:off x="3821882" y="1167853"/>
            <a:ext cx="2608783" cy="28504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brázkové výsledky pre: sv. charbel">
            <a:extLst>
              <a:ext uri="{FF2B5EF4-FFF2-40B4-BE49-F238E27FC236}">
                <a16:creationId xmlns:a16="http://schemas.microsoft.com/office/drawing/2014/main" id="{3CC3C431-EB64-D00A-566D-DA271F79F2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37" r="15323" b="1"/>
          <a:stretch/>
        </p:blipFill>
        <p:spPr bwMode="auto">
          <a:xfrm>
            <a:off x="6666684" y="1167851"/>
            <a:ext cx="2608783" cy="285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16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rvé stupne a stĺpy majestátnej mestskej budovy">
            <a:extLst>
              <a:ext uri="{FF2B5EF4-FFF2-40B4-BE49-F238E27FC236}">
                <a16:creationId xmlns:a16="http://schemas.microsoft.com/office/drawing/2014/main" id="{E419634F-5908-AC89-ED3A-387A9EC9367B}"/>
              </a:ext>
            </a:extLst>
          </p:cNvPr>
          <p:cNvPicPr>
            <a:picLocks noChangeAspect="1"/>
          </p:cNvPicPr>
          <p:nvPr/>
        </p:nvPicPr>
        <p:blipFill rotWithShape="1">
          <a:blip r:embed="rId2"/>
          <a:srcRect l="10271" r="12620"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Nadpis 1">
            <a:extLst>
              <a:ext uri="{FF2B5EF4-FFF2-40B4-BE49-F238E27FC236}">
                <a16:creationId xmlns:a16="http://schemas.microsoft.com/office/drawing/2014/main" id="{5A52F864-501B-BA59-38E7-410E9B66F74B}"/>
              </a:ext>
            </a:extLst>
          </p:cNvPr>
          <p:cNvSpPr>
            <a:spLocks noGrp="1"/>
          </p:cNvSpPr>
          <p:nvPr>
            <p:ph type="title"/>
          </p:nvPr>
        </p:nvSpPr>
        <p:spPr>
          <a:xfrm>
            <a:off x="677333" y="609600"/>
            <a:ext cx="3851123" cy="1320800"/>
          </a:xfrm>
        </p:spPr>
        <p:txBody>
          <a:bodyPr>
            <a:normAutofit/>
          </a:bodyPr>
          <a:lstStyle/>
          <a:p>
            <a:r>
              <a:rPr lang="sk-SK"/>
              <a:t>Modlitba</a:t>
            </a:r>
          </a:p>
        </p:txBody>
      </p:sp>
      <p:sp>
        <p:nvSpPr>
          <p:cNvPr id="3" name="Zástupný objekt pre obsah 2">
            <a:extLst>
              <a:ext uri="{FF2B5EF4-FFF2-40B4-BE49-F238E27FC236}">
                <a16:creationId xmlns:a16="http://schemas.microsoft.com/office/drawing/2014/main" id="{588B4E6D-2F45-E040-9158-0DA9483DE52D}"/>
              </a:ext>
            </a:extLst>
          </p:cNvPr>
          <p:cNvSpPr>
            <a:spLocks noGrp="1"/>
          </p:cNvSpPr>
          <p:nvPr>
            <p:ph idx="1"/>
          </p:nvPr>
        </p:nvSpPr>
        <p:spPr>
          <a:xfrm>
            <a:off x="677334" y="2160589"/>
            <a:ext cx="3851122" cy="3880773"/>
          </a:xfrm>
        </p:spPr>
        <p:txBody>
          <a:bodyPr>
            <a:normAutofit/>
          </a:bodyPr>
          <a:lstStyle/>
          <a:p>
            <a:pPr>
              <a:lnSpc>
                <a:spcPct val="90000"/>
              </a:lnSpc>
            </a:pPr>
            <a:r>
              <a:rPr lang="sk-SK" sz="1000" b="1" i="0">
                <a:effectLst/>
                <a:latin typeface="-apple-system"/>
              </a:rPr>
              <a:t>Modlitby k Sv. </a:t>
            </a:r>
            <a:r>
              <a:rPr lang="sk-SK" sz="1000" b="1" i="0" err="1">
                <a:effectLst/>
                <a:latin typeface="-apple-system"/>
              </a:rPr>
              <a:t>Charbelovi</a:t>
            </a:r>
            <a:endParaRPr lang="sk-SK" sz="1000" b="0" i="0">
              <a:effectLst/>
              <a:latin typeface="-apple-system"/>
            </a:endParaRPr>
          </a:p>
          <a:p>
            <a:pPr fontAlgn="base">
              <a:lnSpc>
                <a:spcPct val="90000"/>
              </a:lnSpc>
            </a:pPr>
            <a:r>
              <a:rPr lang="sk-SK" sz="1000" b="0" i="0">
                <a:effectLst/>
                <a:latin typeface="Roboto" panose="02000000000000000000" pitchFamily="2" charset="0"/>
              </a:rPr>
              <a:t>Svätý otec </a:t>
            </a:r>
            <a:r>
              <a:rPr lang="sk-SK" sz="1000" b="0" i="0" err="1">
                <a:effectLst/>
                <a:latin typeface="Roboto" panose="02000000000000000000" pitchFamily="2" charset="0"/>
              </a:rPr>
              <a:t>Charbel</a:t>
            </a:r>
            <a:r>
              <a:rPr lang="sk-SK" sz="1000" b="0" i="0">
                <a:effectLst/>
                <a:latin typeface="Roboto" panose="02000000000000000000" pitchFamily="2" charset="0"/>
              </a:rPr>
              <a:t>, </a:t>
            </a:r>
          </a:p>
          <a:p>
            <a:pPr fontAlgn="base">
              <a:lnSpc>
                <a:spcPct val="90000"/>
              </a:lnSpc>
            </a:pPr>
            <a:r>
              <a:rPr lang="sk-SK" sz="1000" b="0" i="0">
                <a:effectLst/>
                <a:latin typeface="Roboto" panose="02000000000000000000" pitchFamily="2" charset="0"/>
              </a:rPr>
              <a:t>Ty si sa zriekol pôžitkov tohto sveta, žil si v pokore a skrytosti v samote pustovne a teraz prebývaš v nebeskej sláve. Prihováraj sa za nás. </a:t>
            </a:r>
          </a:p>
          <a:p>
            <a:pPr fontAlgn="base">
              <a:lnSpc>
                <a:spcPct val="90000"/>
              </a:lnSpc>
            </a:pPr>
            <a:r>
              <a:rPr lang="sk-SK" sz="1000" b="0" i="0">
                <a:effectLst/>
                <a:latin typeface="Roboto" panose="02000000000000000000" pitchFamily="2" charset="0"/>
              </a:rPr>
              <a:t>Očisť naše myšlienky i srdcia, upevni nás vo viere a posilni našu vôľu. </a:t>
            </a:r>
          </a:p>
          <a:p>
            <a:pPr fontAlgn="base">
              <a:lnSpc>
                <a:spcPct val="90000"/>
              </a:lnSpc>
            </a:pPr>
            <a:r>
              <a:rPr lang="sk-SK" sz="1000" b="0" i="0">
                <a:effectLst/>
                <a:latin typeface="Roboto" panose="02000000000000000000" pitchFamily="2" charset="0"/>
              </a:rPr>
              <a:t>Rozpáľ v nás lásku k Bohu i k blížnemu. </a:t>
            </a:r>
          </a:p>
          <a:p>
            <a:pPr fontAlgn="base">
              <a:lnSpc>
                <a:spcPct val="90000"/>
              </a:lnSpc>
            </a:pPr>
            <a:r>
              <a:rPr lang="sk-SK" sz="1000" b="0" i="0">
                <a:effectLst/>
                <a:latin typeface="Roboto" panose="02000000000000000000" pitchFamily="2" charset="0"/>
              </a:rPr>
              <a:t>Pomáhaj nám voliť si dobro a vyhýbať sa zlu. </a:t>
            </a:r>
          </a:p>
          <a:p>
            <a:pPr fontAlgn="base">
              <a:lnSpc>
                <a:spcPct val="90000"/>
              </a:lnSpc>
            </a:pPr>
            <a:r>
              <a:rPr lang="sk-SK" sz="1000" b="0" i="0">
                <a:effectLst/>
                <a:latin typeface="Roboto" panose="02000000000000000000" pitchFamily="2" charset="0"/>
              </a:rPr>
              <a:t>Chráň nás pred viditeľnými i neviditeľnými nepriateľmi a posilňuj nás vo všednosti dňa. </a:t>
            </a:r>
          </a:p>
          <a:p>
            <a:pPr fontAlgn="base">
              <a:lnSpc>
                <a:spcPct val="90000"/>
              </a:lnSpc>
            </a:pPr>
            <a:r>
              <a:rPr lang="sk-SK" sz="1000" b="0" i="0">
                <a:effectLst/>
                <a:latin typeface="Roboto" panose="02000000000000000000" pitchFamily="2" charset="0"/>
              </a:rPr>
              <a:t>Mnohí ľudia na Tvoj príhovor dostali od Boha dar uzdravenia duše i tela, vyriešenie problémov v ľudsky beznádejných situáciách. </a:t>
            </a:r>
          </a:p>
          <a:p>
            <a:pPr fontAlgn="base">
              <a:lnSpc>
                <a:spcPct val="90000"/>
              </a:lnSpc>
            </a:pPr>
            <a:r>
              <a:rPr lang="sk-SK" sz="1000" b="0" i="0" err="1">
                <a:effectLst/>
                <a:latin typeface="Roboto" panose="02000000000000000000" pitchFamily="2" charset="0"/>
              </a:rPr>
              <a:t>Zhliadni</a:t>
            </a:r>
            <a:r>
              <a:rPr lang="sk-SK" sz="1000" b="0" i="0">
                <a:effectLst/>
                <a:latin typeface="Roboto" panose="02000000000000000000" pitchFamily="2" charset="0"/>
              </a:rPr>
              <a:t> na nás s láskou a ak je to v súlade s Božou vôľou, vypros nám u Boha milosť, o ktorú pokorne prosíme, no predovšetkým nám všetkým pomáhaj každodenne kráčať cestou svätosti do večného života. Amen.</a:t>
            </a:r>
          </a:p>
          <a:p>
            <a:pPr>
              <a:lnSpc>
                <a:spcPct val="90000"/>
              </a:lnSpc>
            </a:pPr>
            <a:endParaRPr lang="sk-SK" sz="100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Tree>
    <p:extLst>
      <p:ext uri="{BB962C8B-B14F-4D97-AF65-F5344CB8AC3E}">
        <p14:creationId xmlns:p14="http://schemas.microsoft.com/office/powerpoint/2010/main" val="236968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k-SK"/>
            </a:p>
          </p:txBody>
        </p:sp>
      </p:grpSp>
      <p:pic>
        <p:nvPicPr>
          <p:cNvPr id="5" name="Picture 4" descr="Připínáčky na mapě">
            <a:extLst>
              <a:ext uri="{FF2B5EF4-FFF2-40B4-BE49-F238E27FC236}">
                <a16:creationId xmlns:a16="http://schemas.microsoft.com/office/drawing/2014/main" id="{317EA85A-6D3A-DDFE-BDD8-791E43940730}"/>
              </a:ext>
            </a:extLst>
          </p:cNvPr>
          <p:cNvPicPr>
            <a:picLocks noChangeAspect="1"/>
          </p:cNvPicPr>
          <p:nvPr/>
        </p:nvPicPr>
        <p:blipFill rotWithShape="1">
          <a:blip r:embed="rId2"/>
          <a:srcRect l="26191" r="2129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Nadpis 1">
            <a:extLst>
              <a:ext uri="{FF2B5EF4-FFF2-40B4-BE49-F238E27FC236}">
                <a16:creationId xmlns:a16="http://schemas.microsoft.com/office/drawing/2014/main" id="{21AA31D6-A5D9-89DD-8520-C056B6263D9B}"/>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a:t>Zdroje:</a:t>
            </a:r>
          </a:p>
        </p:txBody>
      </p:sp>
      <p:sp>
        <p:nvSpPr>
          <p:cNvPr id="3" name="Zástupný objekt pre obsah 2">
            <a:extLst>
              <a:ext uri="{FF2B5EF4-FFF2-40B4-BE49-F238E27FC236}">
                <a16:creationId xmlns:a16="http://schemas.microsoft.com/office/drawing/2014/main" id="{FC127A76-44B8-D9E0-71E6-81891FAC36DF}"/>
              </a:ext>
            </a:extLst>
          </p:cNvPr>
          <p:cNvSpPr>
            <a:spLocks noGrp="1"/>
          </p:cNvSpPr>
          <p:nvPr>
            <p:ph idx="1"/>
          </p:nvPr>
        </p:nvSpPr>
        <p:spPr>
          <a:xfrm>
            <a:off x="5380563" y="4050833"/>
            <a:ext cx="3893440" cy="1096899"/>
          </a:xfrm>
        </p:spPr>
        <p:txBody>
          <a:bodyPr vert="horz" lIns="91440" tIns="45720" rIns="91440" bIns="45720" rtlCol="0" anchor="t">
            <a:normAutofit/>
          </a:bodyPr>
          <a:lstStyle/>
          <a:p>
            <a:pPr marL="0" indent="0" algn="r">
              <a:buNone/>
            </a:pPr>
            <a:r>
              <a:rPr lang="en-US" b="0" i="0">
                <a:solidFill>
                  <a:schemeClr val="tx1">
                    <a:lumMod val="50000"/>
                    <a:lumOff val="50000"/>
                  </a:schemeClr>
                </a:solidFill>
                <a:effectLst/>
              </a:rPr>
              <a:t>zdroj: </a:t>
            </a:r>
            <a:r>
              <a:rPr lang="en-US" b="0" i="0" u="none" strike="noStrike">
                <a:solidFill>
                  <a:schemeClr val="tx1">
                    <a:lumMod val="50000"/>
                    <a:lumOff val="50000"/>
                  </a:schemeClr>
                </a:solidFill>
                <a:effectLst/>
                <a:hlinkClick r:id="rId3"/>
              </a:rPr>
              <a:t>http://www.zivotopisysvatych.sk/sarbel-makhluf/</a:t>
            </a:r>
            <a:endParaRPr lang="en-US">
              <a:solidFill>
                <a:schemeClr val="tx1">
                  <a:lumMod val="50000"/>
                  <a:lumOff val="50000"/>
                </a:schemeClr>
              </a:solidFill>
            </a:endParaRPr>
          </a:p>
        </p:txBody>
      </p:sp>
    </p:spTree>
    <p:extLst>
      <p:ext uri="{BB962C8B-B14F-4D97-AF65-F5344CB8AC3E}">
        <p14:creationId xmlns:p14="http://schemas.microsoft.com/office/powerpoint/2010/main" val="114081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zeta">
  <a:themeElements>
    <a:clrScheme name="Faz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z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z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TotalTime>
  <Words>528</Words>
  <Application>Microsoft Office PowerPoint</Application>
  <PresentationFormat>Širokouhlá</PresentationFormat>
  <Paragraphs>23</Paragraphs>
  <Slides>7</Slides>
  <Notes>0</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7</vt:i4>
      </vt:variant>
    </vt:vector>
  </HeadingPairs>
  <TitlesOfParts>
    <vt:vector size="13" baseType="lpstr">
      <vt:lpstr>Trebuchet MS</vt:lpstr>
      <vt:lpstr>Arial</vt:lpstr>
      <vt:lpstr>Roboto</vt:lpstr>
      <vt:lpstr>Wingdings 3</vt:lpstr>
      <vt:lpstr>-apple-system</vt:lpstr>
      <vt:lpstr>Fazeta</vt:lpstr>
      <vt:lpstr>Sv. Charbel Makhluf</vt:lpstr>
      <vt:lpstr>Životopis</vt:lpstr>
      <vt:lpstr>Duchovný život</vt:lpstr>
      <vt:lpstr>Úmrtie</vt:lpstr>
      <vt:lpstr>Fotografie</vt:lpstr>
      <vt:lpstr>Modlitba</vt:lpstr>
      <vt:lpstr>Zdroje: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 Charbel Makhluf</dc:title>
  <dc:creator>Matúš Pohly</dc:creator>
  <cp:lastModifiedBy>Matúš Pohly</cp:lastModifiedBy>
  <cp:revision>2</cp:revision>
  <dcterms:created xsi:type="dcterms:W3CDTF">2023-09-24T07:35:10Z</dcterms:created>
  <dcterms:modified xsi:type="dcterms:W3CDTF">2023-09-24T08:14:14Z</dcterms:modified>
</cp:coreProperties>
</file>