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56" r:id="rId5"/>
    <p:sldId id="257" r:id="rId6"/>
    <p:sldId id="258" r:id="rId7"/>
    <p:sldId id="259" r:id="rId8"/>
    <p:sldId id="260" r:id="rId9"/>
    <p:sldId id="279" r:id="rId10"/>
    <p:sldId id="261" r:id="rId11"/>
    <p:sldId id="262" r:id="rId12"/>
    <p:sldId id="267" r:id="rId13"/>
    <p:sldId id="268" r:id="rId14"/>
    <p:sldId id="269" r:id="rId15"/>
    <p:sldId id="270" r:id="rId16"/>
    <p:sldId id="277" r:id="rId17"/>
    <p:sldId id="266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17.2.2021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17.2.2021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17.2.2021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17.2.2021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17.2.2021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17.2.2021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17.2.2021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Čo sme sa už naučili???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Výsledok vyhľadávania obrázkov pre dopyt geograf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143000"/>
            <a:ext cx="5486400" cy="55522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965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ROZLOHA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22" name="Picture 2" descr="Súvisiaci obr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5029200" cy="5029200"/>
          </a:xfrm>
          <a:prstGeom prst="rect">
            <a:avLst/>
          </a:prstGeom>
          <a:noFill/>
        </p:spPr>
      </p:pic>
      <p:sp>
        <p:nvSpPr>
          <p:cNvPr id="6" name="Päťuholník 5"/>
          <p:cNvSpPr/>
          <p:nvPr/>
        </p:nvSpPr>
        <p:spPr>
          <a:xfrm>
            <a:off x="5638800" y="2514600"/>
            <a:ext cx="3505200" cy="2209800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42.mil. km2</a:t>
            </a:r>
            <a:endParaRPr lang="sk-SK" sz="4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Pruhovaná šípka vpravo 6"/>
          <p:cNvSpPr/>
          <p:nvPr/>
        </p:nvSpPr>
        <p:spPr>
          <a:xfrm rot="1823940">
            <a:off x="372800" y="1075173"/>
            <a:ext cx="1828800" cy="1066800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uhovaná šípka vpravo 7"/>
          <p:cNvSpPr/>
          <p:nvPr/>
        </p:nvSpPr>
        <p:spPr>
          <a:xfrm rot="19872160">
            <a:off x="1667861" y="4641712"/>
            <a:ext cx="1828800" cy="1066800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73706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Pobrežie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Výsledok vyhľadávania obrázkov pre dopyt amerika mapa"/>
          <p:cNvPicPr>
            <a:picLocks noChangeAspect="1" noChangeArrowheads="1"/>
          </p:cNvPicPr>
          <p:nvPr/>
        </p:nvPicPr>
        <p:blipFill>
          <a:blip r:embed="rId2"/>
          <a:srcRect b="1562"/>
          <a:stretch>
            <a:fillRect/>
          </a:stretch>
        </p:blipFill>
        <p:spPr bwMode="auto">
          <a:xfrm>
            <a:off x="1676400" y="-1"/>
            <a:ext cx="4876800" cy="6858001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 rot="1213825">
            <a:off x="1943872" y="298532"/>
            <a:ext cx="914400" cy="387955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 rot="1213825">
            <a:off x="4127371" y="1280231"/>
            <a:ext cx="914400" cy="676561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 rot="1213825">
            <a:off x="3887115" y="2748403"/>
            <a:ext cx="536922" cy="370596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 rot="20311397">
            <a:off x="2693349" y="2305484"/>
            <a:ext cx="258474" cy="725406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 rot="1213825">
            <a:off x="3602925" y="3198874"/>
            <a:ext cx="414149" cy="198383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 rot="21371523">
            <a:off x="4224750" y="3116203"/>
            <a:ext cx="1105044" cy="53591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 rot="21371523">
            <a:off x="3673069" y="4176315"/>
            <a:ext cx="431066" cy="335503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229600" cy="129540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6600" b="1" dirty="0" smtClean="0"/>
              <a:t>Čo už vieme ...</a:t>
            </a:r>
            <a:endParaRPr lang="sk-SK" sz="66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4578" name="Picture 2" descr="Výsledok vyhľadávania obrázkov pre dopyt otazn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00200"/>
            <a:ext cx="518160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Na ktorých pologuliach leží Amerika?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ľadávania obrázkov pre dopyt rozloha ameri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24949" cy="4648200"/>
          </a:xfrm>
          <a:prstGeom prst="rect">
            <a:avLst/>
          </a:prstGeom>
          <a:noFill/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609600" y="4191000"/>
            <a:ext cx="82296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 fontScale="97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Ktorý ostrov sveta je najväčší?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ľadávania obrázkov pre dopyt rozloha ameri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24949" cy="46482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2743200" y="2362200"/>
            <a:ext cx="1447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Oceán???</a:t>
            </a:r>
            <a:endParaRPr lang="sk-SK" b="1" dirty="0"/>
          </a:p>
        </p:txBody>
      </p:sp>
      <p:sp>
        <p:nvSpPr>
          <p:cNvPr id="6" name="Obdĺžnik 5"/>
          <p:cNvSpPr/>
          <p:nvPr/>
        </p:nvSpPr>
        <p:spPr>
          <a:xfrm>
            <a:off x="457200" y="3048000"/>
            <a:ext cx="1447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Oceán???</a:t>
            </a:r>
            <a:endParaRPr lang="sk-SK" b="1" dirty="0"/>
          </a:p>
        </p:txBody>
      </p:sp>
      <p:sp>
        <p:nvSpPr>
          <p:cNvPr id="7" name="Obdĺžnik 6"/>
          <p:cNvSpPr/>
          <p:nvPr/>
        </p:nvSpPr>
        <p:spPr>
          <a:xfrm>
            <a:off x="2286000" y="5029200"/>
            <a:ext cx="1447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Oceán???</a:t>
            </a:r>
            <a:endParaRPr lang="sk-SK" b="1" dirty="0"/>
          </a:p>
        </p:txBody>
      </p:sp>
      <p:sp>
        <p:nvSpPr>
          <p:cNvPr id="8" name="Obdĺžnik 7"/>
          <p:cNvSpPr/>
          <p:nvPr/>
        </p:nvSpPr>
        <p:spPr>
          <a:xfrm>
            <a:off x="2057400" y="1066800"/>
            <a:ext cx="1447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Oceán???</a:t>
            </a:r>
            <a:endParaRPr lang="sk-SK" b="1" dirty="0"/>
          </a:p>
        </p:txBody>
      </p:sp>
      <p:sp>
        <p:nvSpPr>
          <p:cNvPr id="9" name="Obdĺžnik 8"/>
          <p:cNvSpPr/>
          <p:nvPr/>
        </p:nvSpPr>
        <p:spPr>
          <a:xfrm>
            <a:off x="3200400" y="2895600"/>
            <a:ext cx="12954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more???</a:t>
            </a:r>
            <a:endParaRPr lang="sk-SK" b="1" dirty="0"/>
          </a:p>
        </p:txBody>
      </p:sp>
      <p:cxnSp>
        <p:nvCxnSpPr>
          <p:cNvPr id="11" name="Rovná spojovacia šípka 10"/>
          <p:cNvCxnSpPr/>
          <p:nvPr/>
        </p:nvCxnSpPr>
        <p:spPr>
          <a:xfrm rot="10800000">
            <a:off x="2438400" y="3048000"/>
            <a:ext cx="685800" cy="1524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dĺžnik 11"/>
          <p:cNvSpPr/>
          <p:nvPr/>
        </p:nvSpPr>
        <p:spPr>
          <a:xfrm>
            <a:off x="3352800" y="1676400"/>
            <a:ext cx="12954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záliv???</a:t>
            </a:r>
            <a:endParaRPr lang="sk-SK" b="1" dirty="0"/>
          </a:p>
        </p:txBody>
      </p:sp>
      <p:cxnSp>
        <p:nvCxnSpPr>
          <p:cNvPr id="13" name="Rovná spojovacia šípka 12"/>
          <p:cNvCxnSpPr/>
          <p:nvPr/>
        </p:nvCxnSpPr>
        <p:spPr>
          <a:xfrm rot="10800000">
            <a:off x="2590800" y="1828800"/>
            <a:ext cx="685800" cy="1524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ak 3"/>
          <p:cNvSpPr/>
          <p:nvPr/>
        </p:nvSpPr>
        <p:spPr>
          <a:xfrm>
            <a:off x="0" y="381000"/>
            <a:ext cx="8610600" cy="51054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Čím bol známy rok 1492?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Čo oddeľuje Ameriku od ostatných častí sveta?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ľadávania obrázkov pre dopyt rozloha ameri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24949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3933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POVRCH AMERIKY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povrch ameri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152524"/>
            <a:ext cx="6143625" cy="5705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ľadávania obrázkov pre dopyt povrch ameri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0"/>
            <a:ext cx="7384656" cy="6858000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2590800" y="914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6172200" y="5105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 rot="2307889">
            <a:off x="5548252" y="1679144"/>
            <a:ext cx="381000" cy="10668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1</a:t>
            </a:r>
            <a:endParaRPr lang="sk-SK" dirty="0"/>
          </a:p>
        </p:txBody>
      </p:sp>
      <p:sp>
        <p:nvSpPr>
          <p:cNvPr id="8" name="Ovál 7"/>
          <p:cNvSpPr/>
          <p:nvPr/>
        </p:nvSpPr>
        <p:spPr>
          <a:xfrm rot="2307889">
            <a:off x="6907559" y="4428994"/>
            <a:ext cx="752909" cy="66701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2</a:t>
            </a:r>
            <a:endParaRPr lang="sk-SK" dirty="0"/>
          </a:p>
        </p:txBody>
      </p:sp>
      <p:sp>
        <p:nvSpPr>
          <p:cNvPr id="9" name="Ovál 8"/>
          <p:cNvSpPr/>
          <p:nvPr/>
        </p:nvSpPr>
        <p:spPr>
          <a:xfrm rot="2307889">
            <a:off x="4434806" y="1807834"/>
            <a:ext cx="974170" cy="87875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3</a:t>
            </a:r>
            <a:endParaRPr lang="sk-SK" dirty="0"/>
          </a:p>
        </p:txBody>
      </p:sp>
      <p:sp>
        <p:nvSpPr>
          <p:cNvPr id="10" name="Ovál 9"/>
          <p:cNvSpPr/>
          <p:nvPr/>
        </p:nvSpPr>
        <p:spPr>
          <a:xfrm rot="2307889">
            <a:off x="6219595" y="3842198"/>
            <a:ext cx="833634" cy="68822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4</a:t>
            </a:r>
            <a:endParaRPr lang="sk-SK" dirty="0"/>
          </a:p>
        </p:txBody>
      </p:sp>
      <p:sp>
        <p:nvSpPr>
          <p:cNvPr id="11" name="Ovál 10"/>
          <p:cNvSpPr/>
          <p:nvPr/>
        </p:nvSpPr>
        <p:spPr>
          <a:xfrm rot="2307889">
            <a:off x="6337221" y="5237869"/>
            <a:ext cx="598383" cy="49434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5</a:t>
            </a:r>
            <a:endParaRPr lang="sk-SK" dirty="0"/>
          </a:p>
        </p:txBody>
      </p:sp>
      <p:sp>
        <p:nvSpPr>
          <p:cNvPr id="12" name="Ovál 11"/>
          <p:cNvSpPr/>
          <p:nvPr/>
        </p:nvSpPr>
        <p:spPr>
          <a:xfrm>
            <a:off x="6019800" y="5410200"/>
            <a:ext cx="214253" cy="7592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Voľná forma 12"/>
          <p:cNvSpPr/>
          <p:nvPr/>
        </p:nvSpPr>
        <p:spPr>
          <a:xfrm>
            <a:off x="4909625" y="4923692"/>
            <a:ext cx="700776" cy="1201020"/>
          </a:xfrm>
          <a:custGeom>
            <a:avLst/>
            <a:gdLst>
              <a:gd name="connsiteX0" fmla="*/ 0 w 700776"/>
              <a:gd name="connsiteY0" fmla="*/ 1195754 h 1201020"/>
              <a:gd name="connsiteX1" fmla="*/ 182880 w 700776"/>
              <a:gd name="connsiteY1" fmla="*/ 1181686 h 1201020"/>
              <a:gd name="connsiteX2" fmla="*/ 211015 w 700776"/>
              <a:gd name="connsiteY2" fmla="*/ 1125416 h 1201020"/>
              <a:gd name="connsiteX3" fmla="*/ 323557 w 700776"/>
              <a:gd name="connsiteY3" fmla="*/ 1041010 h 1201020"/>
              <a:gd name="connsiteX4" fmla="*/ 450166 w 700776"/>
              <a:gd name="connsiteY4" fmla="*/ 970671 h 1201020"/>
              <a:gd name="connsiteX5" fmla="*/ 492369 w 700776"/>
              <a:gd name="connsiteY5" fmla="*/ 942536 h 1201020"/>
              <a:gd name="connsiteX6" fmla="*/ 576775 w 700776"/>
              <a:gd name="connsiteY6" fmla="*/ 787791 h 1201020"/>
              <a:gd name="connsiteX7" fmla="*/ 604910 w 700776"/>
              <a:gd name="connsiteY7" fmla="*/ 703385 h 1201020"/>
              <a:gd name="connsiteX8" fmla="*/ 618978 w 700776"/>
              <a:gd name="connsiteY8" fmla="*/ 661182 h 1201020"/>
              <a:gd name="connsiteX9" fmla="*/ 647113 w 700776"/>
              <a:gd name="connsiteY9" fmla="*/ 633046 h 1201020"/>
              <a:gd name="connsiteX10" fmla="*/ 661181 w 700776"/>
              <a:gd name="connsiteY10" fmla="*/ 281354 h 1201020"/>
              <a:gd name="connsiteX11" fmla="*/ 647113 w 700776"/>
              <a:gd name="connsiteY11" fmla="*/ 225083 h 1201020"/>
              <a:gd name="connsiteX12" fmla="*/ 618978 w 700776"/>
              <a:gd name="connsiteY12" fmla="*/ 182880 h 1201020"/>
              <a:gd name="connsiteX13" fmla="*/ 590843 w 700776"/>
              <a:gd name="connsiteY13" fmla="*/ 98474 h 1201020"/>
              <a:gd name="connsiteX14" fmla="*/ 562707 w 700776"/>
              <a:gd name="connsiteY14" fmla="*/ 70339 h 1201020"/>
              <a:gd name="connsiteX15" fmla="*/ 520504 w 700776"/>
              <a:gd name="connsiteY15" fmla="*/ 0 h 120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0776" h="1201020">
                <a:moveTo>
                  <a:pt x="0" y="1195754"/>
                </a:moveTo>
                <a:cubicBezTo>
                  <a:pt x="60960" y="1191065"/>
                  <a:pt x="124877" y="1201020"/>
                  <a:pt x="182880" y="1181686"/>
                </a:cubicBezTo>
                <a:cubicBezTo>
                  <a:pt x="202774" y="1175055"/>
                  <a:pt x="199383" y="1142865"/>
                  <a:pt x="211015" y="1125416"/>
                </a:cubicBezTo>
                <a:cubicBezTo>
                  <a:pt x="230061" y="1096847"/>
                  <a:pt x="312246" y="1044780"/>
                  <a:pt x="323557" y="1041010"/>
                </a:cubicBezTo>
                <a:cubicBezTo>
                  <a:pt x="397840" y="1016249"/>
                  <a:pt x="353421" y="1035168"/>
                  <a:pt x="450166" y="970671"/>
                </a:cubicBezTo>
                <a:lnTo>
                  <a:pt x="492369" y="942536"/>
                </a:lnTo>
                <a:cubicBezTo>
                  <a:pt x="551750" y="853465"/>
                  <a:pt x="544220" y="877319"/>
                  <a:pt x="576775" y="787791"/>
                </a:cubicBezTo>
                <a:cubicBezTo>
                  <a:pt x="586910" y="759919"/>
                  <a:pt x="595532" y="731520"/>
                  <a:pt x="604910" y="703385"/>
                </a:cubicBezTo>
                <a:cubicBezTo>
                  <a:pt x="609599" y="689317"/>
                  <a:pt x="608493" y="671668"/>
                  <a:pt x="618978" y="661182"/>
                </a:cubicBezTo>
                <a:lnTo>
                  <a:pt x="647113" y="633046"/>
                </a:lnTo>
                <a:cubicBezTo>
                  <a:pt x="700776" y="472060"/>
                  <a:pt x="684891" y="554008"/>
                  <a:pt x="661181" y="281354"/>
                </a:cubicBezTo>
                <a:cubicBezTo>
                  <a:pt x="659506" y="262092"/>
                  <a:pt x="654729" y="242854"/>
                  <a:pt x="647113" y="225083"/>
                </a:cubicBezTo>
                <a:cubicBezTo>
                  <a:pt x="640453" y="209543"/>
                  <a:pt x="625845" y="198330"/>
                  <a:pt x="618978" y="182880"/>
                </a:cubicBezTo>
                <a:cubicBezTo>
                  <a:pt x="606933" y="155779"/>
                  <a:pt x="611814" y="119444"/>
                  <a:pt x="590843" y="98474"/>
                </a:cubicBezTo>
                <a:cubicBezTo>
                  <a:pt x="581464" y="89096"/>
                  <a:pt x="570993" y="80696"/>
                  <a:pt x="562707" y="70339"/>
                </a:cubicBezTo>
                <a:cubicBezTo>
                  <a:pt x="540074" y="42048"/>
                  <a:pt x="535114" y="29219"/>
                  <a:pt x="520504" y="0"/>
                </a:cubicBezTo>
              </a:path>
            </a:pathLst>
          </a:custGeom>
          <a:ln w="508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Voľná forma 13"/>
          <p:cNvSpPr/>
          <p:nvPr/>
        </p:nvSpPr>
        <p:spPr>
          <a:xfrm>
            <a:off x="5062025" y="5076092"/>
            <a:ext cx="700776" cy="1201020"/>
          </a:xfrm>
          <a:custGeom>
            <a:avLst/>
            <a:gdLst>
              <a:gd name="connsiteX0" fmla="*/ 0 w 700776"/>
              <a:gd name="connsiteY0" fmla="*/ 1195754 h 1201020"/>
              <a:gd name="connsiteX1" fmla="*/ 182880 w 700776"/>
              <a:gd name="connsiteY1" fmla="*/ 1181686 h 1201020"/>
              <a:gd name="connsiteX2" fmla="*/ 211015 w 700776"/>
              <a:gd name="connsiteY2" fmla="*/ 1125416 h 1201020"/>
              <a:gd name="connsiteX3" fmla="*/ 323557 w 700776"/>
              <a:gd name="connsiteY3" fmla="*/ 1041010 h 1201020"/>
              <a:gd name="connsiteX4" fmla="*/ 450166 w 700776"/>
              <a:gd name="connsiteY4" fmla="*/ 970671 h 1201020"/>
              <a:gd name="connsiteX5" fmla="*/ 492369 w 700776"/>
              <a:gd name="connsiteY5" fmla="*/ 942536 h 1201020"/>
              <a:gd name="connsiteX6" fmla="*/ 576775 w 700776"/>
              <a:gd name="connsiteY6" fmla="*/ 787791 h 1201020"/>
              <a:gd name="connsiteX7" fmla="*/ 604910 w 700776"/>
              <a:gd name="connsiteY7" fmla="*/ 703385 h 1201020"/>
              <a:gd name="connsiteX8" fmla="*/ 618978 w 700776"/>
              <a:gd name="connsiteY8" fmla="*/ 661182 h 1201020"/>
              <a:gd name="connsiteX9" fmla="*/ 647113 w 700776"/>
              <a:gd name="connsiteY9" fmla="*/ 633046 h 1201020"/>
              <a:gd name="connsiteX10" fmla="*/ 661181 w 700776"/>
              <a:gd name="connsiteY10" fmla="*/ 281354 h 1201020"/>
              <a:gd name="connsiteX11" fmla="*/ 647113 w 700776"/>
              <a:gd name="connsiteY11" fmla="*/ 225083 h 1201020"/>
              <a:gd name="connsiteX12" fmla="*/ 618978 w 700776"/>
              <a:gd name="connsiteY12" fmla="*/ 182880 h 1201020"/>
              <a:gd name="connsiteX13" fmla="*/ 590843 w 700776"/>
              <a:gd name="connsiteY13" fmla="*/ 98474 h 1201020"/>
              <a:gd name="connsiteX14" fmla="*/ 562707 w 700776"/>
              <a:gd name="connsiteY14" fmla="*/ 70339 h 1201020"/>
              <a:gd name="connsiteX15" fmla="*/ 520504 w 700776"/>
              <a:gd name="connsiteY15" fmla="*/ 0 h 120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0776" h="1201020">
                <a:moveTo>
                  <a:pt x="0" y="1195754"/>
                </a:moveTo>
                <a:cubicBezTo>
                  <a:pt x="60960" y="1191065"/>
                  <a:pt x="124877" y="1201020"/>
                  <a:pt x="182880" y="1181686"/>
                </a:cubicBezTo>
                <a:cubicBezTo>
                  <a:pt x="202774" y="1175055"/>
                  <a:pt x="199383" y="1142865"/>
                  <a:pt x="211015" y="1125416"/>
                </a:cubicBezTo>
                <a:cubicBezTo>
                  <a:pt x="230061" y="1096847"/>
                  <a:pt x="312246" y="1044780"/>
                  <a:pt x="323557" y="1041010"/>
                </a:cubicBezTo>
                <a:cubicBezTo>
                  <a:pt x="397840" y="1016249"/>
                  <a:pt x="353421" y="1035168"/>
                  <a:pt x="450166" y="970671"/>
                </a:cubicBezTo>
                <a:lnTo>
                  <a:pt x="492369" y="942536"/>
                </a:lnTo>
                <a:cubicBezTo>
                  <a:pt x="551750" y="853465"/>
                  <a:pt x="544220" y="877319"/>
                  <a:pt x="576775" y="787791"/>
                </a:cubicBezTo>
                <a:cubicBezTo>
                  <a:pt x="586910" y="759919"/>
                  <a:pt x="595532" y="731520"/>
                  <a:pt x="604910" y="703385"/>
                </a:cubicBezTo>
                <a:cubicBezTo>
                  <a:pt x="609599" y="689317"/>
                  <a:pt x="608493" y="671668"/>
                  <a:pt x="618978" y="661182"/>
                </a:cubicBezTo>
                <a:lnTo>
                  <a:pt x="647113" y="633046"/>
                </a:lnTo>
                <a:cubicBezTo>
                  <a:pt x="700776" y="472060"/>
                  <a:pt x="684891" y="554008"/>
                  <a:pt x="661181" y="281354"/>
                </a:cubicBezTo>
                <a:cubicBezTo>
                  <a:pt x="659506" y="262092"/>
                  <a:pt x="654729" y="242854"/>
                  <a:pt x="647113" y="225083"/>
                </a:cubicBezTo>
                <a:cubicBezTo>
                  <a:pt x="640453" y="209543"/>
                  <a:pt x="625845" y="198330"/>
                  <a:pt x="618978" y="182880"/>
                </a:cubicBezTo>
                <a:cubicBezTo>
                  <a:pt x="606933" y="155779"/>
                  <a:pt x="611814" y="119444"/>
                  <a:pt x="590843" y="98474"/>
                </a:cubicBezTo>
                <a:cubicBezTo>
                  <a:pt x="581464" y="89096"/>
                  <a:pt x="570993" y="80696"/>
                  <a:pt x="562707" y="70339"/>
                </a:cubicBezTo>
                <a:cubicBezTo>
                  <a:pt x="540074" y="42048"/>
                  <a:pt x="535114" y="29219"/>
                  <a:pt x="520504" y="0"/>
                </a:cubicBezTo>
              </a:path>
            </a:pathLst>
          </a:custGeom>
          <a:ln w="508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Voľná forma 14"/>
          <p:cNvSpPr/>
          <p:nvPr/>
        </p:nvSpPr>
        <p:spPr>
          <a:xfrm>
            <a:off x="5214425" y="5228492"/>
            <a:ext cx="700776" cy="1201020"/>
          </a:xfrm>
          <a:custGeom>
            <a:avLst/>
            <a:gdLst>
              <a:gd name="connsiteX0" fmla="*/ 0 w 700776"/>
              <a:gd name="connsiteY0" fmla="*/ 1195754 h 1201020"/>
              <a:gd name="connsiteX1" fmla="*/ 182880 w 700776"/>
              <a:gd name="connsiteY1" fmla="*/ 1181686 h 1201020"/>
              <a:gd name="connsiteX2" fmla="*/ 211015 w 700776"/>
              <a:gd name="connsiteY2" fmla="*/ 1125416 h 1201020"/>
              <a:gd name="connsiteX3" fmla="*/ 323557 w 700776"/>
              <a:gd name="connsiteY3" fmla="*/ 1041010 h 1201020"/>
              <a:gd name="connsiteX4" fmla="*/ 450166 w 700776"/>
              <a:gd name="connsiteY4" fmla="*/ 970671 h 1201020"/>
              <a:gd name="connsiteX5" fmla="*/ 492369 w 700776"/>
              <a:gd name="connsiteY5" fmla="*/ 942536 h 1201020"/>
              <a:gd name="connsiteX6" fmla="*/ 576775 w 700776"/>
              <a:gd name="connsiteY6" fmla="*/ 787791 h 1201020"/>
              <a:gd name="connsiteX7" fmla="*/ 604910 w 700776"/>
              <a:gd name="connsiteY7" fmla="*/ 703385 h 1201020"/>
              <a:gd name="connsiteX8" fmla="*/ 618978 w 700776"/>
              <a:gd name="connsiteY8" fmla="*/ 661182 h 1201020"/>
              <a:gd name="connsiteX9" fmla="*/ 647113 w 700776"/>
              <a:gd name="connsiteY9" fmla="*/ 633046 h 1201020"/>
              <a:gd name="connsiteX10" fmla="*/ 661181 w 700776"/>
              <a:gd name="connsiteY10" fmla="*/ 281354 h 1201020"/>
              <a:gd name="connsiteX11" fmla="*/ 647113 w 700776"/>
              <a:gd name="connsiteY11" fmla="*/ 225083 h 1201020"/>
              <a:gd name="connsiteX12" fmla="*/ 618978 w 700776"/>
              <a:gd name="connsiteY12" fmla="*/ 182880 h 1201020"/>
              <a:gd name="connsiteX13" fmla="*/ 590843 w 700776"/>
              <a:gd name="connsiteY13" fmla="*/ 98474 h 1201020"/>
              <a:gd name="connsiteX14" fmla="*/ 562707 w 700776"/>
              <a:gd name="connsiteY14" fmla="*/ 70339 h 1201020"/>
              <a:gd name="connsiteX15" fmla="*/ 520504 w 700776"/>
              <a:gd name="connsiteY15" fmla="*/ 0 h 120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0776" h="1201020">
                <a:moveTo>
                  <a:pt x="0" y="1195754"/>
                </a:moveTo>
                <a:cubicBezTo>
                  <a:pt x="60960" y="1191065"/>
                  <a:pt x="124877" y="1201020"/>
                  <a:pt x="182880" y="1181686"/>
                </a:cubicBezTo>
                <a:cubicBezTo>
                  <a:pt x="202774" y="1175055"/>
                  <a:pt x="199383" y="1142865"/>
                  <a:pt x="211015" y="1125416"/>
                </a:cubicBezTo>
                <a:cubicBezTo>
                  <a:pt x="230061" y="1096847"/>
                  <a:pt x="312246" y="1044780"/>
                  <a:pt x="323557" y="1041010"/>
                </a:cubicBezTo>
                <a:cubicBezTo>
                  <a:pt x="397840" y="1016249"/>
                  <a:pt x="353421" y="1035168"/>
                  <a:pt x="450166" y="970671"/>
                </a:cubicBezTo>
                <a:lnTo>
                  <a:pt x="492369" y="942536"/>
                </a:lnTo>
                <a:cubicBezTo>
                  <a:pt x="551750" y="853465"/>
                  <a:pt x="544220" y="877319"/>
                  <a:pt x="576775" y="787791"/>
                </a:cubicBezTo>
                <a:cubicBezTo>
                  <a:pt x="586910" y="759919"/>
                  <a:pt x="595532" y="731520"/>
                  <a:pt x="604910" y="703385"/>
                </a:cubicBezTo>
                <a:cubicBezTo>
                  <a:pt x="609599" y="689317"/>
                  <a:pt x="608493" y="671668"/>
                  <a:pt x="618978" y="661182"/>
                </a:cubicBezTo>
                <a:lnTo>
                  <a:pt x="647113" y="633046"/>
                </a:lnTo>
                <a:cubicBezTo>
                  <a:pt x="700776" y="472060"/>
                  <a:pt x="684891" y="554008"/>
                  <a:pt x="661181" y="281354"/>
                </a:cubicBezTo>
                <a:cubicBezTo>
                  <a:pt x="659506" y="262092"/>
                  <a:pt x="654729" y="242854"/>
                  <a:pt x="647113" y="225083"/>
                </a:cubicBezTo>
                <a:cubicBezTo>
                  <a:pt x="640453" y="209543"/>
                  <a:pt x="625845" y="198330"/>
                  <a:pt x="618978" y="182880"/>
                </a:cubicBezTo>
                <a:cubicBezTo>
                  <a:pt x="606933" y="155779"/>
                  <a:pt x="611814" y="119444"/>
                  <a:pt x="590843" y="98474"/>
                </a:cubicBezTo>
                <a:cubicBezTo>
                  <a:pt x="581464" y="89096"/>
                  <a:pt x="570993" y="80696"/>
                  <a:pt x="562707" y="70339"/>
                </a:cubicBezTo>
                <a:cubicBezTo>
                  <a:pt x="540074" y="42048"/>
                  <a:pt x="535114" y="29219"/>
                  <a:pt x="520504" y="0"/>
                </a:cubicBezTo>
              </a:path>
            </a:pathLst>
          </a:custGeom>
          <a:ln w="508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err="1" smtClean="0"/>
              <a:t>Mt</a:t>
            </a:r>
            <a:r>
              <a:rPr lang="sk-SK" dirty="0" smtClean="0"/>
              <a:t>. </a:t>
            </a:r>
            <a:r>
              <a:rPr lang="sk-SK" dirty="0" err="1" smtClean="0"/>
              <a:t>McKinley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5602" name="Picture 2" descr="Výsledok vyhľadávania obrázkov pre dopyt mt.mckinle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066800"/>
            <a:ext cx="9082861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9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AKO SA NAZÝVA SEVERNÁ POLÁRNA OBLASŤ?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3794" name="Picture 2" descr="Výsledok vyhľadávania obrázkov pre dopyt OTAZN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762000"/>
            <a:ext cx="2438400" cy="182880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1752600"/>
            <a:ext cx="82296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 fontScale="900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KTO a kedy ako 1. objavil Arktídu?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381000" y="3276600"/>
            <a:ext cx="82296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Ktorý známy ostrov patrí Arktíde?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381000" y="4419600"/>
            <a:ext cx="82296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 fontScale="900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Ako sa volajú a čím sa živia obyvatelia Arktídy?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66086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Aconcagua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ýsledok vyhľadávania obrázkov pre dopyt aconcagu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64808"/>
            <a:ext cx="8382000" cy="58931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Amazonská nížina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Výsledok vyhľadávania obrázkov pre dopyt amazonská níži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22398"/>
            <a:ext cx="8153400" cy="54356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Atacama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Výsledok vyhľadávania obrázkov pre dopyt ataca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095873" cy="4800600"/>
          </a:xfrm>
          <a:prstGeom prst="rect">
            <a:avLst/>
          </a:prstGeom>
          <a:noFill/>
        </p:spPr>
      </p:pic>
      <p:pic>
        <p:nvPicPr>
          <p:cNvPr id="32772" name="Picture 4" descr="Výsledok vyhľadávania obrázkov pre dopyt atacam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1752600"/>
            <a:ext cx="9150421" cy="3800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PODNEBIE...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4818" name="Picture 2" descr="Výsledok vyhľadávania obrázkov pre dopyt podnebie ameriky"/>
          <p:cNvPicPr>
            <a:picLocks noChangeAspect="1" noChangeArrowheads="1"/>
          </p:cNvPicPr>
          <p:nvPr/>
        </p:nvPicPr>
        <p:blipFill>
          <a:blip r:embed="rId2"/>
          <a:srcRect l="44118"/>
          <a:stretch>
            <a:fillRect/>
          </a:stretch>
        </p:blipFill>
        <p:spPr bwMode="auto">
          <a:xfrm>
            <a:off x="1904999" y="1219200"/>
            <a:ext cx="5227983" cy="55375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Z uvedených pojmov vyber 1, ktorý k ostatným nepatrí 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04800" y="1752600"/>
            <a:ext cx="82296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67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Pitná voda, ľadovec, ľadový medveď, </a:t>
            </a: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Amundsen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tučniaky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04800" y="2971800"/>
            <a:ext cx="8229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 fontScale="67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Vikingovia,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Južný oceán, zelená Zem, Severný ľadový oceán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04800" y="4191000"/>
            <a:ext cx="82296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 fontScale="75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Mauna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46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Kea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Havana, Wellington, </a:t>
            </a:r>
            <a:r>
              <a:rPr kumimoji="0" lang="sk-SK" sz="46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Aloha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229600" cy="129540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8000" dirty="0" smtClean="0"/>
              <a:t>AMERIKA</a:t>
            </a:r>
            <a:endParaRPr lang="sk-SK" sz="8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Súvisiaci obr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8176" y="1524000"/>
            <a:ext cx="5174776" cy="53340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228600" y="5334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smtClean="0"/>
              <a:t>https://www.youtube.com/watch?v=odiklJDU_Zs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Prví Európania 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amerika VIKINGOV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8229600" cy="5157216"/>
          </a:xfrm>
          <a:prstGeom prst="rect">
            <a:avLst/>
          </a:prstGeom>
          <a:noFill/>
        </p:spPr>
      </p:pic>
      <p:sp>
        <p:nvSpPr>
          <p:cNvPr id="5" name="Obláčik 4"/>
          <p:cNvSpPr/>
          <p:nvPr/>
        </p:nvSpPr>
        <p:spPr>
          <a:xfrm>
            <a:off x="2209800" y="1905000"/>
            <a:ext cx="4267200" cy="1905000"/>
          </a:xfrm>
          <a:prstGeom prst="cloud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6000" dirty="0" smtClean="0"/>
              <a:t>11.stor.</a:t>
            </a:r>
            <a:endParaRPr lang="sk-SK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1492...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46237"/>
            <a:ext cx="3200400" cy="86836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dirty="0" smtClean="0"/>
              <a:t>KRIŠTOF KOLUMBUS</a:t>
            </a:r>
            <a:endParaRPr lang="sk-SK" dirty="0"/>
          </a:p>
        </p:txBody>
      </p:sp>
      <p:pic>
        <p:nvPicPr>
          <p:cNvPr id="27650" name="Picture 2" descr="Výsledok vyhľadávania obrázkov pre dopyt krištof kolumbu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381000"/>
            <a:ext cx="4812222" cy="6172200"/>
          </a:xfrm>
          <a:prstGeom prst="rect">
            <a:avLst/>
          </a:prstGeom>
          <a:noFill/>
        </p:spPr>
      </p:pic>
      <p:pic>
        <p:nvPicPr>
          <p:cNvPr id="27652" name="Picture 4" descr="Výsledok vyhľadávania obrázkov pre dopyt krištof kolumbus lo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267200"/>
            <a:ext cx="3543300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ýsledok vyhľadávania obrázkov pre dopyt amerigo vespucc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28600"/>
            <a:ext cx="5394960" cy="4495800"/>
          </a:xfrm>
          <a:prstGeom prst="rect">
            <a:avLst/>
          </a:prstGeom>
          <a:noFill/>
        </p:spPr>
      </p:pic>
      <p:sp>
        <p:nvSpPr>
          <p:cNvPr id="5" name="Zástupný symbol obsahu 2"/>
          <p:cNvSpPr txBox="1">
            <a:spLocks/>
          </p:cNvSpPr>
          <p:nvPr/>
        </p:nvSpPr>
        <p:spPr>
          <a:xfrm>
            <a:off x="457200" y="1646237"/>
            <a:ext cx="3200400" cy="8683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AMERIGO VESPUCI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POLOHA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ýsledok vyhľadávania obrázkov pre dopyt rozloha ameri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24949" cy="4648200"/>
          </a:xfrm>
          <a:prstGeom prst="rect">
            <a:avLst/>
          </a:prstGeom>
          <a:noFill/>
        </p:spPr>
      </p:pic>
      <p:cxnSp>
        <p:nvCxnSpPr>
          <p:cNvPr id="6" name="Rovná spojnica 5"/>
          <p:cNvCxnSpPr/>
          <p:nvPr/>
        </p:nvCxnSpPr>
        <p:spPr>
          <a:xfrm rot="16200000" flipH="1">
            <a:off x="2057400" y="3429000"/>
            <a:ext cx="46482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Rovná spojnica 6"/>
          <p:cNvCxnSpPr>
            <a:stCxn id="29698" idx="1"/>
            <a:endCxn id="29698" idx="3"/>
          </p:cNvCxnSpPr>
          <p:nvPr/>
        </p:nvCxnSpPr>
        <p:spPr>
          <a:xfrm rot="10800000" flipH="1">
            <a:off x="-1" y="3467100"/>
            <a:ext cx="9124949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Obdĺžnik 9"/>
          <p:cNvSpPr/>
          <p:nvPr/>
        </p:nvSpPr>
        <p:spPr>
          <a:xfrm>
            <a:off x="381000" y="2667000"/>
            <a:ext cx="9144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???</a:t>
            </a:r>
            <a:endParaRPr lang="sk-SK" sz="3600" dirty="0"/>
          </a:p>
        </p:txBody>
      </p:sp>
      <p:sp>
        <p:nvSpPr>
          <p:cNvPr id="11" name="Obdĺžnik 10"/>
          <p:cNvSpPr/>
          <p:nvPr/>
        </p:nvSpPr>
        <p:spPr>
          <a:xfrm>
            <a:off x="2895600" y="2514600"/>
            <a:ext cx="9144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???</a:t>
            </a:r>
            <a:endParaRPr lang="sk-SK" sz="3600" dirty="0"/>
          </a:p>
        </p:txBody>
      </p:sp>
      <p:sp>
        <p:nvSpPr>
          <p:cNvPr id="12" name="Obdĺžnik 11"/>
          <p:cNvSpPr/>
          <p:nvPr/>
        </p:nvSpPr>
        <p:spPr>
          <a:xfrm>
            <a:off x="2133600" y="990600"/>
            <a:ext cx="9144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???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86700" cy="8683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ROZLOHA –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......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svetadiel</a:t>
            </a:r>
          </a:p>
        </p:txBody>
      </p:sp>
      <p:pic>
        <p:nvPicPr>
          <p:cNvPr id="17411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3782" y="4070351"/>
            <a:ext cx="1997869" cy="2663825"/>
          </a:xfr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162051"/>
            <a:ext cx="1997869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066" y="1066801"/>
            <a:ext cx="1997869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707" y="1066801"/>
            <a:ext cx="199906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9" y="4070351"/>
            <a:ext cx="200144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707" y="4070351"/>
            <a:ext cx="199906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ovéPole 9"/>
          <p:cNvSpPr txBox="1"/>
          <p:nvPr/>
        </p:nvSpPr>
        <p:spPr>
          <a:xfrm>
            <a:off x="3887391" y="6013451"/>
            <a:ext cx="217168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sk-SK" sz="2400" b="1" dirty="0">
                <a:solidFill>
                  <a:srgbClr val="FF0000"/>
                </a:solidFill>
              </a:rPr>
              <a:t>10,2 mil. km²</a:t>
            </a:r>
          </a:p>
        </p:txBody>
      </p:sp>
      <p:sp>
        <p:nvSpPr>
          <p:cNvPr id="17418" name="TextovéPole 10"/>
          <p:cNvSpPr txBox="1">
            <a:spLocks noChangeArrowheads="1"/>
          </p:cNvSpPr>
          <p:nvPr/>
        </p:nvSpPr>
        <p:spPr bwMode="auto">
          <a:xfrm>
            <a:off x="931069" y="6013451"/>
            <a:ext cx="18533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k-SK" sz="2400" b="1">
                <a:solidFill>
                  <a:srgbClr val="FF0000"/>
                </a:solidFill>
              </a:rPr>
              <a:t>13,7 mil. km²</a:t>
            </a:r>
          </a:p>
        </p:txBody>
      </p:sp>
      <p:sp>
        <p:nvSpPr>
          <p:cNvPr id="17419" name="TextovéPole 11"/>
          <p:cNvSpPr txBox="1">
            <a:spLocks noChangeArrowheads="1"/>
          </p:cNvSpPr>
          <p:nvPr/>
        </p:nvSpPr>
        <p:spPr bwMode="auto">
          <a:xfrm>
            <a:off x="6767513" y="3132138"/>
            <a:ext cx="18533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k-SK" sz="2400" b="1">
                <a:solidFill>
                  <a:srgbClr val="FF0000"/>
                </a:solidFill>
              </a:rPr>
              <a:t>30,4 mil. km²</a:t>
            </a:r>
          </a:p>
        </p:txBody>
      </p:sp>
      <p:sp>
        <p:nvSpPr>
          <p:cNvPr id="17420" name="TextovéPole 12"/>
          <p:cNvSpPr txBox="1">
            <a:spLocks noChangeArrowheads="1"/>
          </p:cNvSpPr>
          <p:nvPr/>
        </p:nvSpPr>
        <p:spPr bwMode="auto">
          <a:xfrm>
            <a:off x="931069" y="3132138"/>
            <a:ext cx="18533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k-SK" sz="2400" b="1">
                <a:solidFill>
                  <a:srgbClr val="FF0000"/>
                </a:solidFill>
              </a:rPr>
              <a:t>43,8 mil. km²</a:t>
            </a:r>
          </a:p>
        </p:txBody>
      </p:sp>
      <p:sp>
        <p:nvSpPr>
          <p:cNvPr id="17421" name="TextovéPole 13"/>
          <p:cNvSpPr txBox="1">
            <a:spLocks noChangeArrowheads="1"/>
          </p:cNvSpPr>
          <p:nvPr/>
        </p:nvSpPr>
        <p:spPr bwMode="auto">
          <a:xfrm>
            <a:off x="3875485" y="3140076"/>
            <a:ext cx="1617751" cy="461665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k-SK" sz="2400" b="1" dirty="0" smtClean="0">
                <a:solidFill>
                  <a:srgbClr val="FF0000"/>
                </a:solidFill>
              </a:rPr>
              <a:t>42 </a:t>
            </a:r>
            <a:r>
              <a:rPr lang="sk-SK" sz="2400" b="1" dirty="0">
                <a:solidFill>
                  <a:srgbClr val="FF0000"/>
                </a:solidFill>
              </a:rPr>
              <a:t>mil. km²</a:t>
            </a:r>
          </a:p>
        </p:txBody>
      </p:sp>
      <p:sp>
        <p:nvSpPr>
          <p:cNvPr id="17422" name="TextovéPole 14"/>
          <p:cNvSpPr txBox="1">
            <a:spLocks noChangeArrowheads="1"/>
          </p:cNvSpPr>
          <p:nvPr/>
        </p:nvSpPr>
        <p:spPr bwMode="auto">
          <a:xfrm>
            <a:off x="6829425" y="6013451"/>
            <a:ext cx="1697901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k-SK" sz="2400" b="1" dirty="0" smtClean="0">
                <a:solidFill>
                  <a:srgbClr val="FF0000"/>
                </a:solidFill>
              </a:rPr>
              <a:t>7,7 </a:t>
            </a:r>
            <a:r>
              <a:rPr lang="sk-SK" sz="2400" b="1" dirty="0">
                <a:solidFill>
                  <a:srgbClr val="FF0000"/>
                </a:solidFill>
              </a:rPr>
              <a:t>mil. km²</a:t>
            </a:r>
          </a:p>
        </p:txBody>
      </p:sp>
      <p:sp>
        <p:nvSpPr>
          <p:cNvPr id="16" name="TextovéPole 15"/>
          <p:cNvSpPr txBox="1"/>
          <p:nvPr/>
        </p:nvSpPr>
        <p:spPr>
          <a:xfrm>
            <a:off x="306748" y="1166851"/>
            <a:ext cx="64953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1.</a:t>
            </a:r>
          </a:p>
        </p:txBody>
      </p:sp>
      <p:sp>
        <p:nvSpPr>
          <p:cNvPr id="17" name="TextovéPole 16"/>
          <p:cNvSpPr txBox="1"/>
          <p:nvPr/>
        </p:nvSpPr>
        <p:spPr>
          <a:xfrm>
            <a:off x="6183550" y="4069980"/>
            <a:ext cx="64953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6.</a:t>
            </a:r>
          </a:p>
        </p:txBody>
      </p:sp>
      <p:sp>
        <p:nvSpPr>
          <p:cNvPr id="18" name="TextovéPole 17"/>
          <p:cNvSpPr txBox="1"/>
          <p:nvPr/>
        </p:nvSpPr>
        <p:spPr>
          <a:xfrm>
            <a:off x="3251471" y="4069994"/>
            <a:ext cx="64953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5.</a:t>
            </a:r>
          </a:p>
        </p:txBody>
      </p:sp>
      <p:sp>
        <p:nvSpPr>
          <p:cNvPr id="19" name="TextovéPole 18"/>
          <p:cNvSpPr txBox="1"/>
          <p:nvPr/>
        </p:nvSpPr>
        <p:spPr>
          <a:xfrm>
            <a:off x="287091" y="4069994"/>
            <a:ext cx="64953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4.</a:t>
            </a:r>
          </a:p>
        </p:txBody>
      </p:sp>
      <p:sp>
        <p:nvSpPr>
          <p:cNvPr id="20" name="TextovéPole 19"/>
          <p:cNvSpPr txBox="1"/>
          <p:nvPr/>
        </p:nvSpPr>
        <p:spPr>
          <a:xfrm>
            <a:off x="6196195" y="1067202"/>
            <a:ext cx="64953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3.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3251471" y="1067202"/>
            <a:ext cx="64953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2.</a:t>
            </a:r>
          </a:p>
        </p:txBody>
      </p:sp>
    </p:spTree>
    <p:extLst>
      <p:ext uri="{BB962C8B-B14F-4D97-AF65-F5344CB8AC3E}">
        <p14:creationId xmlns="" xmlns:p14="http://schemas.microsoft.com/office/powerpoint/2010/main" val="382225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70</TotalTime>
  <Words>201</Words>
  <PresentationFormat>Prezentácia na obrazovke (4:3)</PresentationFormat>
  <Paragraphs>58</Paragraphs>
  <Slides>23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4" baseType="lpstr">
      <vt:lpstr>Odliatok</vt:lpstr>
      <vt:lpstr>Čo sme sa už naučili???</vt:lpstr>
      <vt:lpstr>AKO SA NAZÝVA SEVERNÁ POLÁRNA OBLASŤ?</vt:lpstr>
      <vt:lpstr>Z uvedených pojmov vyber 1, ktorý k ostatným nepatrí ...</vt:lpstr>
      <vt:lpstr>AMERIKA</vt:lpstr>
      <vt:lpstr>Prví Európania ...</vt:lpstr>
      <vt:lpstr>1492...</vt:lpstr>
      <vt:lpstr>Snímka 7</vt:lpstr>
      <vt:lpstr>POLOHA</vt:lpstr>
      <vt:lpstr>ROZLOHA – ...... svetadiel</vt:lpstr>
      <vt:lpstr>Snímka 10</vt:lpstr>
      <vt:lpstr>Pobrežie </vt:lpstr>
      <vt:lpstr>Čo už vieme ...</vt:lpstr>
      <vt:lpstr>Na ktorých pologuliach leží Amerika?</vt:lpstr>
      <vt:lpstr>Snímka 14</vt:lpstr>
      <vt:lpstr>Snímka 15</vt:lpstr>
      <vt:lpstr>Čo oddeľuje Ameriku od ostatných častí sveta?</vt:lpstr>
      <vt:lpstr>POVRCH AMERIKY</vt:lpstr>
      <vt:lpstr>Snímka 18</vt:lpstr>
      <vt:lpstr>Mt. McKinley</vt:lpstr>
      <vt:lpstr>Aconcagua</vt:lpstr>
      <vt:lpstr>Amazonská nížina</vt:lpstr>
      <vt:lpstr>Atacama</vt:lpstr>
      <vt:lpstr>PODNEBIE...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AMERIKA</dc:title>
  <dc:creator>hp</dc:creator>
  <cp:lastModifiedBy>hp</cp:lastModifiedBy>
  <cp:revision>72</cp:revision>
  <dcterms:created xsi:type="dcterms:W3CDTF">2017-02-19T09:21:11Z</dcterms:created>
  <dcterms:modified xsi:type="dcterms:W3CDTF">2021-02-17T09:50:55Z</dcterms:modified>
</cp:coreProperties>
</file>