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1" r:id="rId7"/>
    <p:sldId id="273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1208-6CCD-4734-8139-9952A3EA0C44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370D-5D8A-4E89-90E0-49E857EC7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370D-5D8A-4E89-90E0-49E857EC7D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1678-58E9-4520-948E-B54B3DE1299A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EFED-9FB0-4B6D-9C26-8BE07C147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>
            <a:normAutofit/>
          </a:bodyPr>
          <a:lstStyle/>
          <a:p>
            <a:r>
              <a:rPr lang="sk-SK" b="1" cap="all" dirty="0"/>
              <a:t>Prvá MISIJNÁ cesta</a:t>
            </a:r>
            <a:r>
              <a:rPr lang="sk-SK" b="1" dirty="0"/>
              <a:t> (45-47 po  Kr</a:t>
            </a:r>
            <a:r>
              <a:rPr lang="sk-SK" b="1" dirty="0" smtClean="0"/>
              <a:t>.)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Antiochijské</a:t>
            </a:r>
            <a:r>
              <a:rPr lang="sk-SK" b="1" dirty="0"/>
              <a:t> </a:t>
            </a:r>
            <a:r>
              <a:rPr lang="sk-SK" b="1" dirty="0" smtClean="0"/>
              <a:t>obdobie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sk-SK" dirty="0"/>
              <a:t>Barnabáš a Pavol už rok pracovali v </a:t>
            </a:r>
            <a:r>
              <a:rPr lang="sk-SK" dirty="0" err="1" smtClean="0"/>
              <a:t>Anticohii</a:t>
            </a:r>
            <a:r>
              <a:rPr lang="sk-SK" dirty="0" smtClean="0"/>
              <a:t>: </a:t>
            </a:r>
            <a:r>
              <a:rPr lang="sk-SK" i="1" dirty="0"/>
              <a:t>„Celý rok pobudli v tamojšej cirkvi a učili početný zástup. V </a:t>
            </a:r>
            <a:r>
              <a:rPr lang="sk-SK" i="1" dirty="0" err="1"/>
              <a:t>Antiochii</a:t>
            </a:r>
            <a:r>
              <a:rPr lang="sk-SK" i="1" dirty="0"/>
              <a:t> učeníkov prvý raz nazvali kresťanmi.“</a:t>
            </a:r>
            <a:r>
              <a:rPr lang="sk-SK" dirty="0"/>
              <a:t> (Sk 11,26</a:t>
            </a:r>
            <a:r>
              <a:rPr lang="sk-SK" dirty="0" smtClean="0"/>
              <a:t>)</a:t>
            </a:r>
          </a:p>
          <a:p>
            <a:pPr algn="just"/>
            <a:r>
              <a:rPr lang="sk-SK" dirty="0"/>
              <a:t>Označenie „</a:t>
            </a:r>
            <a:r>
              <a:rPr lang="sk-SK" dirty="0" err="1"/>
              <a:t>christianói</a:t>
            </a:r>
            <a:r>
              <a:rPr lang="sk-SK" dirty="0"/>
              <a:t>“ = „kresťania“ pravdepodobne pochádza z latinského prostredia a bolo aplikované na Ježišových nasledovníkov prevažne z pohanského prostredia. </a:t>
            </a:r>
            <a:endParaRPr lang="sk-SK" dirty="0" smtClean="0"/>
          </a:p>
          <a:p>
            <a:pPr algn="just"/>
            <a:r>
              <a:rPr lang="sk-SK" dirty="0"/>
              <a:t>Grécky výraz „</a:t>
            </a:r>
            <a:r>
              <a:rPr lang="sk-SK" dirty="0" err="1"/>
              <a:t>étnos</a:t>
            </a:r>
            <a:r>
              <a:rPr lang="sk-SK" dirty="0"/>
              <a:t>“ = „národ“ sa nachádza 29-krát a takmer výlučne označuje pohanov. Ide o ekvivalent k hebrejskému výrazu „</a:t>
            </a:r>
            <a:r>
              <a:rPr lang="sk-SK" dirty="0" err="1"/>
              <a:t>gojím</a:t>
            </a:r>
            <a:r>
              <a:rPr lang="sk-SK" dirty="0"/>
              <a:t>“. </a:t>
            </a:r>
            <a:endParaRPr lang="sk-SK" dirty="0" smtClean="0"/>
          </a:p>
          <a:p>
            <a:pPr algn="just"/>
            <a:r>
              <a:rPr lang="sk-SK" dirty="0" smtClean="0"/>
              <a:t>Výraz </a:t>
            </a:r>
            <a:r>
              <a:rPr lang="sk-SK" dirty="0"/>
              <a:t>„</a:t>
            </a:r>
            <a:r>
              <a:rPr lang="sk-SK" dirty="0" err="1"/>
              <a:t>éllenos</a:t>
            </a:r>
            <a:r>
              <a:rPr lang="sk-SK" dirty="0"/>
              <a:t>“,</a:t>
            </a:r>
            <a:r>
              <a:rPr lang="sk-SK" i="1" dirty="0"/>
              <a:t> </a:t>
            </a:r>
            <a:r>
              <a:rPr lang="sk-SK" dirty="0"/>
              <a:t>resp. „</a:t>
            </a:r>
            <a:r>
              <a:rPr lang="sk-SK" dirty="0" err="1"/>
              <a:t>ellenistés</a:t>
            </a:r>
            <a:r>
              <a:rPr lang="sk-SK" dirty="0"/>
              <a:t>“ = „</a:t>
            </a:r>
            <a:r>
              <a:rPr lang="sk-SK" dirty="0" err="1"/>
              <a:t>helenista</a:t>
            </a:r>
            <a:r>
              <a:rPr lang="sk-SK" dirty="0"/>
              <a:t>“ označuje toho, kto je národnosťou alebo kultúrou v protiklade s </a:t>
            </a:r>
            <a:r>
              <a:rPr lang="sk-SK" dirty="0" err="1"/>
              <a:t>Babylončami</a:t>
            </a:r>
            <a:r>
              <a:rPr lang="sk-SK" dirty="0"/>
              <a:t>, Peržanmi a ďalšími národmi. Trikrát však tento výraz označuje Židov, ktorí žili gréckym spôsobom života (Sk 6,1; 9,29; 11,20</a:t>
            </a:r>
            <a:r>
              <a:rPr lang="sk-SK" dirty="0" smtClean="0"/>
              <a:t>).</a:t>
            </a:r>
          </a:p>
          <a:p>
            <a:pPr algn="just"/>
            <a:r>
              <a:rPr lang="sk-SK" dirty="0"/>
              <a:t>Slovo „</a:t>
            </a:r>
            <a:r>
              <a:rPr lang="sk-SK" dirty="0" err="1"/>
              <a:t>prosélytos</a:t>
            </a:r>
            <a:r>
              <a:rPr lang="sk-SK" dirty="0"/>
              <a:t>“ = „</a:t>
            </a:r>
            <a:r>
              <a:rPr lang="sk-SK" dirty="0" err="1"/>
              <a:t>prozelyta</a:t>
            </a:r>
            <a:r>
              <a:rPr lang="sk-SK" dirty="0"/>
              <a:t>“ slúži na označenie osoby, ktorá prijala obriezku a stala sa vyznávačom židovského náboženstva. </a:t>
            </a:r>
            <a:endParaRPr lang="sk-SK" dirty="0" smtClean="0"/>
          </a:p>
          <a:p>
            <a:pPr algn="just"/>
            <a:r>
              <a:rPr lang="sk-SK" dirty="0" smtClean="0"/>
              <a:t>Ten, kto odmietol pohanstvo</a:t>
            </a:r>
            <a:r>
              <a:rPr lang="sk-SK" dirty="0"/>
              <a:t>, </a:t>
            </a:r>
            <a:r>
              <a:rPr lang="sk-SK" dirty="0" smtClean="0"/>
              <a:t>prijal vieru </a:t>
            </a:r>
            <a:r>
              <a:rPr lang="sk-SK" dirty="0"/>
              <a:t>v jedného Boha a </a:t>
            </a:r>
            <a:r>
              <a:rPr lang="sk-SK" dirty="0" smtClean="0"/>
              <a:t>navštevoval aj </a:t>
            </a:r>
            <a:r>
              <a:rPr lang="sk-SK" dirty="0"/>
              <a:t>synagógu, </a:t>
            </a:r>
            <a:r>
              <a:rPr lang="sk-SK" dirty="0" smtClean="0"/>
              <a:t>bol „bohabojný“, </a:t>
            </a:r>
            <a:r>
              <a:rPr lang="sk-SK" dirty="0"/>
              <a:t>resp. „</a:t>
            </a:r>
            <a:r>
              <a:rPr lang="sk-SK" dirty="0" err="1" smtClean="0"/>
              <a:t>ctiteľBoha</a:t>
            </a:r>
            <a:r>
              <a:rPr lang="sk-SK" dirty="0"/>
              <a:t>“, </a:t>
            </a:r>
            <a:r>
              <a:rPr lang="sk-SK" dirty="0" smtClean="0"/>
              <a:t>gréčtina </a:t>
            </a:r>
            <a:r>
              <a:rPr lang="sk-SK" dirty="0"/>
              <a:t>používa </a:t>
            </a:r>
            <a:r>
              <a:rPr lang="sk-SK" dirty="0" smtClean="0"/>
              <a:t>označenie</a:t>
            </a:r>
            <a:r>
              <a:rPr lang="sk-SK" dirty="0"/>
              <a:t>, </a:t>
            </a:r>
            <a:r>
              <a:rPr lang="sk-SK" dirty="0" smtClean="0"/>
              <a:t>„</a:t>
            </a:r>
            <a:r>
              <a:rPr lang="sk-SK" dirty="0" err="1"/>
              <a:t>fobúmenos</a:t>
            </a:r>
            <a:r>
              <a:rPr lang="sk-SK" dirty="0"/>
              <a:t>, </a:t>
            </a:r>
            <a:r>
              <a:rPr lang="sk-SK" dirty="0" err="1"/>
              <a:t>sebómenos</a:t>
            </a:r>
            <a:r>
              <a:rPr lang="sk-SK" dirty="0" smtClean="0"/>
              <a:t>“.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Prvá misijná cesta (45-47 po  Kr.)</a:t>
            </a:r>
            <a:endParaRPr lang="en-US" dirty="0"/>
          </a:p>
        </p:txBody>
      </p:sp>
      <p:pic>
        <p:nvPicPr>
          <p:cNvPr id="5" name="Picture 4" descr="003-bj-paul-ma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33383"/>
            <a:ext cx="8208912" cy="54359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649491"/>
          </a:xfrm>
        </p:spPr>
        <p:txBody>
          <a:bodyPr/>
          <a:lstStyle/>
          <a:p>
            <a:pPr algn="just"/>
            <a:r>
              <a:rPr lang="sk-SK" dirty="0"/>
              <a:t>Bola pravdepodobne jar v roku 45 po Kr., keď traja misionári vyplávali zo </a:t>
            </a:r>
            <a:r>
              <a:rPr lang="sk-SK" dirty="0" err="1"/>
              <a:t>Seleúcie</a:t>
            </a:r>
            <a:r>
              <a:rPr lang="sk-SK" dirty="0"/>
              <a:t> a dosiahli </a:t>
            </a:r>
            <a:r>
              <a:rPr lang="sk-SK" dirty="0" err="1"/>
              <a:t>Salaminu</a:t>
            </a:r>
            <a:r>
              <a:rPr lang="sk-SK" dirty="0"/>
              <a:t> na ostrove </a:t>
            </a:r>
            <a:r>
              <a:rPr lang="sk-SK" dirty="0" smtClean="0"/>
              <a:t>Cyprus.</a:t>
            </a:r>
          </a:p>
          <a:p>
            <a:pPr algn="just"/>
            <a:r>
              <a:rPr lang="sk-SK" dirty="0"/>
              <a:t>Podľa svojho zvyku Barnabáš a Pavol začali hlásať evanjelium v </a:t>
            </a:r>
            <a:r>
              <a:rPr lang="sk-SK" dirty="0" smtClean="0"/>
              <a:t>synagógach.</a:t>
            </a:r>
          </a:p>
          <a:p>
            <a:pPr algn="just"/>
            <a:r>
              <a:rPr lang="sk-SK" dirty="0"/>
              <a:t>Pavol obrátil </a:t>
            </a:r>
            <a:r>
              <a:rPr lang="sk-SK" dirty="0" err="1"/>
              <a:t>prokonzula</a:t>
            </a:r>
            <a:r>
              <a:rPr lang="sk-SK" dirty="0"/>
              <a:t> na kresťanstvo napriek čarodejníkovi </a:t>
            </a:r>
            <a:r>
              <a:rPr lang="sk-SK" dirty="0" err="1"/>
              <a:t>Barjezusovi</a:t>
            </a:r>
            <a:r>
              <a:rPr lang="sk-SK" dirty="0"/>
              <a:t>, </a:t>
            </a:r>
            <a:r>
              <a:rPr lang="sk-SK" dirty="0" err="1"/>
              <a:t>prímením</a:t>
            </a:r>
            <a:r>
              <a:rPr lang="sk-SK" dirty="0"/>
              <a:t> </a:t>
            </a:r>
            <a:r>
              <a:rPr lang="sk-SK" dirty="0" err="1"/>
              <a:t>Elymas</a:t>
            </a:r>
            <a:r>
              <a:rPr lang="sk-SK" dirty="0"/>
              <a:t> </a:t>
            </a:r>
            <a:r>
              <a:rPr lang="sk-SK" b="1" dirty="0"/>
              <a:t>(</a:t>
            </a:r>
            <a:r>
              <a:rPr lang="sk-SK" b="1" dirty="0" err="1"/>
              <a:t>porov</a:t>
            </a:r>
            <a:r>
              <a:rPr lang="sk-SK" b="1" dirty="0"/>
              <a:t>. Sk 13,4-12).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4.4 Cypr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5526" y="1268760"/>
            <a:ext cx="7232948" cy="432048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3275856" y="47667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Cyprus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Z Cypru pokračovala trojica misionárov do </a:t>
            </a:r>
            <a:r>
              <a:rPr lang="sk-SK" b="1" dirty="0" err="1"/>
              <a:t>Perge</a:t>
            </a:r>
            <a:r>
              <a:rPr lang="sk-SK" dirty="0"/>
              <a:t> v </a:t>
            </a:r>
            <a:r>
              <a:rPr lang="sk-SK" dirty="0" err="1" smtClean="0"/>
              <a:t>Pamfílii</a:t>
            </a:r>
            <a:r>
              <a:rPr lang="sk-SK" dirty="0" smtClean="0"/>
              <a:t>. Odchod Jána Marka!</a:t>
            </a:r>
          </a:p>
          <a:p>
            <a:pPr algn="just"/>
            <a:r>
              <a:rPr lang="sk-SK" b="1" dirty="0" err="1" smtClean="0"/>
              <a:t>Antiochia</a:t>
            </a:r>
            <a:r>
              <a:rPr lang="sk-SK" b="1" dirty="0" smtClean="0"/>
              <a:t> v </a:t>
            </a:r>
            <a:r>
              <a:rPr lang="sk-SK" b="1" dirty="0" err="1" smtClean="0"/>
              <a:t>Pizídii</a:t>
            </a:r>
            <a:r>
              <a:rPr lang="sk-SK" b="1" dirty="0" smtClean="0"/>
              <a:t>- </a:t>
            </a:r>
            <a:r>
              <a:rPr lang="fr-FR" dirty="0" smtClean="0"/>
              <a:t>prv</a:t>
            </a:r>
            <a:r>
              <a:rPr lang="sk-SK" dirty="0" smtClean="0"/>
              <a:t>á</a:t>
            </a:r>
            <a:r>
              <a:rPr lang="fr-FR" dirty="0" smtClean="0"/>
              <a:t> </a:t>
            </a:r>
            <a:r>
              <a:rPr lang="fr-FR" dirty="0"/>
              <a:t>z troch Pavlových </a:t>
            </a:r>
            <a:r>
              <a:rPr lang="fr-FR" dirty="0" smtClean="0"/>
              <a:t>rečí</a:t>
            </a:r>
            <a:r>
              <a:rPr lang="sk-SK" dirty="0" smtClean="0"/>
              <a:t> v Sk.</a:t>
            </a:r>
          </a:p>
          <a:p>
            <a:pPr algn="just"/>
            <a:r>
              <a:rPr lang="sk-SK" dirty="0"/>
              <a:t>V </a:t>
            </a:r>
            <a:r>
              <a:rPr lang="sk-SK" b="1" dirty="0" err="1"/>
              <a:t>Ikóniu</a:t>
            </a:r>
            <a:r>
              <a:rPr lang="sk-SK" dirty="0"/>
              <a:t> sa opakovala schéma z </a:t>
            </a:r>
            <a:r>
              <a:rPr lang="sk-SK" dirty="0" err="1"/>
              <a:t>Antiochie</a:t>
            </a:r>
            <a:r>
              <a:rPr lang="sk-SK" dirty="0"/>
              <a:t>. Pavol a Barnabáš vstúpili do synagógy a po ohlásení evanjelia sa komunita Židov rozdelila na dva tábory</a:t>
            </a:r>
            <a:r>
              <a:rPr lang="sk-SK" dirty="0" smtClean="0"/>
              <a:t>.</a:t>
            </a:r>
          </a:p>
          <a:p>
            <a:pPr algn="just"/>
            <a:r>
              <a:rPr lang="sk-SK" b="1" dirty="0" err="1" smtClean="0"/>
              <a:t>Lystra</a:t>
            </a:r>
            <a:r>
              <a:rPr lang="sk-SK" dirty="0" smtClean="0"/>
              <a:t> – dávna báj o </a:t>
            </a:r>
            <a:r>
              <a:rPr lang="sk-SK" dirty="0" err="1" smtClean="0"/>
              <a:t>navšteve</a:t>
            </a:r>
            <a:r>
              <a:rPr lang="sk-SK" dirty="0" smtClean="0"/>
              <a:t> Dia a Hermesa (Pavlovo kameňovanie)</a:t>
            </a:r>
          </a:p>
          <a:p>
            <a:pPr algn="just"/>
            <a:r>
              <a:rPr lang="sk-SK" b="1" dirty="0" err="1"/>
              <a:t>Derbe</a:t>
            </a:r>
            <a:r>
              <a:rPr lang="sk-SK" dirty="0"/>
              <a:t> je jediné mesto, z ktorého misionári nemuseli utekať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V</a:t>
            </a:r>
            <a:r>
              <a:rPr lang="sk-SK" dirty="0" smtClean="0"/>
              <a:t>rátili sa tou </a:t>
            </a:r>
            <a:r>
              <a:rPr lang="sk-SK" dirty="0"/>
              <a:t>istou cestou ako </a:t>
            </a:r>
            <a:r>
              <a:rPr lang="sk-SK" dirty="0" smtClean="0"/>
              <a:t>prišli. Ich </a:t>
            </a:r>
            <a:r>
              <a:rPr lang="sk-SK" dirty="0"/>
              <a:t>úmyslom je posilniť vo viere tých, ktorí uverili v </a:t>
            </a:r>
            <a:r>
              <a:rPr lang="sk-SK" dirty="0" smtClean="0"/>
              <a:t>Krista.</a:t>
            </a:r>
            <a:endParaRPr lang="sk-SK" dirty="0"/>
          </a:p>
          <a:p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ul_map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4664"/>
            <a:ext cx="7705972" cy="57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9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Reč v </a:t>
            </a:r>
            <a:r>
              <a:rPr lang="sk-SK" b="1" dirty="0" err="1" smtClean="0"/>
              <a:t>Antiochii</a:t>
            </a:r>
            <a:r>
              <a:rPr lang="sk-SK" b="1" dirty="0" smtClean="0"/>
              <a:t> (Sk 13,16-41)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err="1" smtClean="0"/>
              <a:t>Pavlovu</a:t>
            </a:r>
            <a:r>
              <a:rPr lang="en-US" dirty="0" smtClean="0"/>
              <a:t> </a:t>
            </a:r>
            <a:r>
              <a:rPr lang="en-US" dirty="0" err="1" smtClean="0"/>
              <a:t>reč</a:t>
            </a:r>
            <a:r>
              <a:rPr lang="en-US" dirty="0" smtClean="0"/>
              <a:t> je </a:t>
            </a:r>
            <a:r>
              <a:rPr lang="en-US" dirty="0" err="1" smtClean="0"/>
              <a:t>možné</a:t>
            </a:r>
            <a:r>
              <a:rPr lang="en-US" dirty="0" smtClean="0"/>
              <a:t> </a:t>
            </a:r>
            <a:r>
              <a:rPr lang="en-US" dirty="0" err="1" smtClean="0"/>
              <a:t>rozdeliť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3 </a:t>
            </a:r>
            <a:r>
              <a:rPr lang="en-US" dirty="0" err="1" smtClean="0"/>
              <a:t>časti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Sk</a:t>
            </a:r>
            <a:r>
              <a:rPr lang="en-US" b="1" dirty="0" smtClean="0"/>
              <a:t> 13,16-22: </a:t>
            </a:r>
            <a:r>
              <a:rPr lang="en-US" dirty="0" err="1" smtClean="0"/>
              <a:t>Pavol</a:t>
            </a:r>
            <a:r>
              <a:rPr lang="en-US" dirty="0" smtClean="0"/>
              <a:t> </a:t>
            </a:r>
            <a:r>
              <a:rPr lang="en-US" dirty="0" err="1" smtClean="0"/>
              <a:t>uvádza</a:t>
            </a:r>
            <a:r>
              <a:rPr lang="en-US" dirty="0" smtClean="0"/>
              <a:t> </a:t>
            </a:r>
            <a:r>
              <a:rPr lang="en-US" dirty="0" err="1" smtClean="0"/>
              <a:t>niektoré</a:t>
            </a:r>
            <a:r>
              <a:rPr lang="en-US" dirty="0" smtClean="0"/>
              <a:t> </a:t>
            </a:r>
            <a:r>
              <a:rPr lang="en-US" dirty="0" err="1" smtClean="0"/>
              <a:t>dôležité</a:t>
            </a:r>
            <a:r>
              <a:rPr lang="en-US" dirty="0" smtClean="0"/>
              <a:t> body z </a:t>
            </a:r>
            <a:r>
              <a:rPr lang="en-US" dirty="0" err="1" smtClean="0"/>
              <a:t>dejín</a:t>
            </a:r>
            <a:r>
              <a:rPr lang="en-US" dirty="0" smtClean="0"/>
              <a:t> </a:t>
            </a:r>
            <a:r>
              <a:rPr lang="en-US" dirty="0" err="1" smtClean="0"/>
              <a:t>Izraela</a:t>
            </a:r>
            <a:r>
              <a:rPr lang="en-US" dirty="0" smtClean="0"/>
              <a:t>, </a:t>
            </a:r>
            <a:r>
              <a:rPr lang="en-US" dirty="0" err="1" smtClean="0"/>
              <a:t>aby</a:t>
            </a:r>
            <a:r>
              <a:rPr lang="sk-SK" dirty="0" smtClean="0"/>
              <a:t> </a:t>
            </a:r>
            <a:r>
              <a:rPr lang="en-US" dirty="0" err="1" smtClean="0"/>
              <a:t>poukázal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Božiu</a:t>
            </a:r>
            <a:r>
              <a:rPr lang="en-US" dirty="0" smtClean="0"/>
              <a:t> </a:t>
            </a:r>
            <a:r>
              <a:rPr lang="en-US" dirty="0" err="1" smtClean="0"/>
              <a:t>prozreteľnosť</a:t>
            </a:r>
            <a:r>
              <a:rPr lang="en-US" dirty="0" smtClean="0"/>
              <a:t> 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mesiášske</a:t>
            </a:r>
            <a:r>
              <a:rPr lang="en-US" dirty="0" smtClean="0"/>
              <a:t> </a:t>
            </a:r>
            <a:r>
              <a:rPr lang="en-US" dirty="0" err="1" smtClean="0"/>
              <a:t>prvky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patriarchov</a:t>
            </a:r>
            <a:r>
              <a:rPr lang="en-US" dirty="0" smtClean="0"/>
              <a:t> </a:t>
            </a:r>
            <a:r>
              <a:rPr lang="en-US" dirty="0" err="1" smtClean="0"/>
              <a:t>až</a:t>
            </a:r>
            <a:r>
              <a:rPr lang="sk-SK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Dávida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Sk</a:t>
            </a:r>
            <a:r>
              <a:rPr lang="en-US" b="1" dirty="0" smtClean="0"/>
              <a:t> 13,23-31: </a:t>
            </a:r>
            <a:r>
              <a:rPr lang="en-US" dirty="0" err="1" smtClean="0"/>
              <a:t>Pavol</a:t>
            </a:r>
            <a:r>
              <a:rPr lang="en-US" dirty="0" smtClean="0"/>
              <a:t> </a:t>
            </a:r>
            <a:r>
              <a:rPr lang="en-US" dirty="0" err="1" smtClean="0"/>
              <a:t>ohlasuje</a:t>
            </a:r>
            <a:r>
              <a:rPr lang="en-US" dirty="0" smtClean="0"/>
              <a:t> </a:t>
            </a:r>
            <a:r>
              <a:rPr lang="en-US" dirty="0" err="1" smtClean="0"/>
              <a:t>Ježiša</a:t>
            </a:r>
            <a:r>
              <a:rPr lang="en-US" dirty="0" smtClean="0"/>
              <a:t>, </a:t>
            </a:r>
            <a:r>
              <a:rPr lang="en-US" dirty="0" err="1" smtClean="0"/>
              <a:t>ktorý</a:t>
            </a:r>
            <a:r>
              <a:rPr lang="en-US" dirty="0" smtClean="0"/>
              <a:t> je </a:t>
            </a:r>
            <a:r>
              <a:rPr lang="en-US" dirty="0" err="1" smtClean="0"/>
              <a:t>prisľúbený</a:t>
            </a:r>
            <a:r>
              <a:rPr lang="en-US" dirty="0" smtClean="0"/>
              <a:t> </a:t>
            </a:r>
            <a:r>
              <a:rPr lang="en-US" dirty="0" err="1" smtClean="0"/>
              <a:t>Mesiáš</a:t>
            </a:r>
            <a:r>
              <a:rPr lang="en-US" dirty="0" smtClean="0"/>
              <a:t>, </a:t>
            </a:r>
            <a:r>
              <a:rPr lang="en-US" dirty="0" err="1" smtClean="0"/>
              <a:t>potomok</a:t>
            </a:r>
            <a:r>
              <a:rPr lang="sk-SK" dirty="0" smtClean="0"/>
              <a:t> </a:t>
            </a:r>
            <a:r>
              <a:rPr lang="en-US" dirty="0" err="1" smtClean="0"/>
              <a:t>Abraháma</a:t>
            </a:r>
            <a:r>
              <a:rPr lang="en-US" dirty="0" smtClean="0"/>
              <a:t> a </a:t>
            </a:r>
            <a:r>
              <a:rPr lang="en-US" dirty="0" err="1" smtClean="0"/>
              <a:t>Dávida</a:t>
            </a:r>
            <a:r>
              <a:rPr lang="en-US" dirty="0" smtClean="0"/>
              <a:t>. </a:t>
            </a:r>
            <a:r>
              <a:rPr lang="en-US" dirty="0" err="1" smtClean="0"/>
              <a:t>Vidíme</a:t>
            </a:r>
            <a:r>
              <a:rPr lang="en-US" dirty="0" smtClean="0"/>
              <a:t> </a:t>
            </a:r>
            <a:r>
              <a:rPr lang="en-US" dirty="0" err="1" smtClean="0"/>
              <a:t>podobnú</a:t>
            </a:r>
            <a:r>
              <a:rPr lang="sk-SK" dirty="0" smtClean="0"/>
              <a:t> </a:t>
            </a:r>
            <a:r>
              <a:rPr lang="en-US" dirty="0" err="1" smtClean="0"/>
              <a:t>schému</a:t>
            </a:r>
            <a:r>
              <a:rPr lang="en-US" dirty="0" smtClean="0"/>
              <a:t>, </a:t>
            </a:r>
            <a:r>
              <a:rPr lang="en-US" dirty="0" err="1" smtClean="0"/>
              <a:t>akú</a:t>
            </a:r>
            <a:r>
              <a:rPr lang="en-US" dirty="0" smtClean="0"/>
              <a:t> </a:t>
            </a:r>
            <a:r>
              <a:rPr lang="en-US" dirty="0" err="1" smtClean="0"/>
              <a:t>používa</a:t>
            </a:r>
            <a:r>
              <a:rPr lang="en-US" dirty="0" smtClean="0"/>
              <a:t> Peter v</a:t>
            </a:r>
            <a:r>
              <a:rPr lang="sk-SK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 1,21-22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voľbe</a:t>
            </a:r>
            <a:r>
              <a:rPr lang="en-US" dirty="0" smtClean="0"/>
              <a:t> </a:t>
            </a:r>
            <a:r>
              <a:rPr lang="en-US" dirty="0" err="1" smtClean="0"/>
              <a:t>Mateja</a:t>
            </a:r>
            <a:r>
              <a:rPr lang="en-US" dirty="0" smtClean="0"/>
              <a:t>. </a:t>
            </a:r>
            <a:r>
              <a:rPr lang="en-US" dirty="0" err="1" smtClean="0"/>
              <a:t>Začína</a:t>
            </a:r>
            <a:r>
              <a:rPr lang="en-US" dirty="0" smtClean="0"/>
              <a:t> </a:t>
            </a:r>
            <a:r>
              <a:rPr lang="en-US" dirty="0" err="1" smtClean="0"/>
              <a:t>krstom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en-US" dirty="0" err="1" smtClean="0"/>
              <a:t>smrť</a:t>
            </a:r>
            <a:r>
              <a:rPr lang="en-US" dirty="0" smtClean="0"/>
              <a:t> a </a:t>
            </a:r>
            <a:r>
              <a:rPr lang="en-US" dirty="0" err="1" smtClean="0"/>
              <a:t>vzkriesenie</a:t>
            </a:r>
            <a:r>
              <a:rPr lang="en-US" dirty="0" smtClean="0"/>
              <a:t> </a:t>
            </a:r>
            <a:r>
              <a:rPr lang="en-US" dirty="0" err="1" smtClean="0"/>
              <a:t>až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 </a:t>
            </a:r>
            <a:r>
              <a:rPr lang="en-US" dirty="0" err="1" smtClean="0"/>
              <a:t>oslávenie</a:t>
            </a:r>
            <a:r>
              <a:rPr lang="en-US" dirty="0" smtClean="0"/>
              <a:t> </a:t>
            </a:r>
            <a:r>
              <a:rPr lang="en-US" dirty="0" err="1" smtClean="0"/>
              <a:t>Ježiša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Sk</a:t>
            </a:r>
            <a:r>
              <a:rPr lang="en-US" b="1" dirty="0" smtClean="0"/>
              <a:t> 13,38-41: </a:t>
            </a:r>
            <a:r>
              <a:rPr lang="en-US" dirty="0" err="1" smtClean="0"/>
              <a:t>Pavol</a:t>
            </a:r>
            <a:r>
              <a:rPr lang="en-US" dirty="0" smtClean="0"/>
              <a:t> </a:t>
            </a:r>
            <a:r>
              <a:rPr lang="en-US" dirty="0" err="1" smtClean="0"/>
              <a:t>zakončuje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príhovor</a:t>
            </a:r>
            <a:r>
              <a:rPr lang="en-US" dirty="0" smtClean="0"/>
              <a:t> </a:t>
            </a:r>
            <a:r>
              <a:rPr lang="en-US" dirty="0" err="1" smtClean="0"/>
              <a:t>určitým</a:t>
            </a:r>
            <a:r>
              <a:rPr lang="en-US" dirty="0" smtClean="0"/>
              <a:t> </a:t>
            </a:r>
            <a:r>
              <a:rPr lang="en-US" dirty="0" err="1" smtClean="0"/>
              <a:t>zhrnutím</a:t>
            </a:r>
            <a:r>
              <a:rPr lang="en-US" dirty="0" smtClean="0"/>
              <a:t> a </a:t>
            </a:r>
            <a:r>
              <a:rPr lang="en-US" dirty="0" err="1" smtClean="0"/>
              <a:t>pozvaním</a:t>
            </a:r>
            <a:r>
              <a:rPr lang="sk-SK" dirty="0" smtClean="0"/>
              <a:t> </a:t>
            </a:r>
            <a:r>
              <a:rPr lang="en-US" dirty="0" err="1" smtClean="0"/>
              <a:t>poslucháčov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konverzii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Dávna báj v </a:t>
            </a:r>
            <a:r>
              <a:rPr lang="sk-SK" b="1" dirty="0" err="1" smtClean="0"/>
              <a:t>Lystre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268760"/>
            <a:ext cx="8301608" cy="528518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sk-SK" dirty="0" smtClean="0"/>
              <a:t>	</a:t>
            </a:r>
            <a:r>
              <a:rPr lang="en-US" dirty="0" smtClean="0"/>
              <a:t>Zeus a Hermes </a:t>
            </a:r>
            <a:r>
              <a:rPr lang="sk-SK" dirty="0" smtClean="0"/>
              <a:t>(v rímskej terminológii Jupiter a </a:t>
            </a:r>
            <a:r>
              <a:rPr lang="sk-SK" dirty="0" err="1" smtClean="0"/>
              <a:t>Merkur</a:t>
            </a:r>
            <a:r>
              <a:rPr lang="sk-SK" dirty="0" smtClean="0"/>
              <a:t>) </a:t>
            </a:r>
            <a:r>
              <a:rPr lang="en-US" dirty="0" err="1" smtClean="0"/>
              <a:t>hľadali</a:t>
            </a:r>
            <a:r>
              <a:rPr lang="sk-SK" dirty="0" smtClean="0"/>
              <a:t> </a:t>
            </a:r>
            <a:r>
              <a:rPr lang="pl-PL" dirty="0" smtClean="0"/>
              <a:t>ubytovanie v meste, ale nikto ich neprijal. Napokon ich prichýlili starí </a:t>
            </a:r>
            <a:r>
              <a:rPr lang="en-US" dirty="0" err="1" smtClean="0"/>
              <a:t>manželia</a:t>
            </a:r>
            <a:r>
              <a:rPr lang="en-US" dirty="0" smtClean="0"/>
              <a:t> </a:t>
            </a:r>
            <a:r>
              <a:rPr lang="en-US" dirty="0" err="1" smtClean="0"/>
              <a:t>Filemón</a:t>
            </a:r>
            <a:r>
              <a:rPr lang="en-US" dirty="0" smtClean="0"/>
              <a:t> a </a:t>
            </a:r>
            <a:r>
              <a:rPr lang="en-US" dirty="0" err="1" smtClean="0"/>
              <a:t>Bauci</a:t>
            </a:r>
            <a:r>
              <a:rPr lang="en-US" dirty="0" smtClean="0"/>
              <a:t> a </a:t>
            </a:r>
            <a:r>
              <a:rPr lang="en-US" dirty="0" err="1" smtClean="0"/>
              <a:t>pohostili</a:t>
            </a:r>
            <a:r>
              <a:rPr lang="en-US" dirty="0" smtClean="0"/>
              <a:t> </a:t>
            </a:r>
            <a:r>
              <a:rPr lang="en-US" dirty="0" err="1" smtClean="0"/>
              <a:t>tým</a:t>
            </a:r>
            <a:r>
              <a:rPr lang="en-US" dirty="0" smtClean="0"/>
              <a:t> </a:t>
            </a:r>
            <a:r>
              <a:rPr lang="en-US" dirty="0" err="1" smtClean="0"/>
              <a:t>najlepším</a:t>
            </a:r>
            <a:r>
              <a:rPr lang="en-US" dirty="0" smtClean="0"/>
              <a:t>, </a:t>
            </a:r>
            <a:r>
              <a:rPr lang="en-US" dirty="0" err="1" smtClean="0"/>
              <a:t>čo</a:t>
            </a:r>
            <a:r>
              <a:rPr lang="en-US" dirty="0" smtClean="0"/>
              <a:t> </a:t>
            </a:r>
            <a:r>
              <a:rPr lang="en-US" dirty="0" err="1" smtClean="0"/>
              <a:t>mali</a:t>
            </a:r>
            <a:r>
              <a:rPr lang="en-US" dirty="0" smtClean="0"/>
              <a:t>. </a:t>
            </a:r>
            <a:r>
              <a:rPr lang="en-US" dirty="0" err="1" smtClean="0"/>
              <a:t>Keď</a:t>
            </a:r>
            <a:r>
              <a:rPr lang="en-US" dirty="0" smtClean="0"/>
              <a:t> </a:t>
            </a:r>
            <a:r>
              <a:rPr lang="en-US" dirty="0" err="1" smtClean="0"/>
              <a:t>počas</a:t>
            </a:r>
            <a:r>
              <a:rPr lang="sk-SK" dirty="0" smtClean="0"/>
              <a:t> </a:t>
            </a:r>
            <a:r>
              <a:rPr lang="en-US" dirty="0" err="1" smtClean="0"/>
              <a:t>stolovania</a:t>
            </a:r>
            <a:r>
              <a:rPr lang="en-US" dirty="0" smtClean="0"/>
              <a:t> </a:t>
            </a:r>
            <a:r>
              <a:rPr lang="en-US" dirty="0" err="1" smtClean="0"/>
              <a:t>víno</a:t>
            </a:r>
            <a:r>
              <a:rPr lang="en-US" dirty="0" smtClean="0"/>
              <a:t> v </a:t>
            </a:r>
            <a:r>
              <a:rPr lang="en-US" dirty="0" err="1" smtClean="0"/>
              <a:t>pohároch</a:t>
            </a:r>
            <a:r>
              <a:rPr lang="en-US" dirty="0" smtClean="0"/>
              <a:t> </a:t>
            </a:r>
            <a:r>
              <a:rPr lang="en-US" dirty="0" err="1" smtClean="0"/>
              <a:t>neubúdalo</a:t>
            </a:r>
            <a:r>
              <a:rPr lang="en-US" dirty="0" smtClean="0"/>
              <a:t>, </a:t>
            </a:r>
            <a:r>
              <a:rPr lang="en-US" dirty="0" err="1" smtClean="0"/>
              <a:t>manželia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uvedomili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do </a:t>
            </a:r>
            <a:r>
              <a:rPr lang="en-US" dirty="0" err="1" smtClean="0"/>
              <a:t>ich</a:t>
            </a:r>
            <a:r>
              <a:rPr lang="sk-SK" dirty="0" smtClean="0"/>
              <a:t>  </a:t>
            </a:r>
            <a:r>
              <a:rPr lang="en-US" dirty="0" err="1" smtClean="0"/>
              <a:t>domu</a:t>
            </a:r>
            <a:r>
              <a:rPr lang="en-US" dirty="0" smtClean="0"/>
              <a:t> </a:t>
            </a:r>
            <a:r>
              <a:rPr lang="en-US" dirty="0" err="1" smtClean="0"/>
              <a:t>prišli</a:t>
            </a:r>
            <a:r>
              <a:rPr lang="en-US" dirty="0" smtClean="0"/>
              <a:t> </a:t>
            </a:r>
            <a:r>
              <a:rPr lang="en-US" dirty="0" err="1" smtClean="0"/>
              <a:t>bohovia</a:t>
            </a:r>
            <a:r>
              <a:rPr lang="en-US" dirty="0" smtClean="0"/>
              <a:t>. </a:t>
            </a:r>
            <a:r>
              <a:rPr lang="en-US" dirty="0" err="1" smtClean="0"/>
              <a:t>Tí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varovali</a:t>
            </a:r>
            <a:r>
              <a:rPr lang="en-US" dirty="0" smtClean="0"/>
              <a:t>, </a:t>
            </a:r>
            <a:r>
              <a:rPr lang="en-US" dirty="0" err="1" smtClean="0"/>
              <a:t>aby</a:t>
            </a:r>
            <a:r>
              <a:rPr lang="en-US" dirty="0" smtClean="0"/>
              <a:t> </a:t>
            </a:r>
            <a:r>
              <a:rPr lang="en-US" dirty="0" err="1" smtClean="0"/>
              <a:t>utiekli</a:t>
            </a:r>
            <a:r>
              <a:rPr lang="en-US" dirty="0" smtClean="0"/>
              <a:t> z </a:t>
            </a:r>
            <a:r>
              <a:rPr lang="en-US" dirty="0" err="1" smtClean="0"/>
              <a:t>domu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blížiacou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sk-SK" dirty="0" smtClean="0"/>
              <a:t> </a:t>
            </a:r>
            <a:r>
              <a:rPr lang="en-US" dirty="0" err="1" smtClean="0"/>
              <a:t>povodňou</a:t>
            </a:r>
            <a:r>
              <a:rPr lang="en-US" dirty="0" smtClean="0"/>
              <a:t>, </a:t>
            </a:r>
            <a:r>
              <a:rPr lang="en-US" dirty="0" err="1" smtClean="0"/>
              <a:t>ktorá</a:t>
            </a:r>
            <a:r>
              <a:rPr lang="en-US" dirty="0" smtClean="0"/>
              <a:t> </a:t>
            </a:r>
            <a:r>
              <a:rPr lang="en-US" dirty="0" err="1" smtClean="0"/>
              <a:t>zasiahla</a:t>
            </a:r>
            <a:r>
              <a:rPr lang="en-US" dirty="0" smtClean="0"/>
              <a:t> </a:t>
            </a:r>
            <a:r>
              <a:rPr lang="en-US" dirty="0" err="1" smtClean="0"/>
              <a:t>nevľúdne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. </a:t>
            </a:r>
            <a:r>
              <a:rPr lang="en-US" dirty="0" err="1" smtClean="0"/>
              <a:t>Pohostinnosť</a:t>
            </a:r>
            <a:r>
              <a:rPr lang="en-US" dirty="0" smtClean="0"/>
              <a:t> </a:t>
            </a:r>
            <a:r>
              <a:rPr lang="en-US" dirty="0" err="1" smtClean="0"/>
              <a:t>manželov</a:t>
            </a:r>
            <a:r>
              <a:rPr lang="en-US" dirty="0" smtClean="0"/>
              <a:t> </a:t>
            </a:r>
            <a:r>
              <a:rPr lang="en-US" dirty="0" err="1" smtClean="0"/>
              <a:t>bohovia</a:t>
            </a:r>
            <a:r>
              <a:rPr lang="sk-SK" dirty="0" smtClean="0"/>
              <a:t> </a:t>
            </a:r>
            <a:r>
              <a:rPr lang="en-US" dirty="0" err="1" smtClean="0"/>
              <a:t>odmenili</a:t>
            </a:r>
            <a:r>
              <a:rPr lang="en-US" dirty="0" smtClean="0"/>
              <a:t> </a:t>
            </a:r>
            <a:r>
              <a:rPr lang="en-US" dirty="0" err="1" smtClean="0"/>
              <a:t>tým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dom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jediný</a:t>
            </a:r>
            <a:r>
              <a:rPr lang="en-US" dirty="0" smtClean="0"/>
              <a:t> </a:t>
            </a:r>
            <a:r>
              <a:rPr lang="en-US" dirty="0" err="1" smtClean="0"/>
              <a:t>ostal</a:t>
            </a:r>
            <a:r>
              <a:rPr lang="en-US" dirty="0" smtClean="0"/>
              <a:t> </a:t>
            </a:r>
            <a:r>
              <a:rPr lang="en-US" dirty="0" err="1" smtClean="0"/>
              <a:t>stáť</a:t>
            </a:r>
            <a:r>
              <a:rPr lang="en-US" dirty="0" smtClean="0"/>
              <a:t> a </a:t>
            </a:r>
            <a:r>
              <a:rPr lang="en-US" dirty="0" err="1" smtClean="0"/>
              <a:t>premenil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nádherný</a:t>
            </a:r>
            <a:r>
              <a:rPr lang="sk-SK" dirty="0" smtClean="0"/>
              <a:t> </a:t>
            </a:r>
            <a:r>
              <a:rPr lang="en-US" dirty="0" err="1" smtClean="0"/>
              <a:t>chrám</a:t>
            </a:r>
            <a:r>
              <a:rPr lang="en-US" dirty="0" smtClean="0"/>
              <a:t>. </a:t>
            </a:r>
            <a:r>
              <a:rPr lang="en-US" dirty="0" err="1" smtClean="0"/>
              <a:t>Dvoch</a:t>
            </a:r>
            <a:r>
              <a:rPr lang="en-US" dirty="0" smtClean="0"/>
              <a:t> </a:t>
            </a:r>
            <a:r>
              <a:rPr lang="en-US" dirty="0" err="1" smtClean="0"/>
              <a:t>manželov</a:t>
            </a:r>
            <a:r>
              <a:rPr lang="en-US" dirty="0" smtClean="0"/>
              <a:t> </a:t>
            </a:r>
            <a:r>
              <a:rPr lang="en-US" dirty="0" err="1" smtClean="0"/>
              <a:t>ustanovili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správcov</a:t>
            </a:r>
            <a:r>
              <a:rPr lang="en-US" dirty="0" smtClean="0"/>
              <a:t> </a:t>
            </a:r>
            <a:r>
              <a:rPr lang="en-US" dirty="0" err="1" smtClean="0"/>
              <a:t>chrámu</a:t>
            </a:r>
            <a:r>
              <a:rPr lang="en-US" dirty="0" smtClean="0"/>
              <a:t>. </a:t>
            </a:r>
            <a:r>
              <a:rPr lang="en-US" dirty="0" err="1" smtClean="0"/>
              <a:t>Keď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sk-SK" dirty="0" smtClean="0"/>
              <a:t> </a:t>
            </a:r>
            <a:r>
              <a:rPr lang="en-US" dirty="0" err="1" smtClean="0"/>
              <a:t>bohovia</a:t>
            </a:r>
            <a:r>
              <a:rPr lang="en-US" dirty="0" smtClean="0"/>
              <a:t> </a:t>
            </a:r>
            <a:r>
              <a:rPr lang="en-US" dirty="0" err="1" smtClean="0"/>
              <a:t>pýtali</a:t>
            </a:r>
            <a:r>
              <a:rPr lang="en-US" dirty="0" smtClean="0"/>
              <a:t>, </a:t>
            </a:r>
            <a:r>
              <a:rPr lang="en-US" dirty="0" err="1" smtClean="0"/>
              <a:t>aké</a:t>
            </a:r>
            <a:r>
              <a:rPr lang="en-US" dirty="0" smtClean="0"/>
              <a:t> </a:t>
            </a:r>
            <a:r>
              <a:rPr lang="en-US" dirty="0" err="1" smtClean="0"/>
              <a:t>majú</a:t>
            </a:r>
            <a:r>
              <a:rPr lang="en-US" dirty="0" smtClean="0"/>
              <a:t> </a:t>
            </a:r>
            <a:r>
              <a:rPr lang="en-US" dirty="0" err="1" smtClean="0"/>
              <a:t>želanie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svoju</a:t>
            </a:r>
            <a:r>
              <a:rPr lang="en-US" dirty="0" smtClean="0"/>
              <a:t> </a:t>
            </a:r>
            <a:r>
              <a:rPr lang="en-US" dirty="0" err="1" smtClean="0"/>
              <a:t>pohostinnosť</a:t>
            </a:r>
            <a:r>
              <a:rPr lang="en-US" dirty="0" smtClean="0"/>
              <a:t>, </a:t>
            </a:r>
            <a:r>
              <a:rPr lang="en-US" dirty="0" err="1" smtClean="0"/>
              <a:t>odpovedali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by</a:t>
            </a:r>
            <a:r>
              <a:rPr lang="sk-SK" dirty="0" smtClean="0"/>
              <a:t> </a:t>
            </a:r>
            <a:r>
              <a:rPr lang="en-US" dirty="0" err="1" smtClean="0"/>
              <a:t>chceli</a:t>
            </a:r>
            <a:r>
              <a:rPr lang="en-US" dirty="0" smtClean="0"/>
              <a:t> </a:t>
            </a:r>
            <a:r>
              <a:rPr lang="en-US" dirty="0" err="1" smtClean="0"/>
              <a:t>zomrieť</a:t>
            </a:r>
            <a:r>
              <a:rPr lang="en-US" dirty="0" smtClean="0"/>
              <a:t> v </a:t>
            </a:r>
            <a:r>
              <a:rPr lang="en-US" dirty="0" err="1" smtClean="0"/>
              <a:t>jeden</a:t>
            </a:r>
            <a:r>
              <a:rPr lang="en-US" dirty="0" smtClean="0"/>
              <a:t> </a:t>
            </a:r>
            <a:r>
              <a:rPr lang="en-US" dirty="0" err="1" smtClean="0"/>
              <a:t>deň</a:t>
            </a:r>
            <a:r>
              <a:rPr lang="en-US" dirty="0" smtClean="0"/>
              <a:t>. Toto </a:t>
            </a:r>
            <a:r>
              <a:rPr lang="en-US" dirty="0" err="1" smtClean="0"/>
              <a:t>želanie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splnilo</a:t>
            </a:r>
            <a:r>
              <a:rPr lang="en-US" dirty="0" smtClean="0"/>
              <a:t> a v </a:t>
            </a:r>
            <a:r>
              <a:rPr lang="en-US" dirty="0" err="1" smtClean="0"/>
              <a:t>deň</a:t>
            </a:r>
            <a:r>
              <a:rPr lang="en-US" dirty="0" smtClean="0"/>
              <a:t> </a:t>
            </a:r>
            <a:r>
              <a:rPr lang="en-US" dirty="0" err="1" smtClean="0"/>
              <a:t>smrti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bohovia</a:t>
            </a:r>
            <a:r>
              <a:rPr lang="sk-SK" dirty="0" smtClean="0"/>
              <a:t> </a:t>
            </a:r>
            <a:r>
              <a:rPr lang="pl-PL" dirty="0" smtClean="0"/>
              <a:t>zmenili na krásne stromy dub a lipu.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04664"/>
            <a:ext cx="6408712" cy="4753128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899592" y="551723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 smtClean="0"/>
              <a:t>Bartolomeo</a:t>
            </a:r>
            <a:r>
              <a:rPr lang="sk-SK" sz="2400" dirty="0" smtClean="0"/>
              <a:t> </a:t>
            </a:r>
            <a:r>
              <a:rPr lang="sk-SK" sz="2400" dirty="0" err="1" smtClean="0"/>
              <a:t>Suardi</a:t>
            </a:r>
            <a:r>
              <a:rPr lang="sk-SK" sz="2400" dirty="0" smtClean="0"/>
              <a:t> </a:t>
            </a:r>
            <a:r>
              <a:rPr lang="sk-SK" sz="2400" dirty="0" err="1" smtClean="0"/>
              <a:t>Bramantino</a:t>
            </a:r>
            <a:r>
              <a:rPr lang="sk-SK" sz="2400" dirty="0" smtClean="0"/>
              <a:t> (okolo r. 1500)</a:t>
            </a:r>
          </a:p>
          <a:p>
            <a:pPr algn="ctr"/>
            <a:r>
              <a:rPr lang="sk-SK" sz="2400" b="1" i="1" dirty="0" err="1" smtClean="0"/>
              <a:t>Filemón</a:t>
            </a:r>
            <a:r>
              <a:rPr lang="sk-SK" sz="2400" b="1" i="1" dirty="0" smtClean="0"/>
              <a:t> a </a:t>
            </a:r>
            <a:r>
              <a:rPr lang="sk-SK" sz="2400" b="1" i="1" dirty="0" err="1" smtClean="0"/>
              <a:t>Bauci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 1. misijnej cesty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Na </a:t>
            </a:r>
            <a:r>
              <a:rPr lang="en-US" dirty="0" err="1" smtClean="0"/>
              <a:t>svojej</a:t>
            </a:r>
            <a:r>
              <a:rPr lang="en-US" dirty="0" smtClean="0"/>
              <a:t> </a:t>
            </a:r>
            <a:r>
              <a:rPr lang="en-US" dirty="0" err="1" smtClean="0"/>
              <a:t>prvej</a:t>
            </a:r>
            <a:r>
              <a:rPr lang="en-US" dirty="0" smtClean="0"/>
              <a:t> </a:t>
            </a:r>
            <a:r>
              <a:rPr lang="en-US" dirty="0" err="1" smtClean="0"/>
              <a:t>ceste</a:t>
            </a:r>
            <a:r>
              <a:rPr lang="en-US" dirty="0" smtClean="0"/>
              <a:t> </a:t>
            </a:r>
            <a:r>
              <a:rPr lang="en-US" dirty="0" err="1" smtClean="0"/>
              <a:t>prešli</a:t>
            </a:r>
            <a:r>
              <a:rPr lang="en-US" dirty="0" smtClean="0"/>
              <a:t> </a:t>
            </a:r>
            <a:r>
              <a:rPr lang="en-US" dirty="0" err="1" smtClean="0"/>
              <a:t>viac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2100 km, z </a:t>
            </a:r>
            <a:r>
              <a:rPr lang="en-US" dirty="0" err="1" smtClean="0"/>
              <a:t>ktorých</a:t>
            </a:r>
            <a:r>
              <a:rPr lang="en-US" dirty="0" smtClean="0"/>
              <a:t> </a:t>
            </a:r>
            <a:r>
              <a:rPr lang="en-US" dirty="0" err="1" smtClean="0"/>
              <a:t>približne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sk-SK" dirty="0" smtClean="0"/>
              <a:t> </a:t>
            </a:r>
            <a:r>
              <a:rPr lang="pl-PL" dirty="0" smtClean="0"/>
              <a:t>bola po mori.</a:t>
            </a:r>
          </a:p>
          <a:p>
            <a:pPr algn="just"/>
            <a:r>
              <a:rPr lang="pl-PL" dirty="0" smtClean="0"/>
              <a:t>Bola pravdepodobne jeseň v roku 47 po Kr., keď misionári </a:t>
            </a:r>
            <a:r>
              <a:rPr lang="en-US" dirty="0" err="1" smtClean="0"/>
              <a:t>prišli</a:t>
            </a:r>
            <a:r>
              <a:rPr lang="en-US" dirty="0" smtClean="0"/>
              <a:t> do </a:t>
            </a:r>
            <a:r>
              <a:rPr lang="en-US" dirty="0" err="1" smtClean="0"/>
              <a:t>svojej</a:t>
            </a:r>
            <a:r>
              <a:rPr lang="en-US" dirty="0" smtClean="0"/>
              <a:t> „</a:t>
            </a:r>
            <a:r>
              <a:rPr lang="en-US" dirty="0" err="1" smtClean="0"/>
              <a:t>materskej</a:t>
            </a:r>
            <a:r>
              <a:rPr lang="en-US" dirty="0" smtClean="0"/>
              <a:t>“ </a:t>
            </a:r>
            <a:r>
              <a:rPr lang="en-US" dirty="0" err="1" smtClean="0"/>
              <a:t>cirkvi</a:t>
            </a:r>
            <a:r>
              <a:rPr lang="en-US" dirty="0" smtClean="0"/>
              <a:t> v </a:t>
            </a:r>
            <a:r>
              <a:rPr lang="en-US" dirty="0" err="1" smtClean="0"/>
              <a:t>Antiochii</a:t>
            </a:r>
            <a:r>
              <a:rPr lang="en-US" dirty="0" smtClean="0"/>
              <a:t>, </a:t>
            </a:r>
            <a:r>
              <a:rPr lang="en-US" dirty="0" err="1" smtClean="0"/>
              <a:t>kde</a:t>
            </a:r>
            <a:r>
              <a:rPr lang="en-US" dirty="0" smtClean="0"/>
              <a:t> </a:t>
            </a:r>
            <a:r>
              <a:rPr lang="en-US" dirty="0" err="1" smtClean="0"/>
              <a:t>strávili</a:t>
            </a:r>
            <a:r>
              <a:rPr lang="en-US" dirty="0" smtClean="0"/>
              <a:t> </a:t>
            </a:r>
            <a:r>
              <a:rPr lang="en-US" dirty="0" err="1" smtClean="0"/>
              <a:t>dlhší</a:t>
            </a:r>
            <a:r>
              <a:rPr lang="en-US" dirty="0" smtClean="0"/>
              <a:t> </a:t>
            </a:r>
            <a:r>
              <a:rPr lang="en-US" dirty="0" err="1" smtClean="0"/>
              <a:t>čas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i="1" dirty="0" smtClean="0"/>
              <a:t>„</a:t>
            </a:r>
            <a:r>
              <a:rPr lang="en-US" i="1" dirty="0" err="1" smtClean="0"/>
              <a:t>Keď</a:t>
            </a:r>
            <a:r>
              <a:rPr lang="en-US" i="1" dirty="0" smtClean="0"/>
              <a:t> </a:t>
            </a:r>
            <a:r>
              <a:rPr lang="en-US" i="1" dirty="0" err="1" smtClean="0"/>
              <a:t>ta</a:t>
            </a:r>
            <a:r>
              <a:rPr lang="en-US" i="1" dirty="0" smtClean="0"/>
              <a:t> </a:t>
            </a:r>
            <a:r>
              <a:rPr lang="en-US" i="1" dirty="0" err="1" smtClean="0"/>
              <a:t>došli</a:t>
            </a:r>
            <a:r>
              <a:rPr lang="en-US" i="1" dirty="0" smtClean="0"/>
              <a:t> a </a:t>
            </a:r>
            <a:r>
              <a:rPr lang="en-US" i="1" dirty="0" err="1" smtClean="0"/>
              <a:t>zhromaždili</a:t>
            </a:r>
            <a:r>
              <a:rPr lang="en-US" i="1" dirty="0" smtClean="0"/>
              <a:t> </a:t>
            </a:r>
            <a:r>
              <a:rPr lang="en-US" i="1" dirty="0" err="1" smtClean="0"/>
              <a:t>cirkev</a:t>
            </a:r>
            <a:r>
              <a:rPr lang="en-US" i="1" dirty="0" smtClean="0"/>
              <a:t>, </a:t>
            </a:r>
            <a:r>
              <a:rPr lang="en-US" i="1" dirty="0" err="1" smtClean="0"/>
              <a:t>rozpovedali</a:t>
            </a:r>
            <a:r>
              <a:rPr lang="en-US" i="1" dirty="0" smtClean="0"/>
              <a:t>, </a:t>
            </a:r>
            <a:r>
              <a:rPr lang="en-US" i="1" dirty="0" err="1" smtClean="0"/>
              <a:t>aké</a:t>
            </a:r>
            <a:r>
              <a:rPr lang="en-US" i="1" dirty="0" smtClean="0"/>
              <a:t> </a:t>
            </a:r>
            <a:r>
              <a:rPr lang="en-US" i="1" dirty="0" err="1" smtClean="0"/>
              <a:t>veľké</a:t>
            </a:r>
            <a:r>
              <a:rPr lang="en-US" i="1" dirty="0" smtClean="0"/>
              <a:t> </a:t>
            </a:r>
            <a:r>
              <a:rPr lang="en-US" i="1" dirty="0" err="1" smtClean="0"/>
              <a:t>veci</a:t>
            </a:r>
            <a:r>
              <a:rPr lang="en-US" i="1" dirty="0" smtClean="0"/>
              <a:t> s </a:t>
            </a:r>
            <a:r>
              <a:rPr lang="en-US" i="1" dirty="0" err="1" smtClean="0"/>
              <a:t>nimi</a:t>
            </a:r>
            <a:r>
              <a:rPr lang="en-US" i="1" dirty="0" smtClean="0"/>
              <a:t> </a:t>
            </a:r>
            <a:r>
              <a:rPr lang="en-US" i="1" dirty="0" err="1" smtClean="0"/>
              <a:t>urobil</a:t>
            </a:r>
            <a:r>
              <a:rPr lang="en-US" i="1" dirty="0" smtClean="0"/>
              <a:t> </a:t>
            </a:r>
            <a:r>
              <a:rPr lang="en-US" i="1" dirty="0" err="1" smtClean="0"/>
              <a:t>Boh</a:t>
            </a:r>
            <a:r>
              <a:rPr lang="en-US" i="1" dirty="0" smtClean="0"/>
              <a:t> a</a:t>
            </a:r>
            <a:r>
              <a:rPr lang="sk-SK" i="1" dirty="0" smtClean="0"/>
              <a:t> </a:t>
            </a:r>
            <a:r>
              <a:rPr lang="en-US" i="1" dirty="0" err="1" smtClean="0"/>
              <a:t>že</a:t>
            </a:r>
            <a:r>
              <a:rPr lang="en-US" i="1" dirty="0" smtClean="0"/>
              <a:t> </a:t>
            </a:r>
            <a:r>
              <a:rPr lang="en-US" i="1" dirty="0" err="1" smtClean="0"/>
              <a:t>pohanom</a:t>
            </a:r>
            <a:r>
              <a:rPr lang="en-US" i="1" dirty="0" smtClean="0"/>
              <a:t> </a:t>
            </a:r>
            <a:r>
              <a:rPr lang="en-US" i="1" dirty="0" err="1" smtClean="0"/>
              <a:t>otvoril</a:t>
            </a:r>
            <a:r>
              <a:rPr lang="en-US" i="1" dirty="0" smtClean="0"/>
              <a:t> </a:t>
            </a:r>
            <a:r>
              <a:rPr lang="en-US" i="1" dirty="0" err="1" smtClean="0"/>
              <a:t>dvere</a:t>
            </a:r>
            <a:r>
              <a:rPr lang="en-US" i="1" dirty="0" smtClean="0"/>
              <a:t> </a:t>
            </a:r>
            <a:r>
              <a:rPr lang="en-US" i="1" dirty="0" err="1" smtClean="0"/>
              <a:t>viery</a:t>
            </a:r>
            <a:r>
              <a:rPr lang="en-US" i="1" dirty="0" smtClean="0"/>
              <a:t>. A </a:t>
            </a:r>
            <a:r>
              <a:rPr lang="en-US" b="1" i="1" dirty="0" err="1" smtClean="0"/>
              <a:t>zostali</a:t>
            </a:r>
            <a:r>
              <a:rPr lang="en-US" b="1" i="1" dirty="0" smtClean="0"/>
              <a:t> </a:t>
            </a:r>
            <a:r>
              <a:rPr lang="en-US" b="1" i="1" dirty="0" err="1" smtClean="0"/>
              <a:t>dlhší</a:t>
            </a:r>
            <a:r>
              <a:rPr lang="en-US" b="1" i="1" dirty="0" smtClean="0"/>
              <a:t> </a:t>
            </a:r>
            <a:r>
              <a:rPr lang="en-US" b="1" i="1" dirty="0" err="1" smtClean="0"/>
              <a:t>čas</a:t>
            </a:r>
            <a:r>
              <a:rPr lang="en-US" b="1" i="1" dirty="0" smtClean="0"/>
              <a:t> s </a:t>
            </a:r>
            <a:r>
              <a:rPr lang="en-US" b="1" i="1" dirty="0" err="1" smtClean="0"/>
              <a:t>učeníkmi</a:t>
            </a:r>
            <a:r>
              <a:rPr lang="en-US" b="1" i="1" dirty="0" smtClean="0"/>
              <a:t>.“ (</a:t>
            </a:r>
            <a:r>
              <a:rPr lang="en-US" b="1" i="1" dirty="0" err="1" smtClean="0"/>
              <a:t>Sk</a:t>
            </a:r>
            <a:r>
              <a:rPr lang="en-US" b="1" i="1" dirty="0" smtClean="0"/>
              <a:t> 14,27-28)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Historický rámec Pavlových </a:t>
            </a:r>
            <a:r>
              <a:rPr lang="sk-SK" b="1" dirty="0" smtClean="0"/>
              <a:t>ciest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cs-CZ" dirty="0" err="1"/>
              <a:t>Rímska</a:t>
            </a:r>
            <a:r>
              <a:rPr lang="cs-CZ" dirty="0"/>
              <a:t> jednota </a:t>
            </a:r>
            <a:r>
              <a:rPr lang="cs-CZ" dirty="0" smtClean="0"/>
              <a:t>umožňovala Pavlovi byť </a:t>
            </a:r>
            <a:r>
              <a:rPr lang="cs-CZ" dirty="0" err="1"/>
              <a:t>rímskym</a:t>
            </a:r>
            <a:r>
              <a:rPr lang="cs-CZ" dirty="0"/>
              <a:t> </a:t>
            </a:r>
            <a:r>
              <a:rPr lang="cs-CZ" dirty="0" err="1"/>
              <a:t>občanom</a:t>
            </a:r>
            <a:r>
              <a:rPr lang="cs-CZ" dirty="0"/>
              <a:t> a </a:t>
            </a:r>
            <a:r>
              <a:rPr lang="cs-CZ" dirty="0" err="1"/>
              <a:t>slobodne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pohybovať</a:t>
            </a:r>
            <a:r>
              <a:rPr lang="cs-CZ" dirty="0" smtClean="0"/>
              <a:t>.</a:t>
            </a:r>
          </a:p>
          <a:p>
            <a:pPr algn="just"/>
            <a:r>
              <a:rPr lang="cs-CZ" dirty="0" err="1" smtClean="0"/>
              <a:t>Kultúrna</a:t>
            </a:r>
            <a:r>
              <a:rPr lang="cs-CZ" dirty="0" smtClean="0"/>
              <a:t> </a:t>
            </a:r>
            <a:r>
              <a:rPr lang="cs-CZ" dirty="0"/>
              <a:t>jednota mu umožňovala </a:t>
            </a:r>
            <a:r>
              <a:rPr lang="cs-CZ" dirty="0" err="1"/>
              <a:t>rozprávať</a:t>
            </a:r>
            <a:r>
              <a:rPr lang="cs-CZ" dirty="0"/>
              <a:t> </a:t>
            </a:r>
            <a:r>
              <a:rPr lang="cs-CZ" dirty="0" err="1"/>
              <a:t>rovnakým</a:t>
            </a:r>
            <a:r>
              <a:rPr lang="cs-CZ" dirty="0"/>
              <a:t> </a:t>
            </a:r>
            <a:r>
              <a:rPr lang="cs-CZ" dirty="0" err="1"/>
              <a:t>jazykom</a:t>
            </a:r>
            <a:r>
              <a:rPr lang="cs-CZ" dirty="0"/>
              <a:t> </a:t>
            </a:r>
            <a:r>
              <a:rPr lang="cs-CZ" dirty="0" err="1" smtClean="0"/>
              <a:t>ľudí</a:t>
            </a:r>
            <a:r>
              <a:rPr lang="cs-CZ" dirty="0" smtClean="0"/>
              <a:t>, </a:t>
            </a:r>
            <a:r>
              <a:rPr lang="cs-CZ" dirty="0" err="1"/>
              <a:t>ktorých</a:t>
            </a:r>
            <a:r>
              <a:rPr lang="cs-CZ" dirty="0"/>
              <a:t> </a:t>
            </a:r>
            <a:r>
              <a:rPr lang="cs-CZ" dirty="0" err="1" smtClean="0"/>
              <a:t>stretával</a:t>
            </a:r>
            <a:r>
              <a:rPr lang="cs-CZ" dirty="0" smtClean="0"/>
              <a:t> - </a:t>
            </a:r>
            <a:r>
              <a:rPr lang="cs-CZ" dirty="0" err="1" smtClean="0"/>
              <a:t>grécky</a:t>
            </a:r>
            <a:r>
              <a:rPr lang="cs-CZ" dirty="0" smtClean="0"/>
              <a:t>, </a:t>
            </a:r>
            <a:r>
              <a:rPr lang="cs-CZ" dirty="0"/>
              <a:t>a </a:t>
            </a:r>
            <a:r>
              <a:rPr lang="cs-CZ" dirty="0" err="1"/>
              <a:t>udržiavať</a:t>
            </a:r>
            <a:r>
              <a:rPr lang="cs-CZ" dirty="0"/>
              <a:t> s nimi </a:t>
            </a:r>
            <a:r>
              <a:rPr lang="cs-CZ" dirty="0" err="1"/>
              <a:t>písomný</a:t>
            </a:r>
            <a:r>
              <a:rPr lang="cs-CZ" dirty="0"/>
              <a:t> kontakt</a:t>
            </a:r>
            <a:r>
              <a:rPr lang="cs-CZ" dirty="0" smtClean="0"/>
              <a:t>.</a:t>
            </a:r>
          </a:p>
          <a:p>
            <a:pPr algn="just"/>
            <a:r>
              <a:rPr lang="cs-CZ" dirty="0" smtClean="0"/>
              <a:t>Náboženský </a:t>
            </a:r>
            <a:r>
              <a:rPr lang="cs-CZ" dirty="0"/>
              <a:t>synkretizmus umožnil </a:t>
            </a:r>
            <a:r>
              <a:rPr lang="cs-CZ" dirty="0" err="1"/>
              <a:t>ohlasovať</a:t>
            </a:r>
            <a:r>
              <a:rPr lang="cs-CZ" dirty="0"/>
              <a:t> </a:t>
            </a:r>
            <a:r>
              <a:rPr lang="cs-CZ" dirty="0" err="1"/>
              <a:t>otvorene</a:t>
            </a:r>
            <a:r>
              <a:rPr lang="cs-CZ" dirty="0"/>
              <a:t> </a:t>
            </a:r>
            <a:r>
              <a:rPr lang="cs-CZ" dirty="0" err="1"/>
              <a:t>kresťanskú</a:t>
            </a:r>
            <a:r>
              <a:rPr lang="cs-CZ" dirty="0"/>
              <a:t> </a:t>
            </a:r>
            <a:r>
              <a:rPr lang="cs-CZ" dirty="0" err="1"/>
              <a:t>vieru</a:t>
            </a:r>
            <a:r>
              <a:rPr lang="cs-CZ" dirty="0"/>
              <a:t>. </a:t>
            </a:r>
            <a:endParaRPr lang="cs-CZ" dirty="0" smtClean="0"/>
          </a:p>
          <a:p>
            <a:pPr algn="just"/>
            <a:r>
              <a:rPr lang="fr-FR" dirty="0"/>
              <a:t>Vďaka početným židovským komunitám vo veľkých mestách mohol počítať s ubytovaním a synagógy sa stali prvým miestom ohlasovania Krista</a:t>
            </a:r>
            <a:r>
              <a:rPr lang="fr-FR" dirty="0" smtClean="0"/>
              <a:t>.</a:t>
            </a:r>
            <a:endParaRPr lang="sk-SK" dirty="0" smtClean="0"/>
          </a:p>
          <a:p>
            <a:pPr algn="just"/>
            <a:r>
              <a:rPr lang="sk-SK" dirty="0" smtClean="0"/>
              <a:t>Výber</a:t>
            </a:r>
            <a:r>
              <a:rPr lang="fr-FR" dirty="0" smtClean="0"/>
              <a:t> </a:t>
            </a:r>
            <a:r>
              <a:rPr lang="fr-FR" dirty="0"/>
              <a:t>vtedajších centier  Rímskej ríše. Antiochia, Solún, Korint, Atény, Efez, Rím atď.</a:t>
            </a:r>
            <a:endParaRPr lang="sk-SK" dirty="0"/>
          </a:p>
          <a:p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Cestovanie</a:t>
            </a:r>
            <a:r>
              <a:rPr lang="cs-CZ" b="1" dirty="0"/>
              <a:t> a </a:t>
            </a:r>
            <a:r>
              <a:rPr lang="cs-CZ" b="1" dirty="0" err="1"/>
              <a:t>rímske</a:t>
            </a:r>
            <a:r>
              <a:rPr lang="cs-CZ" b="1" dirty="0"/>
              <a:t> </a:t>
            </a:r>
            <a:r>
              <a:rPr lang="cs-CZ" b="1" dirty="0" smtClean="0"/>
              <a:t>cesty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Najrozšírenejším spôsobom cestovania bola pešia chôdza. Za jeden bežný deň chôdze človek dokázal prejsť od 25 do 35 km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Na dlhšie cesty </a:t>
            </a:r>
            <a:r>
              <a:rPr lang="sk-SK" dirty="0" smtClean="0"/>
              <a:t>sa používali </a:t>
            </a:r>
            <a:r>
              <a:rPr lang="sk-SK" dirty="0"/>
              <a:t>zvieratá </a:t>
            </a:r>
            <a:r>
              <a:rPr lang="sk-SK" dirty="0" smtClean="0"/>
              <a:t>- v</a:t>
            </a:r>
            <a:r>
              <a:rPr lang="sk-SK" dirty="0"/>
              <a:t> tejto oblasti to boli najčastejšie ťavy a </a:t>
            </a:r>
            <a:r>
              <a:rPr lang="sk-SK" dirty="0" smtClean="0"/>
              <a:t>osly.</a:t>
            </a:r>
          </a:p>
          <a:p>
            <a:pPr algn="just"/>
            <a:r>
              <a:rPr lang="sk-SK" dirty="0" smtClean="0"/>
              <a:t>Veľmi </a:t>
            </a:r>
            <a:r>
              <a:rPr lang="sk-SK" dirty="0"/>
              <a:t>dobre prepracovaný systém ciest, suchozemských aj </a:t>
            </a:r>
            <a:r>
              <a:rPr lang="sk-SK" dirty="0" smtClean="0"/>
              <a:t>námorných.</a:t>
            </a:r>
          </a:p>
          <a:p>
            <a:pPr algn="just"/>
            <a:r>
              <a:rPr lang="fr-FR" dirty="0"/>
              <a:t>V Palestíne hlavnou cestou bola Via Maris, ktorá šla z Damasku do </a:t>
            </a:r>
            <a:r>
              <a:rPr lang="fr-FR" dirty="0" smtClean="0"/>
              <a:t>Egypta</a:t>
            </a:r>
            <a:r>
              <a:rPr lang="sk-SK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ghways-roman-empir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66450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map_viama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052736"/>
            <a:ext cx="4536504" cy="4838700"/>
          </a:xfrm>
          <a:prstGeom prst="rect">
            <a:avLst/>
          </a:prstGeom>
        </p:spPr>
      </p:pic>
      <p:pic>
        <p:nvPicPr>
          <p:cNvPr id="3" name="Obrázek 2" descr="080404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052736"/>
            <a:ext cx="2420903" cy="3645024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5580112" y="501317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Míľové </a:t>
            </a:r>
            <a:r>
              <a:rPr lang="fr-FR" dirty="0" smtClean="0"/>
              <a:t>kamene </a:t>
            </a:r>
            <a:r>
              <a:rPr lang="fr-FR" dirty="0"/>
              <a:t>1,5 - 4 metre vysoké s priemerom 50 – 60 cm, položené jednu míľu (asi 1480 m) od seba.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Trasa starovekej cesty Via Egnat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476672"/>
            <a:ext cx="4896544" cy="507553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3203848" y="58052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 smtClean="0"/>
              <a:t>Via</a:t>
            </a:r>
            <a:r>
              <a:rPr lang="sk-SK" sz="2400" dirty="0" smtClean="0"/>
              <a:t> </a:t>
            </a:r>
            <a:r>
              <a:rPr lang="sk-SK" sz="2400" dirty="0" err="1" smtClean="0"/>
              <a:t>Egnatia</a:t>
            </a:r>
            <a:r>
              <a:rPr lang="sk-SK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4453136" cy="6072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4088" y="188640"/>
            <a:ext cx="33123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Odhaduje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</a:t>
            </a:r>
            <a:r>
              <a:rPr lang="en-US" dirty="0" err="1" smtClean="0"/>
              <a:t>systém</a:t>
            </a:r>
            <a:r>
              <a:rPr lang="en-US" dirty="0" smtClean="0"/>
              <a:t> </a:t>
            </a:r>
            <a:r>
              <a:rPr lang="en-US" dirty="0" err="1" smtClean="0"/>
              <a:t>ciest</a:t>
            </a:r>
            <a:r>
              <a:rPr lang="en-US" dirty="0" smtClean="0"/>
              <a:t> v </a:t>
            </a:r>
            <a:r>
              <a:rPr lang="en-US" dirty="0" err="1" smtClean="0"/>
              <a:t>Rímskej</a:t>
            </a:r>
            <a:r>
              <a:rPr lang="en-US" dirty="0" smtClean="0"/>
              <a:t> </a:t>
            </a:r>
            <a:r>
              <a:rPr lang="en-US" dirty="0" err="1" smtClean="0"/>
              <a:t>ríši</a:t>
            </a:r>
            <a:r>
              <a:rPr lang="en-US" dirty="0" smtClean="0"/>
              <a:t> mal </a:t>
            </a:r>
            <a:r>
              <a:rPr lang="en-US" dirty="0" err="1" smtClean="0"/>
              <a:t>celkovo</a:t>
            </a:r>
            <a:r>
              <a:rPr lang="en-US" dirty="0" smtClean="0"/>
              <a:t> 12 000 km</a:t>
            </a:r>
          </a:p>
          <a:p>
            <a:endParaRPr lang="en-US" dirty="0"/>
          </a:p>
          <a:p>
            <a:r>
              <a:rPr lang="en-US" dirty="0" err="1" smtClean="0"/>
              <a:t>Umožňoval</a:t>
            </a:r>
            <a:r>
              <a:rPr lang="en-US" dirty="0" smtClean="0"/>
              <a:t> </a:t>
            </a:r>
            <a:r>
              <a:rPr lang="en-US" dirty="0" err="1" smtClean="0"/>
              <a:t>pohyb</a:t>
            </a:r>
            <a:r>
              <a:rPr lang="en-US" dirty="0" smtClean="0"/>
              <a:t> </a:t>
            </a:r>
            <a:r>
              <a:rPr lang="en-US" dirty="0" err="1" smtClean="0"/>
              <a:t>ľudí</a:t>
            </a:r>
            <a:r>
              <a:rPr lang="en-US" dirty="0" smtClean="0"/>
              <a:t>, </a:t>
            </a:r>
            <a:r>
              <a:rPr lang="en-US" dirty="0" err="1" smtClean="0"/>
              <a:t>armády</a:t>
            </a:r>
            <a:r>
              <a:rPr lang="en-US" dirty="0" smtClean="0"/>
              <a:t>, </a:t>
            </a:r>
            <a:r>
              <a:rPr lang="en-US" dirty="0" err="1" smtClean="0"/>
              <a:t>tovaru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9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12766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Morské cesty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Severná, ktorá vychádzala z niektorého prístavu v Malej Ázii a ďalej pokračovala cez Egejské more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Centrálna cesta, ktorá vychádzala z prístavov v Sýrii a Palestíne </a:t>
            </a:r>
            <a:r>
              <a:rPr lang="sk-SK" b="1" dirty="0"/>
              <a:t>cez južnú časť Kréty </a:t>
            </a:r>
            <a:r>
              <a:rPr lang="sk-SK" dirty="0"/>
              <a:t>smerom na juh Sicílie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Južná cesta </a:t>
            </a:r>
            <a:r>
              <a:rPr lang="sk-SK" b="1" dirty="0"/>
              <a:t>schádzala do Alexandrie </a:t>
            </a:r>
            <a:r>
              <a:rPr lang="sk-SK" dirty="0"/>
              <a:t>a okolo afrického pobrežia vystupovala smerom do </a:t>
            </a:r>
            <a:r>
              <a:rPr lang="sk-SK" dirty="0" err="1"/>
              <a:t>Syrakúz</a:t>
            </a:r>
            <a:r>
              <a:rPr lang="sk-SK" dirty="0"/>
              <a:t> na Sicílii a ďalšie talianske prístavy.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medit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880" y="620688"/>
            <a:ext cx="8029716" cy="54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540</Words>
  <Application>Microsoft Macintosh PowerPoint</Application>
  <PresentationFormat>On-screen Show (4:3)</PresentationFormat>
  <Paragraphs>52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Motiv sady Office</vt:lpstr>
      <vt:lpstr>Prvá MISIJNÁ cesta (45-47 po  Kr.)</vt:lpstr>
      <vt:lpstr>Historický rámec Pavlových ciest</vt:lpstr>
      <vt:lpstr>Cestovanie a rímske cesty</vt:lpstr>
      <vt:lpstr>PowerPoint Presentation</vt:lpstr>
      <vt:lpstr>PowerPoint Presentation</vt:lpstr>
      <vt:lpstr>PowerPoint Presentation</vt:lpstr>
      <vt:lpstr>PowerPoint Presentation</vt:lpstr>
      <vt:lpstr>Morské cesty</vt:lpstr>
      <vt:lpstr>PowerPoint Presentation</vt:lpstr>
      <vt:lpstr>Antiochijské obdobie</vt:lpstr>
      <vt:lpstr>Prvá misijná cesta (45-47 po  Kr.)</vt:lpstr>
      <vt:lpstr>PowerPoint Presentation</vt:lpstr>
      <vt:lpstr>PowerPoint Presentation</vt:lpstr>
      <vt:lpstr>PowerPoint Presentation</vt:lpstr>
      <vt:lpstr>PowerPoint Presentation</vt:lpstr>
      <vt:lpstr>Reč v Antiochii (Sk 13,16-41)</vt:lpstr>
      <vt:lpstr>Dávna báj v Lystre</vt:lpstr>
      <vt:lpstr>PowerPoint Presentation</vt:lpstr>
      <vt:lpstr>Záver 1. misijnej cesty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Prvá MISIJNÁ cesta (45-47 po  Kr.)</dc:title>
  <dc:creator>admin</dc:creator>
  <cp:lastModifiedBy>Frantisek Trstensky</cp:lastModifiedBy>
  <cp:revision>9</cp:revision>
  <dcterms:created xsi:type="dcterms:W3CDTF">2012-09-09T18:47:06Z</dcterms:created>
  <dcterms:modified xsi:type="dcterms:W3CDTF">2020-10-06T18:27:37Z</dcterms:modified>
</cp:coreProperties>
</file>