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2" r:id="rId20"/>
    <p:sldId id="273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89FC-3820-48D6-9173-05F248CF8503}" type="datetimeFigureOut">
              <a:rPr lang="en-US" smtClean="0"/>
              <a:t>4.11.20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527-4F45-4E49-9325-856AE4593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89FC-3820-48D6-9173-05F248CF8503}" type="datetimeFigureOut">
              <a:rPr lang="en-US" smtClean="0"/>
              <a:t>4.11.20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527-4F45-4E49-9325-856AE4593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89FC-3820-48D6-9173-05F248CF8503}" type="datetimeFigureOut">
              <a:rPr lang="en-US" smtClean="0"/>
              <a:t>4.11.20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527-4F45-4E49-9325-856AE4593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89FC-3820-48D6-9173-05F248CF8503}" type="datetimeFigureOut">
              <a:rPr lang="en-US" smtClean="0"/>
              <a:t>4.11.20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527-4F45-4E49-9325-856AE4593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89FC-3820-48D6-9173-05F248CF8503}" type="datetimeFigureOut">
              <a:rPr lang="en-US" smtClean="0"/>
              <a:t>4.11.20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527-4F45-4E49-9325-856AE4593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89FC-3820-48D6-9173-05F248CF8503}" type="datetimeFigureOut">
              <a:rPr lang="en-US" smtClean="0"/>
              <a:t>4.11.20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527-4F45-4E49-9325-856AE4593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89FC-3820-48D6-9173-05F248CF8503}" type="datetimeFigureOut">
              <a:rPr lang="en-US" smtClean="0"/>
              <a:t>4.11.20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527-4F45-4E49-9325-856AE4593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89FC-3820-48D6-9173-05F248CF8503}" type="datetimeFigureOut">
              <a:rPr lang="en-US" smtClean="0"/>
              <a:t>4.11.20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527-4F45-4E49-9325-856AE4593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89FC-3820-48D6-9173-05F248CF8503}" type="datetimeFigureOut">
              <a:rPr lang="en-US" smtClean="0"/>
              <a:t>4.11.20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527-4F45-4E49-9325-856AE4593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89FC-3820-48D6-9173-05F248CF8503}" type="datetimeFigureOut">
              <a:rPr lang="en-US" smtClean="0"/>
              <a:t>4.11.20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527-4F45-4E49-9325-856AE4593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89FC-3820-48D6-9173-05F248CF8503}" type="datetimeFigureOut">
              <a:rPr lang="en-US" smtClean="0"/>
              <a:t>4.11.20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B527-4F45-4E49-9325-856AE4593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89FC-3820-48D6-9173-05F248CF8503}" type="datetimeFigureOut">
              <a:rPr lang="en-US" smtClean="0"/>
              <a:t>4.11.20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1B527-4F45-4E49-9325-856AE45933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cap="all" dirty="0"/>
              <a:t>Uväznenie a CESTA</a:t>
            </a:r>
            <a:r>
              <a:rPr lang="sk-SK" b="1" dirty="0"/>
              <a:t> DO RÍMA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Odvolanie sa na </a:t>
            </a:r>
            <a:r>
              <a:rPr lang="sk-SK" b="1" dirty="0" smtClean="0"/>
              <a:t>cisára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Po Félixovi sa stal prokurátorom </a:t>
            </a:r>
            <a:r>
              <a:rPr lang="sk-SK" dirty="0" err="1"/>
              <a:t>Porcius</a:t>
            </a:r>
            <a:r>
              <a:rPr lang="sk-SK" dirty="0"/>
              <a:t> </a:t>
            </a:r>
            <a:r>
              <a:rPr lang="sk-SK" dirty="0" err="1"/>
              <a:t>Festus</a:t>
            </a:r>
            <a:r>
              <a:rPr lang="sk-SK" dirty="0"/>
              <a:t>, ktorý zastával úrad v rokoch 59-62 po Kr</a:t>
            </a:r>
            <a:r>
              <a:rPr lang="sk-SK" dirty="0" smtClean="0"/>
              <a:t>., ktorý obnovil proces.</a:t>
            </a:r>
          </a:p>
          <a:p>
            <a:r>
              <a:rPr lang="sk-SK" dirty="0" smtClean="0"/>
              <a:t>Pavol odmieta prevoz do Jeruzalema a ako rímsky občan sa odvolal na cisára, tzv</a:t>
            </a:r>
            <a:r>
              <a:rPr lang="sk-SK" dirty="0"/>
              <a:t>. „</a:t>
            </a:r>
            <a:r>
              <a:rPr lang="sk-SK" dirty="0" err="1"/>
              <a:t>provocatio</a:t>
            </a:r>
            <a:r>
              <a:rPr lang="sk-SK" dirty="0"/>
              <a:t> ad </a:t>
            </a:r>
            <a:r>
              <a:rPr lang="sk-SK" dirty="0" err="1"/>
              <a:t>Caesarem</a:t>
            </a:r>
            <a:r>
              <a:rPr lang="sk-SK" dirty="0" smtClean="0"/>
              <a:t>“</a:t>
            </a:r>
            <a:r>
              <a:rPr lang="sk-SK" i="1" dirty="0" smtClean="0"/>
              <a:t>.</a:t>
            </a:r>
          </a:p>
          <a:p>
            <a:r>
              <a:rPr lang="sk-SK" dirty="0" err="1"/>
              <a:t>Agrippa</a:t>
            </a:r>
            <a:r>
              <a:rPr lang="sk-SK" dirty="0"/>
              <a:t> II. bol synom </a:t>
            </a:r>
            <a:r>
              <a:rPr lang="sk-SK" dirty="0" err="1"/>
              <a:t>Agrippu</a:t>
            </a:r>
            <a:r>
              <a:rPr lang="sk-SK" dirty="0"/>
              <a:t> I. a jeho manželky </a:t>
            </a:r>
            <a:r>
              <a:rPr lang="sk-SK" dirty="0" err="1" smtClean="0"/>
              <a:t>Cypros</a:t>
            </a:r>
            <a:r>
              <a:rPr lang="sk-SK" dirty="0" smtClean="0"/>
              <a:t>. V roku </a:t>
            </a:r>
            <a:r>
              <a:rPr lang="sk-SK" dirty="0"/>
              <a:t>53 mu cisár Nero dal </a:t>
            </a:r>
            <a:r>
              <a:rPr lang="sk-SK" dirty="0" smtClean="0"/>
              <a:t>územie </a:t>
            </a:r>
            <a:r>
              <a:rPr lang="sk-SK" dirty="0"/>
              <a:t>po </a:t>
            </a:r>
            <a:r>
              <a:rPr lang="sk-SK" dirty="0" err="1"/>
              <a:t>tetrarchovi</a:t>
            </a:r>
            <a:r>
              <a:rPr lang="sk-SK" dirty="0"/>
              <a:t> Herodesovi Filipovi. Zomrel okolo roku 100 po Kr. Ľud ho obviňoval zo spolužitia s vlastnou sestrou </a:t>
            </a:r>
            <a:r>
              <a:rPr lang="sk-SK" dirty="0" err="1" smtClean="0"/>
              <a:t>Berenikou</a:t>
            </a:r>
            <a:r>
              <a:rPr lang="sk-SK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08" y="260648"/>
            <a:ext cx="4142072" cy="6222756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4104456" cy="3215696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17031"/>
            <a:ext cx="4104456" cy="276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4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8.7 Mozaika v Cézarei Prímorskej s textom Rim 13,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548680"/>
            <a:ext cx="3936437" cy="2952328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611560" y="364502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Byzantská mozaika v </a:t>
            </a:r>
            <a:r>
              <a:rPr lang="sk-SK" dirty="0" err="1" smtClean="0"/>
              <a:t>Cézarei</a:t>
            </a:r>
            <a:r>
              <a:rPr lang="sk-SK" dirty="0" smtClean="0"/>
              <a:t>, </a:t>
            </a:r>
            <a:r>
              <a:rPr lang="sk-SK" dirty="0" err="1" smtClean="0"/>
              <a:t>Rim</a:t>
            </a:r>
            <a:r>
              <a:rPr lang="sk-SK" dirty="0" smtClean="0"/>
              <a:t> 13,3</a:t>
            </a:r>
            <a:endParaRPr lang="en-US" dirty="0"/>
          </a:p>
        </p:txBody>
      </p:sp>
      <p:pic>
        <p:nvPicPr>
          <p:cNvPr id="4" name="Obrázek 3" descr="8.5 Latinský nápis v Cézarey Prímorskej, ktorý uvádza meno Poncia Pilá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404664"/>
            <a:ext cx="2744797" cy="3659729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5004048" y="422108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Latinský</a:t>
            </a:r>
            <a:r>
              <a:rPr lang="en-US" dirty="0" smtClean="0"/>
              <a:t> </a:t>
            </a:r>
            <a:r>
              <a:rPr lang="en-US" dirty="0" err="1" smtClean="0"/>
              <a:t>nápis</a:t>
            </a:r>
            <a:r>
              <a:rPr lang="en-US" dirty="0" smtClean="0"/>
              <a:t> v </a:t>
            </a:r>
            <a:r>
              <a:rPr lang="en-US" dirty="0" err="1" smtClean="0"/>
              <a:t>Cézarey</a:t>
            </a:r>
            <a:r>
              <a:rPr lang="en-US" dirty="0" smtClean="0"/>
              <a:t> </a:t>
            </a:r>
            <a:r>
              <a:rPr lang="en-US" dirty="0" err="1" smtClean="0"/>
              <a:t>Prímorskej</a:t>
            </a:r>
            <a:r>
              <a:rPr lang="en-US" dirty="0" smtClean="0"/>
              <a:t>, </a:t>
            </a:r>
            <a:r>
              <a:rPr lang="en-US" dirty="0" err="1" smtClean="0"/>
              <a:t>ktorý</a:t>
            </a:r>
            <a:r>
              <a:rPr lang="en-US" dirty="0" smtClean="0"/>
              <a:t> </a:t>
            </a:r>
            <a:r>
              <a:rPr lang="en-US" dirty="0" err="1" smtClean="0"/>
              <a:t>uvádza</a:t>
            </a:r>
            <a:r>
              <a:rPr lang="en-US" dirty="0" smtClean="0"/>
              <a:t> </a:t>
            </a:r>
            <a:r>
              <a:rPr lang="en-US" dirty="0" err="1" smtClean="0"/>
              <a:t>meno</a:t>
            </a:r>
            <a:r>
              <a:rPr lang="en-US" dirty="0" smtClean="0"/>
              <a:t> </a:t>
            </a:r>
            <a:r>
              <a:rPr lang="en-US" dirty="0" err="1" smtClean="0"/>
              <a:t>Poncia</a:t>
            </a:r>
            <a:r>
              <a:rPr lang="en-US" dirty="0" smtClean="0"/>
              <a:t> </a:t>
            </a:r>
            <a:r>
              <a:rPr lang="en-US" dirty="0" err="1" smtClean="0"/>
              <a:t>Piláta</a:t>
            </a:r>
            <a:endParaRPr lang="en-US" dirty="0"/>
          </a:p>
        </p:txBody>
      </p:sp>
      <p:pic>
        <p:nvPicPr>
          <p:cNvPr id="6" name="Obrázek 5" descr="8.6 Bronzove mince z obdobia rímskeho prokurátora Porcia Fest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5" y="4440612"/>
            <a:ext cx="4104456" cy="21567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ovéPole 6"/>
          <p:cNvSpPr txBox="1"/>
          <p:nvPr/>
        </p:nvSpPr>
        <p:spPr>
          <a:xfrm>
            <a:off x="4788024" y="5373216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Bronzove</a:t>
            </a:r>
            <a:r>
              <a:rPr lang="en-US" dirty="0" smtClean="0"/>
              <a:t> mince z </a:t>
            </a:r>
            <a:r>
              <a:rPr lang="en-US" dirty="0" err="1" smtClean="0"/>
              <a:t>obdobia</a:t>
            </a:r>
            <a:r>
              <a:rPr lang="en-US" dirty="0" smtClean="0"/>
              <a:t> </a:t>
            </a:r>
            <a:r>
              <a:rPr lang="en-US" dirty="0" err="1" smtClean="0"/>
              <a:t>rímskeho</a:t>
            </a:r>
            <a:r>
              <a:rPr lang="en-US" dirty="0" smtClean="0"/>
              <a:t> </a:t>
            </a:r>
            <a:r>
              <a:rPr lang="en-US" dirty="0" err="1" smtClean="0"/>
              <a:t>prokurátora</a:t>
            </a:r>
            <a:r>
              <a:rPr lang="en-US" dirty="0" smtClean="0"/>
              <a:t> </a:t>
            </a:r>
            <a:r>
              <a:rPr lang="en-US" dirty="0" err="1" smtClean="0"/>
              <a:t>Porcia</a:t>
            </a:r>
            <a:r>
              <a:rPr lang="en-US" dirty="0" smtClean="0"/>
              <a:t> </a:t>
            </a:r>
            <a:r>
              <a:rPr lang="en-US" dirty="0" err="1" smtClean="0"/>
              <a:t>Festa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rmAutofit/>
          </a:bodyPr>
          <a:lstStyle/>
          <a:p>
            <a:r>
              <a:rPr lang="sk-SK" b="1" dirty="0"/>
              <a:t>Prevoz do Ríma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1124744"/>
            <a:ext cx="8507288" cy="532859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sk-SK" sz="4000" dirty="0"/>
              <a:t>Niekedy v polovici roku 60 po Kr., keď už boli otvorené námorné cesty, sa uskutočnil transport Pavla a </a:t>
            </a:r>
            <a:r>
              <a:rPr lang="sk-SK" sz="4000" dirty="0" smtClean="0"/>
              <a:t>ďalších </a:t>
            </a:r>
            <a:r>
              <a:rPr lang="sk-SK" sz="4000" dirty="0"/>
              <a:t>väzňov do </a:t>
            </a:r>
            <a:r>
              <a:rPr lang="sk-SK" sz="4000" dirty="0" err="1"/>
              <a:t>Itálie</a:t>
            </a:r>
            <a:r>
              <a:rPr lang="sk-SK" sz="4000" dirty="0"/>
              <a:t>. </a:t>
            </a:r>
            <a:endParaRPr lang="sk-SK" sz="4000" dirty="0" smtClean="0"/>
          </a:p>
          <a:p>
            <a:pPr marL="514350" lvl="0" indent="-514350" algn="just">
              <a:buFont typeface="+mj-lt"/>
              <a:buAutoNum type="arabicParenR"/>
            </a:pPr>
            <a:r>
              <a:rPr lang="sk-SK" sz="4000" dirty="0" smtClean="0"/>
              <a:t>27,1-5</a:t>
            </a:r>
            <a:r>
              <a:rPr lang="sk-SK" sz="4000" dirty="0"/>
              <a:t>: Prípravy a plavba z </a:t>
            </a:r>
            <a:r>
              <a:rPr lang="sk-SK" sz="4000" dirty="0" err="1"/>
              <a:t>Cézarey</a:t>
            </a:r>
            <a:r>
              <a:rPr lang="sk-SK" sz="4000" dirty="0"/>
              <a:t> do </a:t>
            </a:r>
            <a:r>
              <a:rPr lang="sk-SK" sz="4000" dirty="0" err="1" smtClean="0"/>
              <a:t>Myry</a:t>
            </a:r>
            <a:endParaRPr lang="sk-SK" sz="4000" dirty="0"/>
          </a:p>
          <a:p>
            <a:pPr marL="514350" lvl="0" indent="-514350" algn="just">
              <a:buFont typeface="+mj-lt"/>
              <a:buAutoNum type="arabicParenR"/>
            </a:pPr>
            <a:r>
              <a:rPr lang="sk-SK" sz="4000" dirty="0" smtClean="0"/>
              <a:t>27,6-8</a:t>
            </a:r>
            <a:r>
              <a:rPr lang="sk-SK" sz="4000" dirty="0"/>
              <a:t>: Plavba z </a:t>
            </a:r>
            <a:r>
              <a:rPr lang="sk-SK" sz="4000" dirty="0" err="1"/>
              <a:t>Myry</a:t>
            </a:r>
            <a:r>
              <a:rPr lang="sk-SK" sz="4000" dirty="0"/>
              <a:t> do Dobrého prístavu 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sk-SK" sz="4000" dirty="0" smtClean="0"/>
              <a:t>27,9-12</a:t>
            </a:r>
            <a:r>
              <a:rPr lang="sk-SK" sz="4000" dirty="0"/>
              <a:t>: Rozhodnutie opustiť Dobrý prístav a vyplaviť sa do </a:t>
            </a:r>
            <a:r>
              <a:rPr lang="sk-SK" sz="4000" dirty="0" err="1"/>
              <a:t>Feniky</a:t>
            </a:r>
            <a:r>
              <a:rPr lang="sk-SK" sz="4000" dirty="0"/>
              <a:t> na Kréte napriek „</a:t>
            </a:r>
            <a:r>
              <a:rPr lang="sk-SK" sz="4000" dirty="0" err="1"/>
              <a:t>mare</a:t>
            </a:r>
            <a:r>
              <a:rPr lang="sk-SK" sz="4000" dirty="0"/>
              <a:t> </a:t>
            </a:r>
            <a:r>
              <a:rPr lang="sk-SK" sz="4000" dirty="0" err="1"/>
              <a:t>clausum</a:t>
            </a:r>
            <a:r>
              <a:rPr lang="sk-SK" sz="4000" dirty="0"/>
              <a:t>“, lebo sa blížila </a:t>
            </a:r>
            <a:r>
              <a:rPr lang="sk-SK" sz="4000" dirty="0" smtClean="0"/>
              <a:t>zima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sk-SK" sz="4000" dirty="0" smtClean="0"/>
              <a:t>27,13-20</a:t>
            </a:r>
            <a:r>
              <a:rPr lang="sk-SK" sz="4000" dirty="0"/>
              <a:t>: Neúspešné pokusy zdolať vietor „</a:t>
            </a:r>
            <a:r>
              <a:rPr lang="sk-SK" sz="4000" dirty="0" err="1"/>
              <a:t>euroakvilo</a:t>
            </a:r>
            <a:r>
              <a:rPr lang="sk-SK" sz="4000" dirty="0"/>
              <a:t>“ a márne snahy zachrániť loď a ľudí na nej </a:t>
            </a:r>
            <a:endParaRPr lang="sk-SK" sz="4000" dirty="0" smtClean="0"/>
          </a:p>
          <a:p>
            <a:pPr marL="514350" lvl="0" indent="-514350" algn="just">
              <a:buFont typeface="+mj-lt"/>
              <a:buAutoNum type="arabicParenR"/>
            </a:pPr>
            <a:r>
              <a:rPr lang="sk-SK" sz="4000" dirty="0" smtClean="0"/>
              <a:t>27,21-26</a:t>
            </a:r>
            <a:r>
              <a:rPr lang="sk-SK" sz="4000" dirty="0"/>
              <a:t>: Pavlova reč, v ktorej povzbudzuje </a:t>
            </a:r>
            <a:r>
              <a:rPr lang="sk-SK" sz="4000" dirty="0" smtClean="0"/>
              <a:t>námorníkov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sk-SK" sz="4000" dirty="0" smtClean="0"/>
              <a:t>27,27-32</a:t>
            </a:r>
            <a:r>
              <a:rPr lang="sk-SK" sz="4000" dirty="0"/>
              <a:t>: Priblíženie sa k pevnine a pokus námorníkov </a:t>
            </a:r>
            <a:r>
              <a:rPr lang="sk-SK" sz="4000" dirty="0" smtClean="0"/>
              <a:t>utiecť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sk-SK" sz="4000" dirty="0" smtClean="0"/>
              <a:t>27,33-38</a:t>
            </a:r>
            <a:r>
              <a:rPr lang="sk-SK" sz="4000" dirty="0"/>
              <a:t>: Pavlovo povzbudenie </a:t>
            </a:r>
            <a:r>
              <a:rPr lang="sk-SK" sz="4000" dirty="0" smtClean="0"/>
              <a:t>stroskotancom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sk-SK" sz="4000" dirty="0" smtClean="0"/>
              <a:t>27,39-44</a:t>
            </a:r>
            <a:r>
              <a:rPr lang="sk-SK" sz="4000" dirty="0"/>
              <a:t>: Náraz lode a záchrana všetkých z </a:t>
            </a:r>
            <a:r>
              <a:rPr lang="sk-SK" sz="4000" dirty="0" smtClean="0"/>
              <a:t>posádky na Malte </a:t>
            </a:r>
            <a:endParaRPr lang="sk-SK" sz="40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8.8 Pavlova plavba do Rim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315" y="836712"/>
            <a:ext cx="7857370" cy="51845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Stroskotanie na </a:t>
            </a:r>
            <a:r>
              <a:rPr lang="sk-SK" b="1" dirty="0" smtClean="0"/>
              <a:t>Malte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11256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sk-SK" dirty="0"/>
              <a:t>Pavlove slová </a:t>
            </a:r>
            <a:r>
              <a:rPr lang="sk-SK" i="1" dirty="0"/>
              <a:t>„nikomu z vás sa ani vlas z hlavy nestratí“</a:t>
            </a:r>
            <a:r>
              <a:rPr lang="sk-SK" dirty="0"/>
              <a:t> (Sk 27,34) pripomínajú samotného Ježiša Krista, ktorý pred svojím umučením uistil učeníkov: </a:t>
            </a:r>
            <a:r>
              <a:rPr lang="sk-SK" i="1" dirty="0"/>
              <a:t>„Ale ani vlas sa vám z hlavy nestratí.“ </a:t>
            </a:r>
            <a:r>
              <a:rPr lang="sk-SK" dirty="0"/>
              <a:t>(</a:t>
            </a:r>
            <a:r>
              <a:rPr lang="sk-SK" dirty="0" err="1"/>
              <a:t>Lk</a:t>
            </a:r>
            <a:r>
              <a:rPr lang="sk-SK" dirty="0"/>
              <a:t> 21,18)</a:t>
            </a:r>
          </a:p>
          <a:p>
            <a:pPr algn="just"/>
            <a:r>
              <a:rPr lang="sk-SK" dirty="0" err="1"/>
              <a:t>John</a:t>
            </a:r>
            <a:r>
              <a:rPr lang="sk-SK" dirty="0"/>
              <a:t> </a:t>
            </a:r>
            <a:r>
              <a:rPr lang="sk-SK" dirty="0" err="1"/>
              <a:t>Clabeaux</a:t>
            </a:r>
            <a:r>
              <a:rPr lang="sk-SK" dirty="0"/>
              <a:t> epizódu s hadom prirovnáva k procesu s Ježišom v </a:t>
            </a:r>
            <a:r>
              <a:rPr lang="sk-SK" dirty="0" err="1"/>
              <a:t>Lk</a:t>
            </a:r>
            <a:r>
              <a:rPr lang="sk-SK" dirty="0"/>
              <a:t> 23-24. Pavla miestni obyvatelia považujú za zločinca: „</a:t>
            </a:r>
            <a:r>
              <a:rPr lang="sk-SK" i="1" dirty="0"/>
              <a:t>Tento človek je určite vrah; hoci sa zachránil z mora, pomsta mu nedovolila žiť.“ </a:t>
            </a:r>
            <a:r>
              <a:rPr lang="sk-SK" dirty="0"/>
              <a:t>(Sk 28,4)</a:t>
            </a:r>
            <a:r>
              <a:rPr lang="sk-SK" i="1" dirty="0"/>
              <a:t> </a:t>
            </a:r>
            <a:r>
              <a:rPr lang="sk-SK" dirty="0"/>
              <a:t>Podobne aj Ježiš bol odsúdený so zločincami. Keď sa Pavol strasie hada, autor Sk až dvakrát zdôrazní, ž</a:t>
            </a:r>
            <a:r>
              <a:rPr lang="sk-SK" i="1" dirty="0"/>
              <a:t>e „nič zlé sa mu nestalo” </a:t>
            </a:r>
            <a:r>
              <a:rPr lang="sk-SK" dirty="0"/>
              <a:t>(Sk 28,5 a 28,6). Obdobné vyznanie urobí kajúci lotor na kríži o Ježišovi: </a:t>
            </a:r>
            <a:r>
              <a:rPr lang="sk-SK" i="1" dirty="0"/>
              <a:t>„</a:t>
            </a:r>
            <a:r>
              <a:rPr lang="x-none" i="1" dirty="0"/>
              <a:t>Ale on neurobil nič zlé.</a:t>
            </a:r>
            <a:r>
              <a:rPr lang="sk-SK" i="1" dirty="0"/>
              <a:t>“</a:t>
            </a:r>
            <a:r>
              <a:rPr lang="sk-SK" dirty="0"/>
              <a:t> (</a:t>
            </a:r>
            <a:r>
              <a:rPr lang="sk-SK" dirty="0" err="1"/>
              <a:t>Lk</a:t>
            </a:r>
            <a:r>
              <a:rPr lang="sk-SK" dirty="0"/>
              <a:t> 23,41)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Z Malty do </a:t>
            </a:r>
            <a:r>
              <a:rPr lang="sk-SK" b="1" dirty="0" smtClean="0"/>
              <a:t>Ríma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sk-SK" dirty="0"/>
              <a:t>Podľa Sk 28,11 Pavol a jeho spoločníci vyplávali z Malty po troch </a:t>
            </a:r>
            <a:r>
              <a:rPr lang="sk-SK" dirty="0" smtClean="0"/>
              <a:t>mesiacoch</a:t>
            </a:r>
            <a:r>
              <a:rPr lang="sk-SK" dirty="0"/>
              <a:t> </a:t>
            </a:r>
            <a:r>
              <a:rPr lang="sk-SK" dirty="0" smtClean="0"/>
              <a:t>(</a:t>
            </a:r>
            <a:r>
              <a:rPr lang="sk-SK" dirty="0"/>
              <a:t>vo februári/marci 61 po </a:t>
            </a:r>
            <a:r>
              <a:rPr lang="sk-SK" dirty="0" smtClean="0"/>
              <a:t>Kr.)</a:t>
            </a:r>
          </a:p>
          <a:p>
            <a:pPr algn="just"/>
            <a:r>
              <a:rPr lang="sk-SK" dirty="0"/>
              <a:t>V </a:t>
            </a:r>
            <a:r>
              <a:rPr lang="sk-SK" dirty="0" err="1"/>
              <a:t>Puteolách</a:t>
            </a:r>
            <a:r>
              <a:rPr lang="sk-SK" dirty="0"/>
              <a:t> Pavol a jeho spoločníci našli bratov, čo znamená, že už tam bolo kresťanské spoločenstvo. </a:t>
            </a:r>
            <a:endParaRPr lang="sk-SK" dirty="0" smtClean="0"/>
          </a:p>
          <a:p>
            <a:pPr algn="just"/>
            <a:r>
              <a:rPr lang="sk-SK" dirty="0"/>
              <a:t>Z </a:t>
            </a:r>
            <a:r>
              <a:rPr lang="sk-SK" dirty="0" err="1"/>
              <a:t>Puteol</a:t>
            </a:r>
            <a:r>
              <a:rPr lang="sk-SK" dirty="0"/>
              <a:t> šli ďalej peši podľa všetkého smerom do </a:t>
            </a:r>
            <a:r>
              <a:rPr lang="sk-SK" dirty="0" err="1"/>
              <a:t>Kapuy</a:t>
            </a:r>
            <a:r>
              <a:rPr lang="sk-SK" dirty="0"/>
              <a:t> a odtiaľ po známej ceste </a:t>
            </a:r>
            <a:r>
              <a:rPr lang="sk-SK" dirty="0" err="1"/>
              <a:t>Via</a:t>
            </a:r>
            <a:r>
              <a:rPr lang="sk-SK" dirty="0"/>
              <a:t> </a:t>
            </a:r>
            <a:r>
              <a:rPr lang="sk-SK" dirty="0" err="1"/>
              <a:t>Appia</a:t>
            </a:r>
            <a:r>
              <a:rPr lang="sk-SK" dirty="0"/>
              <a:t>, ktorú v staroveku nazývali „Regina </a:t>
            </a:r>
            <a:r>
              <a:rPr lang="sk-SK" dirty="0" err="1"/>
              <a:t>longarum</a:t>
            </a:r>
            <a:r>
              <a:rPr lang="sk-SK" dirty="0"/>
              <a:t> </a:t>
            </a:r>
            <a:r>
              <a:rPr lang="sk-SK" dirty="0" err="1"/>
              <a:t>viarum</a:t>
            </a:r>
            <a:r>
              <a:rPr lang="sk-SK" dirty="0"/>
              <a:t>“ = „kráľovná dlhých ciest“. Tak prišli až po </a:t>
            </a:r>
            <a:r>
              <a:rPr lang="sk-SK" dirty="0" err="1"/>
              <a:t>Appiovo</a:t>
            </a:r>
            <a:r>
              <a:rPr lang="sk-SK" dirty="0"/>
              <a:t> </a:t>
            </a:r>
            <a:r>
              <a:rPr lang="sk-SK" dirty="0" smtClean="0"/>
              <a:t>Fórum.</a:t>
            </a:r>
          </a:p>
          <a:p>
            <a:pPr algn="just"/>
            <a:r>
              <a:rPr lang="sk-SK" dirty="0" smtClean="0"/>
              <a:t>Ďalších bratov stretli </a:t>
            </a:r>
            <a:r>
              <a:rPr lang="sk-SK" dirty="0"/>
              <a:t>pri Troch </a:t>
            </a:r>
            <a:r>
              <a:rPr lang="sk-SK" dirty="0" err="1"/>
              <a:t>Tabernách</a:t>
            </a:r>
            <a:r>
              <a:rPr lang="sk-SK" dirty="0"/>
              <a:t>, ktoré sa nachádzali asi 45 km od mesta Ríma. </a:t>
            </a:r>
            <a:endParaRPr lang="sk-SK" dirty="0" smtClean="0"/>
          </a:p>
          <a:p>
            <a:pPr algn="just"/>
            <a:r>
              <a:rPr lang="sk-SK" dirty="0" smtClean="0"/>
              <a:t>Istým spôsobom </a:t>
            </a:r>
            <a:r>
              <a:rPr lang="sk-SK" dirty="0"/>
              <a:t>je v tom vidieť aj </a:t>
            </a:r>
            <a:r>
              <a:rPr lang="sk-SK" dirty="0" smtClean="0"/>
              <a:t>Pavlov slávnostný vstup do Ríma.  </a:t>
            </a:r>
          </a:p>
          <a:p>
            <a:endParaRPr lang="sk-SK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maps-pauls-rome-journe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187" y="836712"/>
            <a:ext cx="8230062" cy="5328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4" y="1124744"/>
            <a:ext cx="4910658" cy="3664106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383" y="764704"/>
            <a:ext cx="329436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7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Väzenie v Ríme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sk-SK" dirty="0"/>
              <a:t>Podľa všetkého Pavol býval v nejakom prenajatom obydlí, kde mohol prijímať aj návštevy</a:t>
            </a:r>
            <a:r>
              <a:rPr lang="sk-SK" dirty="0" smtClean="0"/>
              <a:t>.</a:t>
            </a:r>
          </a:p>
          <a:p>
            <a:pPr algn="just"/>
            <a:r>
              <a:rPr lang="sk-SK" dirty="0" smtClean="0"/>
              <a:t>Rím v tom čase </a:t>
            </a:r>
            <a:r>
              <a:rPr lang="sk-SK" dirty="0"/>
              <a:t> okolo 1 000 </a:t>
            </a:r>
            <a:r>
              <a:rPr lang="sk-SK" dirty="0" err="1" smtClean="0"/>
              <a:t>000</a:t>
            </a:r>
            <a:r>
              <a:rPr lang="sk-SK" dirty="0" smtClean="0"/>
              <a:t> </a:t>
            </a:r>
            <a:r>
              <a:rPr lang="sk-SK" dirty="0"/>
              <a:t>obyvateľov</a:t>
            </a:r>
            <a:r>
              <a:rPr lang="sk-SK" dirty="0" smtClean="0"/>
              <a:t>.</a:t>
            </a:r>
          </a:p>
          <a:p>
            <a:pPr algn="just"/>
            <a:r>
              <a:rPr lang="sk-SK" dirty="0"/>
              <a:t>Kresťanstvo sa dostalo do Ríma ešte pred príchodom </a:t>
            </a:r>
            <a:r>
              <a:rPr lang="sk-SK" dirty="0" smtClean="0"/>
              <a:t>Petra a Pavla. Keď </a:t>
            </a:r>
            <a:r>
              <a:rPr lang="sk-SK" dirty="0"/>
              <a:t>Pavol píše </a:t>
            </a:r>
            <a:r>
              <a:rPr lang="sk-SK" dirty="0" err="1"/>
              <a:t>Rim</a:t>
            </a:r>
            <a:r>
              <a:rPr lang="sk-SK" dirty="0"/>
              <a:t>, zdá sa, že Peter nie je a ešte ani v Ríme nebol, ale kresťanstvo tam už bolo prítomné. </a:t>
            </a:r>
            <a:endParaRPr lang="sk-SK" dirty="0" smtClean="0"/>
          </a:p>
          <a:p>
            <a:pPr algn="just"/>
            <a:r>
              <a:rPr lang="sk-SK" dirty="0"/>
              <a:t>Pavol vystupuje ako prorok vlastného národa, ktorému adresuje tvrdé slová, lebo odmietol posolstvo o Ježišovi Kristovi napriek poukazu, že sa zakladá na biblických </a:t>
            </a:r>
            <a:r>
              <a:rPr lang="sk-SK" dirty="0" smtClean="0"/>
              <a:t>prisľúbeniach.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i="1" dirty="0"/>
              <a:t>„Vidíš, brat, koľko tisíc Židov uverilo a všetci horlia za zákon. Ale o tebe sa dopočuli, že učíš všetkých Židov, čo sú medzi pohanmi, aby odpadli od Mojžiša, a hovoríš, že nemajú obrezávať svojich synov ani žiť podľa zvykov. Čo teda robiť? Isto sa dozvedia, že si prišiel. Urob teda toto, čo ti hovoríme: Máme štyroch mužov, ktorí majú sľub. </a:t>
            </a:r>
            <a:r>
              <a:rPr lang="sk-SK" b="1" i="1" dirty="0"/>
              <a:t>Vezmi ich, posväť sa s nimi a zaplať za nich, aby si dali oholiť hlavu. </a:t>
            </a:r>
            <a:r>
              <a:rPr lang="sk-SK" i="1" dirty="0"/>
              <a:t>Tak zvedia všetci, že nie je nič na tom, čo o tebe počuli, ale že aj sám zachovávaš zákon a žiješ podľa neho.“</a:t>
            </a:r>
            <a:r>
              <a:rPr lang="sk-SK" dirty="0"/>
              <a:t> (Sk 21,20-21</a:t>
            </a:r>
            <a:r>
              <a:rPr lang="sk-SK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sk-SK" b="1" dirty="0" smtClean="0"/>
              <a:t>Pavol pred tribunálom?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544616"/>
          </a:xfrm>
        </p:spPr>
        <p:txBody>
          <a:bodyPr>
            <a:noAutofit/>
          </a:bodyPr>
          <a:lstStyle/>
          <a:p>
            <a:pPr algn="just"/>
            <a:r>
              <a:rPr lang="sk-SK" sz="2300" dirty="0"/>
              <a:t>Pavol ostal v Ríme ešte dva roky ako väzeň, ohlasoval </a:t>
            </a:r>
            <a:r>
              <a:rPr lang="sk-SK" sz="2300" dirty="0" smtClean="0"/>
              <a:t>evanjelium. Sk nepodávajú, čo sa s ním dialo. Preto prinášam niektoré teórie: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sk-SK" sz="2300" dirty="0" smtClean="0"/>
              <a:t>Pavol </a:t>
            </a:r>
            <a:r>
              <a:rPr lang="sk-SK" sz="2300" dirty="0"/>
              <a:t>bol </a:t>
            </a:r>
            <a:r>
              <a:rPr lang="sk-SK" sz="2300" dirty="0" smtClean="0"/>
              <a:t>prepustený </a:t>
            </a:r>
            <a:r>
              <a:rPr lang="sk-SK" sz="2300" dirty="0"/>
              <a:t>z toho dôvodu, že súd neprebehol v požadovanej lehote, keďže členovia židovského </a:t>
            </a:r>
            <a:r>
              <a:rPr lang="sk-SK" sz="2300" dirty="0" err="1"/>
              <a:t>synedria</a:t>
            </a:r>
            <a:r>
              <a:rPr lang="sk-SK" sz="2300" dirty="0"/>
              <a:t> sa nedostavili na proces</a:t>
            </a:r>
            <a:r>
              <a:rPr lang="sk-SK" sz="2300" dirty="0" smtClean="0"/>
              <a:t>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sk-SK" sz="2300" dirty="0" smtClean="0"/>
              <a:t>Proces </a:t>
            </a:r>
            <a:r>
              <a:rPr lang="sk-SK" sz="2300" dirty="0"/>
              <a:t>pred cisárom neskončil dobre a Pavol bol odsúdený na smrť</a:t>
            </a:r>
            <a:r>
              <a:rPr lang="sk-SK" sz="2300" dirty="0" smtClean="0"/>
              <a:t>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sk-SK" sz="2300" dirty="0"/>
              <a:t>Pavol nebol osobitne dôležitým väzňom, cisár, aby skrátil zoznam súdnych procesov, ho prepustil, lebo pochádzal z nízkej spoločenskej </a:t>
            </a:r>
            <a:r>
              <a:rPr lang="sk-SK" sz="2300" dirty="0" smtClean="0"/>
              <a:t>vrstvy.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sk-SK" sz="2300" dirty="0" smtClean="0"/>
              <a:t>Autor </a:t>
            </a:r>
            <a:r>
              <a:rPr lang="sk-SK" sz="2300" dirty="0"/>
              <a:t>Sk nezachytil výsledok procesu preto, lebo nemal informáciu, aký bol záver nielen Pavlovho, ale ani Petrovho života.</a:t>
            </a:r>
            <a:r>
              <a:rPr lang="sk-SK" sz="2300" dirty="0" smtClean="0"/>
              <a:t> 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sk-SK" sz="2300" b="1" dirty="0" smtClean="0"/>
              <a:t>Kompozícia </a:t>
            </a:r>
            <a:r>
              <a:rPr lang="sk-SK" sz="2300" b="1" dirty="0" err="1"/>
              <a:t>deutero-PL</a:t>
            </a:r>
            <a:r>
              <a:rPr lang="sk-SK" sz="2300" b="1" dirty="0"/>
              <a:t> a pastorálnych listov, ako aj ranokresťanská tradícia hovoria v prospech toho, že Pavol bol prepustený z väzenia. </a:t>
            </a:r>
            <a:endParaRPr lang="en-US" sz="23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Nazireát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251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sk-SK" dirty="0"/>
              <a:t>Po skončení </a:t>
            </a:r>
            <a:r>
              <a:rPr lang="sk-SK" dirty="0" err="1"/>
              <a:t>nazireátu</a:t>
            </a:r>
            <a:r>
              <a:rPr lang="sk-SK" dirty="0"/>
              <a:t> ešte ubehlo sedem dní očisťovania a potom sa priniesla v chráme predpísaná obeta a na oltári sa spálili vlasy, ktoré sa ostrihali na záver </a:t>
            </a:r>
            <a:r>
              <a:rPr lang="sk-SK" dirty="0" err="1"/>
              <a:t>nazireátu</a:t>
            </a:r>
            <a:r>
              <a:rPr lang="sk-SK" dirty="0"/>
              <a:t>. </a:t>
            </a:r>
            <a:endParaRPr lang="sk-SK" dirty="0" smtClean="0"/>
          </a:p>
          <a:p>
            <a:pPr algn="just"/>
            <a:r>
              <a:rPr lang="sk-SK" dirty="0" smtClean="0"/>
              <a:t>Niekedy </a:t>
            </a:r>
            <a:r>
              <a:rPr lang="sk-SK" dirty="0"/>
              <a:t>sa stávalo, že chudobné osoby, ktoré zložili sľub, nemali prostriedky na zakúpenie predpísaných obetných zvierat: jednoročného baránka, jednoročnú jalovicu, barana, košík nekvasených koláčov, nekvasené oblátky, potravinovú a nápojovú obetu (</a:t>
            </a:r>
            <a:r>
              <a:rPr lang="sk-SK" dirty="0" err="1"/>
              <a:t>porov</a:t>
            </a:r>
            <a:r>
              <a:rPr lang="sk-SK" dirty="0"/>
              <a:t>. Nm 6,14-15). </a:t>
            </a:r>
            <a:endParaRPr lang="sk-SK" dirty="0" smtClean="0"/>
          </a:p>
          <a:p>
            <a:pPr algn="just"/>
            <a:r>
              <a:rPr lang="sk-SK" dirty="0"/>
              <a:t>Z toho dôvodu neraz bohatšie osoby zaplatili tieto náklady za nich, ba dokonca sa zúčastnili na slávnostnom ukončení sľubu.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imagesCAVFBTF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1" y="688819"/>
            <a:ext cx="7629137" cy="5692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Zatknutie v chráme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1600200"/>
            <a:ext cx="6264696" cy="5069160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Niektorí Židia z provincie </a:t>
            </a:r>
            <a:r>
              <a:rPr lang="sk-SK" dirty="0" smtClean="0"/>
              <a:t>Ázia obvinili Pavla z </a:t>
            </a:r>
            <a:r>
              <a:rPr lang="sk-SK" dirty="0"/>
              <a:t>porušovania Mojžišovho zákona a zo znesvätenia </a:t>
            </a:r>
            <a:r>
              <a:rPr lang="sk-SK" dirty="0" smtClean="0"/>
              <a:t>chrámu. Stalo sa to počas sviatku Turíc.</a:t>
            </a:r>
          </a:p>
          <a:p>
            <a:r>
              <a:rPr lang="sk-SK" dirty="0"/>
              <a:t>Keď Pavla odvádzali, obrátil sa </a:t>
            </a:r>
            <a:r>
              <a:rPr lang="sk-SK" dirty="0" smtClean="0"/>
              <a:t>v </a:t>
            </a:r>
            <a:r>
              <a:rPr lang="sk-SK" dirty="0"/>
              <a:t>gréčtine na rímskeho veliteľa. Podľa Sk 23,26 sa celým meno volal </a:t>
            </a:r>
            <a:r>
              <a:rPr lang="sk-SK" dirty="0" err="1"/>
              <a:t>Klaudius</a:t>
            </a:r>
            <a:r>
              <a:rPr lang="sk-SK" dirty="0"/>
              <a:t> </a:t>
            </a:r>
            <a:r>
              <a:rPr lang="sk-SK" dirty="0" err="1"/>
              <a:t>Lyziáš</a:t>
            </a:r>
            <a:r>
              <a:rPr lang="sk-SK" dirty="0"/>
              <a:t>. </a:t>
            </a:r>
            <a:endParaRPr lang="sk-SK" dirty="0" smtClean="0"/>
          </a:p>
          <a:p>
            <a:r>
              <a:rPr lang="sk-SK" dirty="0"/>
              <a:t>Pavol </a:t>
            </a:r>
            <a:r>
              <a:rPr lang="sk-SK" dirty="0" smtClean="0"/>
              <a:t>hovorí </a:t>
            </a:r>
            <a:r>
              <a:rPr lang="sk-SK" i="1" dirty="0" smtClean="0"/>
              <a:t>„</a:t>
            </a:r>
            <a:r>
              <a:rPr lang="sk-SK" i="1" dirty="0" err="1" smtClean="0"/>
              <a:t>ebraídi</a:t>
            </a:r>
            <a:r>
              <a:rPr lang="sk-SK" i="1" dirty="0" smtClean="0"/>
              <a:t> </a:t>
            </a:r>
            <a:r>
              <a:rPr lang="sk-SK" i="1" dirty="0" err="1"/>
              <a:t>dialékto</a:t>
            </a:r>
            <a:r>
              <a:rPr lang="sk-SK" i="1" dirty="0"/>
              <a:t>“ = „v hebrejskom dialekte“. </a:t>
            </a:r>
            <a:r>
              <a:rPr lang="sk-SK" dirty="0"/>
              <a:t>Išlo o aramejský jazyk</a:t>
            </a:r>
            <a:endParaRPr lang="sk-SK" dirty="0" smtClean="0"/>
          </a:p>
          <a:p>
            <a:endParaRPr lang="en-US" dirty="0"/>
          </a:p>
        </p:txBody>
      </p:sp>
      <p:pic>
        <p:nvPicPr>
          <p:cNvPr id="4" name="Obrázek 3" descr="8.1 Grécky nápis zakazujúci vstup do jeruzalemského chram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1988840"/>
            <a:ext cx="2331640" cy="4104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Prevoz do </a:t>
            </a:r>
            <a:r>
              <a:rPr lang="sk-SK" b="1" dirty="0" err="1" smtClean="0"/>
              <a:t>Cézarey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dirty="0" smtClean="0"/>
              <a:t>Pavlov synovec </a:t>
            </a:r>
            <a:r>
              <a:rPr lang="sk-SK" dirty="0"/>
              <a:t>informoval </a:t>
            </a:r>
            <a:r>
              <a:rPr lang="sk-SK" dirty="0" smtClean="0"/>
              <a:t>strýka a veliteľa</a:t>
            </a:r>
            <a:r>
              <a:rPr lang="sk-SK" dirty="0"/>
              <a:t>, ktorý napísal list prokurátorovi Félixovi do </a:t>
            </a:r>
            <a:r>
              <a:rPr lang="sk-SK" dirty="0" err="1"/>
              <a:t>Cézarey</a:t>
            </a:r>
            <a:r>
              <a:rPr lang="sk-SK" dirty="0"/>
              <a:t> Prímorskej</a:t>
            </a:r>
            <a:r>
              <a:rPr lang="sk-SK" dirty="0" smtClean="0"/>
              <a:t>.</a:t>
            </a:r>
          </a:p>
          <a:p>
            <a:pPr algn="just"/>
            <a:r>
              <a:rPr lang="sk-SK" dirty="0"/>
              <a:t>Veliteľ poslal Pavla v noci so sprievodom 200 vojakov, 200 </a:t>
            </a:r>
            <a:r>
              <a:rPr lang="sk-SK" dirty="0" err="1"/>
              <a:t>kopijníkov</a:t>
            </a:r>
            <a:r>
              <a:rPr lang="sk-SK" dirty="0"/>
              <a:t> a 70 jazdcov do </a:t>
            </a:r>
            <a:r>
              <a:rPr lang="sk-SK" dirty="0" err="1"/>
              <a:t>Cézarey</a:t>
            </a:r>
            <a:r>
              <a:rPr lang="sk-SK" dirty="0"/>
              <a:t> Prímorskej k </a:t>
            </a:r>
            <a:r>
              <a:rPr lang="sk-SK" dirty="0" err="1"/>
              <a:t>prokonzulovi</a:t>
            </a:r>
            <a:r>
              <a:rPr lang="sk-SK" dirty="0"/>
              <a:t> Félixovi. </a:t>
            </a:r>
            <a:endParaRPr lang="sk-SK" dirty="0" smtClean="0"/>
          </a:p>
          <a:p>
            <a:pPr algn="just"/>
            <a:r>
              <a:rPr lang="sk-SK" dirty="0"/>
              <a:t>Kohorta zvyčajne pozostávala zo šesť </a:t>
            </a:r>
            <a:r>
              <a:rPr lang="sk-SK" dirty="0" err="1"/>
              <a:t>centúrií</a:t>
            </a:r>
            <a:r>
              <a:rPr lang="sk-SK" dirty="0"/>
              <a:t>. </a:t>
            </a:r>
            <a:r>
              <a:rPr lang="sk-SK" dirty="0" smtClean="0"/>
              <a:t>1 </a:t>
            </a:r>
            <a:r>
              <a:rPr lang="sk-SK" dirty="0" err="1" smtClean="0"/>
              <a:t>centúria</a:t>
            </a:r>
            <a:r>
              <a:rPr lang="sk-SK" dirty="0" smtClean="0"/>
              <a:t> = od </a:t>
            </a:r>
            <a:r>
              <a:rPr lang="sk-SK" dirty="0"/>
              <a:t>60 po 100 vojakov. </a:t>
            </a:r>
            <a:r>
              <a:rPr lang="sk-SK" dirty="0" smtClean="0"/>
              <a:t>Počet </a:t>
            </a:r>
            <a:r>
              <a:rPr lang="sk-SK" dirty="0"/>
              <a:t>na základe rozprávania Sk je úplne prehnaný</a:t>
            </a:r>
            <a:r>
              <a:rPr lang="sk-SK" dirty="0" smtClean="0"/>
              <a:t>.</a:t>
            </a:r>
          </a:p>
          <a:p>
            <a:pPr algn="just"/>
            <a:r>
              <a:rPr lang="sk-SK" dirty="0"/>
              <a:t>Vojaci </a:t>
            </a:r>
            <a:r>
              <a:rPr lang="sk-SK" dirty="0" smtClean="0"/>
              <a:t>dorazili </a:t>
            </a:r>
            <a:r>
              <a:rPr lang="sk-SK" dirty="0"/>
              <a:t>do </a:t>
            </a:r>
            <a:r>
              <a:rPr lang="sk-SK" dirty="0" err="1"/>
              <a:t>Antipatridy</a:t>
            </a:r>
            <a:r>
              <a:rPr lang="sk-SK" dirty="0"/>
              <a:t>. Ide o mesto identifikované s biblickým mesto </a:t>
            </a:r>
            <a:r>
              <a:rPr lang="sk-SK" dirty="0" err="1"/>
              <a:t>Afek</a:t>
            </a:r>
            <a:r>
              <a:rPr lang="sk-SK" dirty="0"/>
              <a:t>, ktoré ležalo asi 40 km od </a:t>
            </a:r>
            <a:r>
              <a:rPr lang="sk-SK" dirty="0" err="1"/>
              <a:t>Cézarey</a:t>
            </a:r>
            <a:r>
              <a:rPr lang="sk-SK" dirty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8.4 Rímska cesta v Antipatr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556792"/>
            <a:ext cx="4506839" cy="3380129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899592" y="5301208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Rímska cesta v </a:t>
            </a:r>
            <a:r>
              <a:rPr lang="sk-SK" sz="2400" dirty="0" err="1" smtClean="0"/>
              <a:t>Antipatride</a:t>
            </a:r>
            <a:endParaRPr lang="en-US" sz="2400" dirty="0"/>
          </a:p>
        </p:txBody>
      </p:sp>
      <p:pic>
        <p:nvPicPr>
          <p:cNvPr id="4" name="Obrázek 3" descr="jerance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692696"/>
            <a:ext cx="3418074" cy="54726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Pavol v </a:t>
            </a:r>
            <a:r>
              <a:rPr lang="sk-SK" b="1" dirty="0" err="1" smtClean="0"/>
              <a:t>Cézarey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err="1"/>
              <a:t>Markus</a:t>
            </a:r>
            <a:r>
              <a:rPr lang="sk-SK" dirty="0"/>
              <a:t> </a:t>
            </a:r>
            <a:r>
              <a:rPr lang="sk-SK" dirty="0" err="1"/>
              <a:t>Antónius</a:t>
            </a:r>
            <a:r>
              <a:rPr lang="sk-SK" dirty="0"/>
              <a:t> Félix bol prokurátorom v Judsku v rokoch 52-59 po Kr</a:t>
            </a:r>
            <a:r>
              <a:rPr lang="sk-SK" dirty="0" smtClean="0"/>
              <a:t>.</a:t>
            </a:r>
          </a:p>
          <a:p>
            <a:pPr algn="just"/>
            <a:r>
              <a:rPr lang="sk-SK" dirty="0" smtClean="0"/>
              <a:t>Židovský rečník </a:t>
            </a:r>
            <a:r>
              <a:rPr lang="sk-SK" dirty="0" err="1" smtClean="0"/>
              <a:t>Tertullus</a:t>
            </a:r>
            <a:endParaRPr lang="sk-SK" dirty="0" smtClean="0"/>
          </a:p>
          <a:p>
            <a:pPr algn="just"/>
            <a:r>
              <a:rPr lang="sk-SK" dirty="0" smtClean="0"/>
              <a:t>Pavlova obhajoba</a:t>
            </a:r>
          </a:p>
          <a:p>
            <a:pPr algn="just"/>
            <a:r>
              <a:rPr lang="sk-SK" dirty="0"/>
              <a:t>Félix s procesom neurobil nič a kauza pokračovala ďalej ďalšie dva roky bez definitívneho rozhodnutia. </a:t>
            </a:r>
            <a:endParaRPr lang="sk-SK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lka 1"/>
          <p:cNvGraphicFramePr>
            <a:graphicFrameLocks noGrp="1"/>
          </p:cNvGraphicFramePr>
          <p:nvPr/>
        </p:nvGraphicFramePr>
        <p:xfrm>
          <a:off x="755576" y="260648"/>
          <a:ext cx="7632846" cy="6355429"/>
        </p:xfrm>
        <a:graphic>
          <a:graphicData uri="http://schemas.openxmlformats.org/drawingml/2006/table">
            <a:tbl>
              <a:tblPr/>
              <a:tblGrid>
                <a:gridCol w="1512167"/>
                <a:gridCol w="1584176"/>
                <a:gridCol w="2627723"/>
                <a:gridCol w="1908780"/>
              </a:tblGrid>
              <a:tr h="20535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Postup</a:t>
                      </a:r>
                      <a:endParaRPr lang="sk-SK" sz="160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Obsah</a:t>
                      </a:r>
                      <a:endParaRPr lang="sk-SK" sz="160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Tertullus</a:t>
                      </a:r>
                      <a:endParaRPr lang="sk-SK" sz="160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Pavol</a:t>
                      </a:r>
                      <a:endParaRPr lang="sk-SK" sz="160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4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Captatio benevolentiae</a:t>
                      </a:r>
                      <a:endParaRPr lang="sk-SK" sz="1600" b="1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Získanie si náklonnosti</a:t>
                      </a:r>
                      <a:endParaRPr lang="sk-SK" sz="160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Félixovou zásluhou žijú Židia v pokoji a prosperite</a:t>
                      </a:r>
                      <a:endParaRPr lang="sk-SK" sz="160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Dôvera vo Félixovu nezaujatosť</a:t>
                      </a:r>
                      <a:endParaRPr lang="sk-SK" sz="160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9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Narratio</a:t>
                      </a:r>
                      <a:endParaRPr lang="sk-SK" sz="1600" b="1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Predstavenie problému</a:t>
                      </a:r>
                      <a:endParaRPr lang="sk-SK" sz="160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Pavol je burič, vyvoláva nepokoje a je pôvodcom vzbury nazaretskej sekty</a:t>
                      </a:r>
                      <a:endParaRPr lang="sk-SK" sz="160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Odmietnutie všetkých obvinení, lebo žalobcovia nie sú schopní predstaviť žiadne dôkazy</a:t>
                      </a:r>
                      <a:endParaRPr lang="sk-SK" sz="160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8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Confirmatio</a:t>
                      </a:r>
                      <a:endParaRPr lang="sk-SK" sz="1600" b="1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Presvedčenie o oprávnenosti argumentov</a:t>
                      </a:r>
                      <a:endParaRPr lang="sk-SK" sz="160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Pavol poškvrnil posvätné miesto židovstva – jeruzalemský chrám</a:t>
                      </a:r>
                      <a:endParaRPr lang="sk-SK" sz="160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Poukazuje na svoj židovský pôvod, solidaritu s vlastným národom a židovským náboženstvom</a:t>
                      </a:r>
                      <a:endParaRPr lang="sk-SK" sz="160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9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 err="1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Peroratio</a:t>
                      </a:r>
                      <a:endParaRPr lang="sk-SK" sz="1600" b="1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Povzbudenie zaujať stanovisko</a:t>
                      </a:r>
                      <a:endParaRPr lang="sk-SK" sz="160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Félix sa môže o všetkých obvineniach presvedčiť aj sám</a:t>
                      </a:r>
                      <a:endParaRPr lang="sk-SK" sz="160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Book Antiqua"/>
                          <a:ea typeface="Times"/>
                          <a:cs typeface="Times New Roman"/>
                        </a:rPr>
                        <a:t>Félix si iste všimol, že obžaloba neuviedla žiadnu Pavlovu neprávosť</a:t>
                      </a:r>
                      <a:endParaRPr lang="sk-SK" sz="160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550</Words>
  <Application>Microsoft Macintosh PowerPoint</Application>
  <PresentationFormat>On-screen Show (4:3)</PresentationFormat>
  <Paragraphs>79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Motiv sady Office</vt:lpstr>
      <vt:lpstr>Uväznenie a CESTA DO RÍMA</vt:lpstr>
      <vt:lpstr>PowerPoint Presentation</vt:lpstr>
      <vt:lpstr>Nazireát</vt:lpstr>
      <vt:lpstr>PowerPoint Presentation</vt:lpstr>
      <vt:lpstr>Zatknutie v chráme</vt:lpstr>
      <vt:lpstr>Prevoz do Cézarey</vt:lpstr>
      <vt:lpstr>PowerPoint Presentation</vt:lpstr>
      <vt:lpstr>Pavol v Cézarey</vt:lpstr>
      <vt:lpstr>PowerPoint Presentation</vt:lpstr>
      <vt:lpstr>Odvolanie sa na cisára</vt:lpstr>
      <vt:lpstr>PowerPoint Presentation</vt:lpstr>
      <vt:lpstr>PowerPoint Presentation</vt:lpstr>
      <vt:lpstr>Prevoz do Ríma</vt:lpstr>
      <vt:lpstr>PowerPoint Presentation</vt:lpstr>
      <vt:lpstr>Stroskotanie na Malte</vt:lpstr>
      <vt:lpstr>Z Malty do Ríma</vt:lpstr>
      <vt:lpstr>PowerPoint Presentation</vt:lpstr>
      <vt:lpstr>PowerPoint Presentation</vt:lpstr>
      <vt:lpstr>Väzenie v Ríme</vt:lpstr>
      <vt:lpstr>Pavol pred tribunálom?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Uväznenie a CESTA DO RÍMA</dc:title>
  <dc:creator>admin</dc:creator>
  <cp:lastModifiedBy>Frantisek Trstensky</cp:lastModifiedBy>
  <cp:revision>14</cp:revision>
  <dcterms:created xsi:type="dcterms:W3CDTF">2012-09-24T16:03:33Z</dcterms:created>
  <dcterms:modified xsi:type="dcterms:W3CDTF">2020-11-04T10:26:45Z</dcterms:modified>
</cp:coreProperties>
</file>