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6003-5A6E-4543-84E9-F3BE97B6A23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0D1-5D9A-46B3-A550-D6CC6021E2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6003-5A6E-4543-84E9-F3BE97B6A23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0D1-5D9A-46B3-A550-D6CC6021E2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6003-5A6E-4543-84E9-F3BE97B6A23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0D1-5D9A-46B3-A550-D6CC6021E2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6003-5A6E-4543-84E9-F3BE97B6A23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0D1-5D9A-46B3-A550-D6CC6021E2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6003-5A6E-4543-84E9-F3BE97B6A23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0D1-5D9A-46B3-A550-D6CC6021E2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6003-5A6E-4543-84E9-F3BE97B6A23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0D1-5D9A-46B3-A550-D6CC6021E2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6003-5A6E-4543-84E9-F3BE97B6A23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0D1-5D9A-46B3-A550-D6CC6021E2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6003-5A6E-4543-84E9-F3BE97B6A23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0D1-5D9A-46B3-A550-D6CC6021E2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6003-5A6E-4543-84E9-F3BE97B6A23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0D1-5D9A-46B3-A550-D6CC6021E2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6003-5A6E-4543-84E9-F3BE97B6A23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0D1-5D9A-46B3-A550-D6CC6021E2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6003-5A6E-4543-84E9-F3BE97B6A23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0D1-5D9A-46B3-A550-D6CC6021E2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6003-5A6E-4543-84E9-F3BE97B6A23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2D0D1-5D9A-46B3-A550-D6CC6021E2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cap="all" dirty="0"/>
              <a:t>Posledné roky a </a:t>
            </a:r>
            <a:r>
              <a:rPr lang="sk-SK" b="1" cap="all" dirty="0" smtClean="0"/>
              <a:t>martýrium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Najstaršia správa o Pavlovej smrti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sk-SK" dirty="0" err="1" smtClean="0"/>
              <a:t>Apokryfny</a:t>
            </a:r>
            <a:r>
              <a:rPr lang="sk-SK" dirty="0" smtClean="0"/>
              <a:t> spis </a:t>
            </a:r>
            <a:r>
              <a:rPr lang="sk-SK" i="1" dirty="0" smtClean="0"/>
              <a:t>Skutky </a:t>
            </a:r>
            <a:r>
              <a:rPr lang="sk-SK" i="1" dirty="0"/>
              <a:t>Pavla</a:t>
            </a:r>
            <a:r>
              <a:rPr lang="sk-SK" dirty="0"/>
              <a:t>, v štvrtej časti </a:t>
            </a:r>
            <a:r>
              <a:rPr lang="sk-SK" i="1" dirty="0"/>
              <a:t>Umučenie apoštola Pavla</a:t>
            </a:r>
            <a:r>
              <a:rPr lang="sk-SK" dirty="0"/>
              <a:t> </a:t>
            </a:r>
            <a:r>
              <a:rPr lang="sk-SK" dirty="0" smtClean="0"/>
              <a:t>napísanom </a:t>
            </a:r>
            <a:r>
              <a:rPr lang="sk-SK" dirty="0"/>
              <a:t>okolo roku 200 po Kr. </a:t>
            </a:r>
          </a:p>
          <a:p>
            <a:pPr algn="just"/>
            <a:r>
              <a:rPr lang="sk-SK" dirty="0" smtClean="0"/>
              <a:t>Pavol bol predvedený </a:t>
            </a:r>
            <a:r>
              <a:rPr lang="sk-SK" dirty="0"/>
              <a:t>pred cisára Nera, pretože vyznával iného kráľa, Ježiša Krista. Cisár dal mnoho kresťanov upáliť a o Pavlovi rozkázal, aby ho sťali. </a:t>
            </a:r>
            <a:endParaRPr lang="sk-SK" dirty="0" smtClean="0"/>
          </a:p>
          <a:p>
            <a:pPr algn="just"/>
            <a:r>
              <a:rPr lang="sk-SK" dirty="0" smtClean="0"/>
              <a:t>Pred </a:t>
            </a:r>
            <a:r>
              <a:rPr lang="sk-SK" dirty="0"/>
              <a:t>smrťou sa po hebrejsky modlil k Bohu obrátený na východ. Keď mu kat odťal hlavu, vystreklo mlieko. Keď to všetci prítomní videli, chválili Boha. Vojaci o všetkom informovali cisára. </a:t>
            </a:r>
            <a:endParaRPr lang="sk-SK" dirty="0" smtClean="0"/>
          </a:p>
          <a:p>
            <a:pPr algn="just"/>
            <a:r>
              <a:rPr lang="sk-SK" dirty="0" smtClean="0"/>
              <a:t>Po </a:t>
            </a:r>
            <a:r>
              <a:rPr lang="sk-SK" dirty="0"/>
              <a:t>svojej smrti sa Pavol zjavil samotnému cisárovi: </a:t>
            </a:r>
            <a:r>
              <a:rPr lang="sk-SK" i="1" dirty="0"/>
              <a:t>„Pozri, cisár, ja, Pavol, Boží vojak, som nezomrel, ale žijem vo svojom Bohu. </a:t>
            </a:r>
            <a:r>
              <a:rPr lang="sk-SK" i="1" dirty="0" smtClean="0"/>
              <a:t>Teba </a:t>
            </a:r>
            <a:r>
              <a:rPr lang="sk-SK" i="1" dirty="0"/>
              <a:t>však, nešťastník, už onedlho po týchto dňoch čaká veľa zla a veľký trest za spravodlivých, ktorých krv si nespravodlivo prelial.“</a:t>
            </a:r>
            <a:r>
              <a:rPr lang="sk-SK" dirty="0" smtClean="0"/>
              <a:t> </a:t>
            </a:r>
            <a:endParaRPr lang="sk-SK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sk-SK" b="1" dirty="0" smtClean="0"/>
              <a:t>Bazilika apoštola Pavla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1340768"/>
            <a:ext cx="8363272" cy="5256584"/>
          </a:xfrm>
        </p:spPr>
        <p:txBody>
          <a:bodyPr>
            <a:normAutofit fontScale="77500" lnSpcReduction="20000"/>
          </a:bodyPr>
          <a:lstStyle/>
          <a:p>
            <a:r>
              <a:rPr lang="sk-SK" dirty="0"/>
              <a:t>Bazilika svätého Pavla za hradbami stojí na </a:t>
            </a:r>
            <a:r>
              <a:rPr lang="sk-SK" dirty="0" err="1"/>
              <a:t>Via</a:t>
            </a:r>
            <a:r>
              <a:rPr lang="sk-SK" dirty="0"/>
              <a:t> </a:t>
            </a:r>
            <a:r>
              <a:rPr lang="sk-SK" dirty="0" err="1"/>
              <a:t>Ostiense</a:t>
            </a:r>
            <a:r>
              <a:rPr lang="sk-SK" dirty="0"/>
              <a:t> nad starovekým pohrebiskom, ktoré slúžilo na pochovávanie v období 1. až 3. storočia po Kr. </a:t>
            </a:r>
            <a:endParaRPr lang="sk-SK" dirty="0" smtClean="0"/>
          </a:p>
          <a:p>
            <a:r>
              <a:rPr lang="sk-SK" dirty="0" smtClean="0"/>
              <a:t>Podľa </a:t>
            </a:r>
            <a:r>
              <a:rPr lang="sk-SK" dirty="0"/>
              <a:t>svedectva rímskeho kňaza </a:t>
            </a:r>
            <a:r>
              <a:rPr lang="sk-SK" dirty="0" err="1"/>
              <a:t>Gaia</a:t>
            </a:r>
            <a:r>
              <a:rPr lang="sk-SK" dirty="0"/>
              <a:t> z 2. storočia po Kr. bol nad hrobom apoštola postavený „</a:t>
            </a:r>
            <a:r>
              <a:rPr lang="sk-SK" dirty="0" err="1"/>
              <a:t>tropaion</a:t>
            </a:r>
            <a:r>
              <a:rPr lang="sk-SK" dirty="0"/>
              <a:t>“, tzn. </a:t>
            </a:r>
            <a:r>
              <a:rPr lang="sk-SK" dirty="0" err="1"/>
              <a:t>mauzoleum</a:t>
            </a:r>
            <a:r>
              <a:rPr lang="sk-SK" dirty="0"/>
              <a:t>: </a:t>
            </a:r>
            <a:r>
              <a:rPr lang="sk-SK" i="1" dirty="0"/>
              <a:t>„Môžeme ti ukázať </a:t>
            </a:r>
            <a:r>
              <a:rPr lang="sk-SK" i="1" dirty="0" err="1"/>
              <a:t>tropaia</a:t>
            </a:r>
            <a:r>
              <a:rPr lang="sk-SK" i="1" dirty="0"/>
              <a:t> apoštolov. Choď do Vatikánu alebo na </a:t>
            </a:r>
            <a:r>
              <a:rPr lang="sk-SK" i="1" dirty="0" err="1"/>
              <a:t>Ostijskú</a:t>
            </a:r>
            <a:r>
              <a:rPr lang="sk-SK" i="1" dirty="0"/>
              <a:t> cestu a nájdeš </a:t>
            </a:r>
            <a:r>
              <a:rPr lang="sk-SK" i="1" dirty="0" err="1"/>
              <a:t>tropaia</a:t>
            </a:r>
            <a:r>
              <a:rPr lang="sk-SK" i="1" dirty="0"/>
              <a:t> zakladateľov cirkvi</a:t>
            </a:r>
            <a:r>
              <a:rPr lang="sk-SK" i="1" dirty="0" smtClean="0"/>
              <a:t>.“</a:t>
            </a:r>
          </a:p>
          <a:p>
            <a:r>
              <a:rPr lang="sk-SK" dirty="0"/>
              <a:t>V 4. storočí  po Kr. nechal cisár Konštantín postaviť nad hrobom baziliku, ktorá bola posvätená 18. novembra 324</a:t>
            </a:r>
            <a:r>
              <a:rPr lang="sk-SK" dirty="0" smtClean="0"/>
              <a:t>.</a:t>
            </a:r>
          </a:p>
          <a:p>
            <a:r>
              <a:rPr lang="sk-SK" dirty="0" smtClean="0"/>
              <a:t>Bazilika troch cisárov: v</a:t>
            </a:r>
            <a:r>
              <a:rPr lang="sk-SK" dirty="0"/>
              <a:t> období vlády troch cisárov - </a:t>
            </a:r>
            <a:r>
              <a:rPr lang="sk-SK" dirty="0" err="1"/>
              <a:t>Teodózia</a:t>
            </a:r>
            <a:r>
              <a:rPr lang="sk-SK" dirty="0"/>
              <a:t> I. (379-395), </a:t>
            </a:r>
            <a:r>
              <a:rPr lang="sk-SK" dirty="0" err="1"/>
              <a:t>Graciána</a:t>
            </a:r>
            <a:r>
              <a:rPr lang="sk-SK" dirty="0"/>
              <a:t> (375-383) a </a:t>
            </a:r>
            <a:r>
              <a:rPr lang="sk-SK" dirty="0" err="1"/>
              <a:t>Valentiniána</a:t>
            </a:r>
            <a:r>
              <a:rPr lang="sk-SK" dirty="0"/>
              <a:t> II. (375-392</a:t>
            </a:r>
            <a:r>
              <a:rPr lang="sk-SK" dirty="0" smtClean="0"/>
              <a:t>).</a:t>
            </a:r>
          </a:p>
          <a:p>
            <a:r>
              <a:rPr lang="sk-SK" dirty="0" smtClean="0"/>
              <a:t>V</a:t>
            </a:r>
            <a:r>
              <a:rPr lang="sk-SK" dirty="0"/>
              <a:t> noci z 15. na 16. </a:t>
            </a:r>
            <a:r>
              <a:rPr lang="sk-SK" dirty="0" smtClean="0"/>
              <a:t>augusta 1823 ju zničil požiar. </a:t>
            </a:r>
            <a:r>
              <a:rPr lang="sk-SK" dirty="0"/>
              <a:t>Pápež Lev XII. (1823-1829) v roku 1825 rozhodol o výstavbe novej – aktuálnej baziliky, ktorá bola slávnostne posvätená pápežom </a:t>
            </a:r>
            <a:r>
              <a:rPr lang="sk-SK" dirty="0" err="1"/>
              <a:t>Piom</a:t>
            </a:r>
            <a:r>
              <a:rPr lang="sk-SK" dirty="0"/>
              <a:t> IX. (1846-1878) 10. septembra 1854.</a:t>
            </a:r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220px-Q10_s_Paolo_ciborio_di_Arnolfo_100078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1484784"/>
            <a:ext cx="3118405" cy="4153148"/>
          </a:xfrm>
          <a:prstGeom prst="rect">
            <a:avLst/>
          </a:prstGeom>
        </p:spPr>
      </p:pic>
      <p:pic>
        <p:nvPicPr>
          <p:cNvPr id="3" name="Obrázek 2" descr="index_basil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410350"/>
            <a:ext cx="5201718" cy="2874634"/>
          </a:xfrm>
          <a:prstGeom prst="rect">
            <a:avLst/>
          </a:prstGeom>
        </p:spPr>
      </p:pic>
      <p:pic>
        <p:nvPicPr>
          <p:cNvPr id="4" name="Obrázek 3" descr="Roma_San_Paolo_fuori_le_mura_BW_3_jp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3484613"/>
            <a:ext cx="4536504" cy="3122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Archeologický prieskum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sk-SK" dirty="0" err="1" smtClean="0"/>
              <a:t>Virginio</a:t>
            </a:r>
            <a:r>
              <a:rPr lang="sk-SK" dirty="0" smtClean="0"/>
              <a:t> </a:t>
            </a:r>
            <a:r>
              <a:rPr lang="sk-SK" dirty="0" err="1"/>
              <a:t>Vespignani</a:t>
            </a:r>
            <a:r>
              <a:rPr lang="sk-SK" dirty="0"/>
              <a:t> (1808-1882) a </a:t>
            </a:r>
            <a:r>
              <a:rPr lang="sk-SK" dirty="0" err="1"/>
              <a:t>Paolo</a:t>
            </a:r>
            <a:r>
              <a:rPr lang="sk-SK" dirty="0"/>
              <a:t> </a:t>
            </a:r>
            <a:r>
              <a:rPr lang="sk-SK" dirty="0" err="1"/>
              <a:t>Belloni</a:t>
            </a:r>
            <a:r>
              <a:rPr lang="sk-SK" dirty="0"/>
              <a:t> (1815-1889) po požiari v roku 1823. </a:t>
            </a:r>
            <a:endParaRPr lang="sk-SK" dirty="0" smtClean="0"/>
          </a:p>
          <a:p>
            <a:r>
              <a:rPr lang="sk-SK" dirty="0" smtClean="0"/>
              <a:t>Nový </a:t>
            </a:r>
            <a:r>
              <a:rPr lang="sk-SK" dirty="0"/>
              <a:t>archeologický výskum uskutočnil archeológ </a:t>
            </a:r>
            <a:r>
              <a:rPr lang="sk-SK" dirty="0" err="1"/>
              <a:t>Giorgio</a:t>
            </a:r>
            <a:r>
              <a:rPr lang="sk-SK" dirty="0"/>
              <a:t> </a:t>
            </a:r>
            <a:r>
              <a:rPr lang="sk-SK" dirty="0" err="1"/>
              <a:t>Filippi</a:t>
            </a:r>
            <a:r>
              <a:rPr lang="sk-SK" dirty="0"/>
              <a:t> v rokoch 2002-2006. </a:t>
            </a:r>
            <a:endParaRPr lang="sk-SK" dirty="0" smtClean="0"/>
          </a:p>
          <a:p>
            <a:r>
              <a:rPr lang="sk-SK" dirty="0"/>
              <a:t>1,37 m pod úrovňou aktuálneho pápežského oltára sa nachádza mramorová doska z Baziliky troch cisárov zo 4. storočia </a:t>
            </a:r>
            <a:r>
              <a:rPr lang="sk-SK" dirty="0" smtClean="0"/>
              <a:t>s nápisom: „PAULO </a:t>
            </a:r>
            <a:r>
              <a:rPr lang="sk-SK" dirty="0"/>
              <a:t>APOSTOLO MART [YRI]“ = „Pavlovi, apoštolovi mučeníkovi</a:t>
            </a:r>
            <a:r>
              <a:rPr lang="sk-SK" dirty="0" smtClean="0"/>
              <a:t>“.</a:t>
            </a:r>
          </a:p>
          <a:p>
            <a:r>
              <a:rPr lang="sk-SK" dirty="0"/>
              <a:t>Výskum ďalej ukázal, že samotný hrob apoštola Pavla nebol nikdy dotknutý</a:t>
            </a:r>
            <a:r>
              <a:rPr lang="sk-SK" dirty="0" smtClean="0"/>
              <a:t>.</a:t>
            </a:r>
          </a:p>
          <a:p>
            <a:r>
              <a:rPr lang="sk-SK" dirty="0"/>
              <a:t>Benedikt XVI. </a:t>
            </a:r>
            <a:r>
              <a:rPr lang="sk-SK" dirty="0" smtClean="0"/>
              <a:t>28. júna 2009 oznámil, </a:t>
            </a:r>
            <a:r>
              <a:rPr lang="sk-SK" dirty="0"/>
              <a:t>že do sarkofágu bola zavedená špeciálna sonda, za pomoci ktorej boli zo sarkofágu vytiahnuté fragmenty látky a  kostí. Uhlíková analýza potvrdila, že fragmenty kostí patria osobe, ktorá žila v období medzi 1. a 2 storočím po Kr.</a:t>
            </a:r>
            <a:endParaRPr lang="sk-SK" dirty="0" smtClean="0"/>
          </a:p>
          <a:p>
            <a:endParaRPr lang="sk-SK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San%20Paolo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32656"/>
            <a:ext cx="4660032" cy="3495024"/>
          </a:xfrm>
          <a:prstGeom prst="rect">
            <a:avLst/>
          </a:prstGeom>
        </p:spPr>
      </p:pic>
      <p:pic>
        <p:nvPicPr>
          <p:cNvPr id="4" name="Obrázek 3" descr="tomba6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068960"/>
            <a:ext cx="3403697" cy="2261567"/>
          </a:xfrm>
          <a:prstGeom prst="rect">
            <a:avLst/>
          </a:prstGeom>
        </p:spPr>
      </p:pic>
      <p:pic>
        <p:nvPicPr>
          <p:cNvPr id="5" name="Obrázek 4" descr="foto-TsPaolo040@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404664"/>
            <a:ext cx="3533478" cy="2376264"/>
          </a:xfrm>
          <a:prstGeom prst="rect">
            <a:avLst/>
          </a:prstGeom>
        </p:spPr>
      </p:pic>
      <p:pic>
        <p:nvPicPr>
          <p:cNvPr id="6" name="Obrázek 5" descr="foto-TsPaolo030@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5576" y="4005064"/>
            <a:ext cx="3960440" cy="2663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sk-SK" b="1" dirty="0" smtClean="0"/>
              <a:t>Liturgická slávnosť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688632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sk-SK" sz="4600" b="1" dirty="0"/>
              <a:t>29. </a:t>
            </a:r>
            <a:r>
              <a:rPr lang="sk-SK" sz="4600" b="1" dirty="0" smtClean="0"/>
              <a:t>jún</a:t>
            </a:r>
          </a:p>
          <a:p>
            <a:pPr algn="just"/>
            <a:endParaRPr lang="sk-SK" dirty="0" smtClean="0"/>
          </a:p>
          <a:p>
            <a:pPr algn="just">
              <a:buNone/>
            </a:pPr>
            <a:r>
              <a:rPr lang="sk-SK" u="sng" dirty="0"/>
              <a:t>N</a:t>
            </a:r>
            <a:r>
              <a:rPr lang="sk-SK" u="sng" dirty="0" smtClean="0"/>
              <a:t>ázory </a:t>
            </a:r>
            <a:r>
              <a:rPr lang="sk-SK" u="sng" dirty="0"/>
              <a:t>odborníkov môžeme rozdeliť do troch kategórií</a:t>
            </a:r>
            <a:r>
              <a:rPr lang="sk-SK" dirty="0"/>
              <a:t>:</a:t>
            </a:r>
          </a:p>
          <a:p>
            <a:pPr lvl="0" algn="just"/>
            <a:r>
              <a:rPr lang="sk-SK" dirty="0"/>
              <a:t>Tí, ktorí 29. jún považujú za deň prenesenia pozostatkov </a:t>
            </a:r>
            <a:r>
              <a:rPr lang="sk-SK" dirty="0" smtClean="0"/>
              <a:t>do katakomb svätého Šebastiána na </a:t>
            </a:r>
            <a:r>
              <a:rPr lang="sk-SK" dirty="0" err="1" smtClean="0"/>
              <a:t>Via</a:t>
            </a:r>
            <a:r>
              <a:rPr lang="sk-SK" dirty="0" smtClean="0"/>
              <a:t> </a:t>
            </a:r>
            <a:r>
              <a:rPr lang="sk-SK" dirty="0" err="1" smtClean="0"/>
              <a:t>Appia</a:t>
            </a:r>
            <a:r>
              <a:rPr lang="sk-SK" dirty="0"/>
              <a:t> </a:t>
            </a:r>
            <a:r>
              <a:rPr lang="sk-SK" dirty="0" smtClean="0"/>
              <a:t>z obavy zo zneuctenia počas prenasledovania za cisára Valeriána (253-260 po Kr.) </a:t>
            </a:r>
            <a:endParaRPr lang="sk-SK" dirty="0"/>
          </a:p>
          <a:p>
            <a:pPr lvl="0" algn="just"/>
            <a:r>
              <a:rPr lang="sk-SK" dirty="0"/>
              <a:t>Tí, ktorí považujú 29. jún za deň navrátenia pozostatkov z katakomb na pôvodné miesta ich hrobov, keď sa v 4. storočí postavili pre obidvoch apoštolov baziliky. </a:t>
            </a:r>
          </a:p>
          <a:p>
            <a:pPr lvl="0" algn="just"/>
            <a:r>
              <a:rPr lang="sk-SK" dirty="0"/>
              <a:t>Tí, ktorí hovoria, že k preneseniu pozostatkov nikdy nedošlo, lebo by to vyvolalo pozornosť rímskych úradov a navyše znesvätenie hrobov sa v Rímskej ríši považovalo za zločin. 29. jún slávili kresťania počas prenasledovania v katakombách ako deň spomienky na svätých zakladateľov rímskej cirkvi. </a:t>
            </a:r>
            <a:endParaRPr lang="sk-SK" dirty="0" smtClean="0"/>
          </a:p>
          <a:p>
            <a:pPr algn="just"/>
            <a:r>
              <a:rPr lang="sk-SK" b="1" dirty="0"/>
              <a:t>Je isté, že zásluhu o rozšírenie sviatku mučeníckej smrti svätých apoštolov Petra a Pavla 29. júna sa zaslúžil pápež </a:t>
            </a:r>
            <a:r>
              <a:rPr lang="sk-SK" b="1" dirty="0" err="1"/>
              <a:t>Damaz</a:t>
            </a:r>
            <a:r>
              <a:rPr lang="sk-SK" b="1" dirty="0"/>
              <a:t> I. (366-384). </a:t>
            </a:r>
            <a:r>
              <a:rPr lang="sk-SK" b="1" dirty="0" smtClean="0"/>
              <a:t>Jeho </a:t>
            </a:r>
            <a:r>
              <a:rPr lang="sk-SK" b="1" dirty="0"/>
              <a:t>snaha nadväzovala na staršiu liturgickú tradíciu, ktorú uvádza </a:t>
            </a:r>
            <a:r>
              <a:rPr lang="sk-SK" b="1" i="1" dirty="0" err="1"/>
              <a:t>Depositio</a:t>
            </a:r>
            <a:r>
              <a:rPr lang="sk-SK" b="1" i="1" dirty="0"/>
              <a:t> </a:t>
            </a:r>
            <a:r>
              <a:rPr lang="sk-SK" b="1" i="1" dirty="0" err="1"/>
              <a:t>martyrum</a:t>
            </a:r>
            <a:r>
              <a:rPr lang="sk-SK" b="1" i="1" dirty="0"/>
              <a:t> </a:t>
            </a:r>
            <a:r>
              <a:rPr lang="sk-SK" b="1" dirty="0"/>
              <a:t>z roku 258 po Kr.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1. skupina biblistov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sk-SK" sz="3400" dirty="0" smtClean="0"/>
              <a:t>Rekonštruuje </a:t>
            </a:r>
            <a:r>
              <a:rPr lang="sk-SK" sz="3400" dirty="0"/>
              <a:t>posledné roky Pavlovho života na základe </a:t>
            </a:r>
            <a:r>
              <a:rPr lang="sk-SK" sz="3400" dirty="0" err="1"/>
              <a:t>deutero-PL</a:t>
            </a:r>
            <a:r>
              <a:rPr lang="sk-SK" sz="3400" dirty="0"/>
              <a:t> a pastorálnych listov v nasledujúcej schéme:</a:t>
            </a:r>
          </a:p>
          <a:p>
            <a:pPr lvl="1"/>
            <a:r>
              <a:rPr lang="sk-SK" dirty="0"/>
              <a:t>Cesta do Španielska (</a:t>
            </a:r>
            <a:r>
              <a:rPr lang="sk-SK" dirty="0" err="1"/>
              <a:t>Rim</a:t>
            </a:r>
            <a:r>
              <a:rPr lang="sk-SK" dirty="0"/>
              <a:t> 15,24.28)</a:t>
            </a:r>
            <a:endParaRPr lang="sk-SK" sz="4000" dirty="0"/>
          </a:p>
          <a:p>
            <a:pPr lvl="1"/>
            <a:r>
              <a:rPr lang="sk-SK" dirty="0"/>
              <a:t>Pobyt v </a:t>
            </a:r>
            <a:r>
              <a:rPr lang="sk-SK" dirty="0" err="1"/>
              <a:t>Efeze</a:t>
            </a:r>
            <a:r>
              <a:rPr lang="sk-SK" dirty="0"/>
              <a:t> spolu s Timotejom a následne krátka cesta do Macedónska (1 </a:t>
            </a:r>
            <a:r>
              <a:rPr lang="sk-SK" dirty="0" err="1"/>
              <a:t>Tim</a:t>
            </a:r>
            <a:r>
              <a:rPr lang="sk-SK" dirty="0"/>
              <a:t> 1,3)</a:t>
            </a:r>
            <a:endParaRPr lang="sk-SK" sz="4000" dirty="0"/>
          </a:p>
          <a:p>
            <a:pPr lvl="1"/>
            <a:r>
              <a:rPr lang="sk-SK" dirty="0"/>
              <a:t>Pobyt na Kréte spolu s </a:t>
            </a:r>
            <a:r>
              <a:rPr lang="sk-SK" dirty="0" err="1"/>
              <a:t>Títom</a:t>
            </a:r>
            <a:r>
              <a:rPr lang="sk-SK" dirty="0"/>
              <a:t> (</a:t>
            </a:r>
            <a:r>
              <a:rPr lang="sk-SK" dirty="0" err="1"/>
              <a:t>Tít</a:t>
            </a:r>
            <a:r>
              <a:rPr lang="sk-SK" dirty="0"/>
              <a:t> 1,5) </a:t>
            </a:r>
            <a:endParaRPr lang="sk-SK" sz="4000" dirty="0"/>
          </a:p>
          <a:p>
            <a:pPr lvl="1"/>
            <a:r>
              <a:rPr lang="sk-SK" dirty="0"/>
              <a:t>Návšteva </a:t>
            </a:r>
            <a:r>
              <a:rPr lang="sk-SK" dirty="0" err="1"/>
              <a:t>Nikopolu</a:t>
            </a:r>
            <a:r>
              <a:rPr lang="sk-SK" dirty="0"/>
              <a:t> (</a:t>
            </a:r>
            <a:r>
              <a:rPr lang="sk-SK" dirty="0" err="1"/>
              <a:t>Tít</a:t>
            </a:r>
            <a:r>
              <a:rPr lang="sk-SK" dirty="0"/>
              <a:t> 3,12)</a:t>
            </a:r>
            <a:endParaRPr lang="sk-SK" sz="4000" dirty="0"/>
          </a:p>
          <a:p>
            <a:pPr lvl="1"/>
            <a:r>
              <a:rPr lang="sk-SK" dirty="0"/>
              <a:t>Druhé väzenie v Ríme a mučenícka smrť (2 </a:t>
            </a:r>
            <a:r>
              <a:rPr lang="sk-SK" dirty="0" err="1"/>
              <a:t>Tim</a:t>
            </a:r>
            <a:r>
              <a:rPr lang="sk-SK" dirty="0"/>
              <a:t> 1,17; </a:t>
            </a:r>
            <a:r>
              <a:rPr lang="sk-SK" dirty="0" smtClean="0"/>
              <a:t>4,9-21)</a:t>
            </a:r>
          </a:p>
          <a:p>
            <a:r>
              <a:rPr lang="sk-SK" sz="3800" dirty="0" smtClean="0"/>
              <a:t>Táto skupina biblistov pripisuje </a:t>
            </a:r>
            <a:r>
              <a:rPr lang="sk-SK" sz="3800" dirty="0"/>
              <a:t>pastorálnym listom Pavlovo autorstvo a ich napísanie datuje do obdobia medzi Pavlovým väzením v Ríme a jeho smrťou, ktorú tradícia kladie do roku 67 po Kr. Do tohto obdobia kladú aj napísanie listov z väzenia, tzn. </a:t>
            </a:r>
            <a:r>
              <a:rPr lang="sk-SK" sz="3800" dirty="0" err="1"/>
              <a:t>Flp</a:t>
            </a:r>
            <a:r>
              <a:rPr lang="sk-SK" sz="3800" dirty="0"/>
              <a:t>, </a:t>
            </a:r>
            <a:r>
              <a:rPr lang="sk-SK" sz="3800" dirty="0" err="1"/>
              <a:t>Flm</a:t>
            </a:r>
            <a:r>
              <a:rPr lang="sk-SK" sz="3800" dirty="0"/>
              <a:t>, </a:t>
            </a:r>
            <a:r>
              <a:rPr lang="sk-SK" sz="3800" dirty="0" err="1"/>
              <a:t>Kol</a:t>
            </a:r>
            <a:r>
              <a:rPr lang="sk-SK" sz="3800" dirty="0"/>
              <a:t>, </a:t>
            </a:r>
            <a:r>
              <a:rPr lang="sk-SK" sz="3800" dirty="0" err="1"/>
              <a:t>Ef</a:t>
            </a:r>
            <a:r>
              <a:rPr lang="sk-SK" sz="3800" dirty="0"/>
              <a:t>. </a:t>
            </a:r>
          </a:p>
          <a:p>
            <a:pPr lvl="1"/>
            <a:endParaRPr lang="sk-SK" sz="40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2. </a:t>
            </a:r>
            <a:r>
              <a:rPr lang="sk-SK" b="1" dirty="0"/>
              <a:t>s</a:t>
            </a:r>
            <a:r>
              <a:rPr lang="sk-SK" b="1" dirty="0" smtClean="0"/>
              <a:t>kupina biblistov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k-SK" dirty="0"/>
              <a:t>Pavol bol prepustený z rímskeho väzenia, istý čas ohlasoval evanjelium, ale nie v takom rozsahu, ako uvádzajú pastorálne listy, a potom bol v Ríme umučený. </a:t>
            </a:r>
            <a:endParaRPr lang="sk-SK" dirty="0" smtClean="0"/>
          </a:p>
          <a:p>
            <a:pPr lvl="0"/>
            <a:r>
              <a:rPr lang="sk-SK" dirty="0" smtClean="0"/>
              <a:t>Táto skupina biblistov v</a:t>
            </a:r>
            <a:r>
              <a:rPr lang="sk-SK" dirty="0" smtClean="0"/>
              <a:t>yberá </a:t>
            </a:r>
            <a:r>
              <a:rPr lang="sk-SK" dirty="0"/>
              <a:t>niektoré informácie z pastorálnych listov podľa rôznych kritérií a na základe toho modelujú Pavlove posledné roky. Napríklad </a:t>
            </a:r>
            <a:r>
              <a:rPr lang="sk-SK" dirty="0" err="1"/>
              <a:t>Jerome</a:t>
            </a:r>
            <a:r>
              <a:rPr lang="sk-SK" dirty="0"/>
              <a:t> Murphy </a:t>
            </a:r>
            <a:r>
              <a:rPr lang="sk-SK" dirty="0" err="1"/>
              <a:t>O'Connor</a:t>
            </a:r>
            <a:r>
              <a:rPr lang="sk-SK" dirty="0"/>
              <a:t> prijíma za autentický 2 </a:t>
            </a:r>
            <a:r>
              <a:rPr lang="sk-SK" dirty="0" err="1"/>
              <a:t>Tim</a:t>
            </a:r>
            <a:r>
              <a:rPr lang="sk-SK" dirty="0"/>
              <a:t>. Domnieva sa, že Pavlovi sa ohlasovanie v  Španielsku nevydarilo a  odišiel odtiaľ do Macedónska, Grécka a </a:t>
            </a:r>
            <a:r>
              <a:rPr lang="sk-SK" dirty="0" err="1" smtClean="0"/>
              <a:t>Efezu</a:t>
            </a:r>
            <a:r>
              <a:rPr lang="sk-SK" dirty="0" smtClean="0"/>
              <a:t>.</a:t>
            </a:r>
            <a:endParaRPr lang="sk-SK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3. </a:t>
            </a:r>
            <a:r>
              <a:rPr lang="sk-SK" b="1" dirty="0"/>
              <a:t>s</a:t>
            </a:r>
            <a:r>
              <a:rPr lang="sk-SK" b="1" dirty="0" smtClean="0"/>
              <a:t>kupina biblistov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85313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sk-SK" dirty="0"/>
              <a:t>Pavlovo väzenie v Ríme, ktoré sa spomína v Sk, bolo zároveň jeho posledným pred umučením</a:t>
            </a:r>
            <a:r>
              <a:rPr lang="sk-SK" dirty="0" smtClean="0"/>
              <a:t>.</a:t>
            </a:r>
          </a:p>
          <a:p>
            <a:pPr algn="just"/>
            <a:r>
              <a:rPr lang="sk-SK" dirty="0" smtClean="0"/>
              <a:t>Vníma </a:t>
            </a:r>
            <a:r>
              <a:rPr lang="sk-SK" dirty="0" err="1"/>
              <a:t>deutero-PL</a:t>
            </a:r>
            <a:r>
              <a:rPr lang="sk-SK" dirty="0"/>
              <a:t> a pastorálne listy ako diela neskorších autorov. Pavol z väzenia v Ríme, ktorým končia Sk, už nebol prepustený, ale prijal v ňom rozsudok smrti. </a:t>
            </a:r>
            <a:r>
              <a:rPr lang="sk-SK" dirty="0" smtClean="0"/>
              <a:t> </a:t>
            </a:r>
            <a:endParaRPr lang="sk-SK" dirty="0"/>
          </a:p>
          <a:p>
            <a:pPr algn="just"/>
            <a:r>
              <a:rPr lang="sk-SK" b="1" dirty="0" smtClean="0"/>
              <a:t>Nateraz nie </a:t>
            </a:r>
            <a:r>
              <a:rPr lang="sk-SK" b="1" dirty="0"/>
              <a:t>je možné v otázke posledných rokov Pavlovho života zaujať definitívne stanovisko. </a:t>
            </a:r>
            <a:endParaRPr lang="sk-SK" b="1" dirty="0" smtClean="0"/>
          </a:p>
          <a:p>
            <a:pPr algn="just"/>
            <a:r>
              <a:rPr lang="sk-SK" b="1" dirty="0" smtClean="0"/>
              <a:t>Približujem </a:t>
            </a:r>
            <a:r>
              <a:rPr lang="sk-SK" b="1" dirty="0"/>
              <a:t>sa </a:t>
            </a:r>
            <a:r>
              <a:rPr lang="sk-SK" b="1" dirty="0" smtClean="0"/>
              <a:t>k </a:t>
            </a:r>
            <a:r>
              <a:rPr lang="sk-SK" b="1" dirty="0"/>
              <a:t>druhej kategórii biblistov. Pavol bol po prvom väznení v Ríme prepustený niekedy okolo roku 63 po Kr. Jeho </a:t>
            </a:r>
            <a:r>
              <a:rPr lang="sk-SK" b="1" dirty="0" err="1"/>
              <a:t>ohlasovateľská</a:t>
            </a:r>
            <a:r>
              <a:rPr lang="sk-SK" b="1" dirty="0"/>
              <a:t> činnosť sa však nerozvinula v takom rozsahu, ako je to opísané v pastorálnych listoch, ale bola veľmi krátka.</a:t>
            </a:r>
            <a:endParaRPr lang="sk-SK" b="1" dirty="0" smtClean="0"/>
          </a:p>
          <a:p>
            <a:endParaRPr lang="sk-SK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Cesta do </a:t>
            </a:r>
            <a:r>
              <a:rPr lang="sk-SK" b="1" dirty="0" smtClean="0"/>
              <a:t>Španielska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/>
              <a:t>O Pavlovom</a:t>
            </a:r>
            <a:r>
              <a:rPr lang="sk-SK" b="1" dirty="0"/>
              <a:t> </a:t>
            </a:r>
            <a:r>
              <a:rPr lang="sk-SK" dirty="0"/>
              <a:t>úmysle šíriť evanjelium v Španielsku niet </a:t>
            </a:r>
            <a:r>
              <a:rPr lang="sk-SK" dirty="0" smtClean="0"/>
              <a:t>pochýb: „</a:t>
            </a:r>
            <a:r>
              <a:rPr lang="sk-SK" i="1" dirty="0" smtClean="0"/>
              <a:t>Keď </a:t>
            </a:r>
            <a:r>
              <a:rPr lang="sk-SK" i="1" dirty="0"/>
              <a:t>to dokončím a riadne im odovzdám toto ovocie, vydám sa cez vás do Španielska.“</a:t>
            </a:r>
            <a:r>
              <a:rPr lang="sk-SK" dirty="0"/>
              <a:t> (</a:t>
            </a:r>
            <a:r>
              <a:rPr lang="sk-SK" dirty="0" err="1"/>
              <a:t>Rim</a:t>
            </a:r>
            <a:r>
              <a:rPr lang="sk-SK" dirty="0"/>
              <a:t> 15,28) </a:t>
            </a:r>
          </a:p>
          <a:p>
            <a:r>
              <a:rPr lang="sk-SK" dirty="0"/>
              <a:t>Skutočnosť, že ani Sk a ani PL nepodávajú žiadnu informáciu o ceste do Španielska a nejestvujú ani relevantné archeologické nálezy, ktoré by spájali Pavla s touto krajinou, nás vedie k názoru, že Pavlova túžba sa napokon nenaplnila.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Pavlovo </a:t>
            </a:r>
            <a:r>
              <a:rPr lang="sk-SK" b="1" dirty="0" smtClean="0"/>
              <a:t>martýrium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sk-SK" sz="3300" dirty="0" smtClean="0"/>
              <a:t>Záver Sk nenasvedčuje tragickému koncu </a:t>
            </a:r>
            <a:r>
              <a:rPr lang="sk-SK" sz="3300" dirty="0"/>
              <a:t>Pavla v Ríma</a:t>
            </a:r>
            <a:r>
              <a:rPr lang="sk-SK" sz="3300" dirty="0" smtClean="0"/>
              <a:t>.</a:t>
            </a:r>
          </a:p>
          <a:p>
            <a:pPr algn="just"/>
            <a:r>
              <a:rPr lang="sk-SK" sz="3300" dirty="0"/>
              <a:t>K</a:t>
            </a:r>
            <a:r>
              <a:rPr lang="sk-SK" sz="3300" dirty="0" smtClean="0"/>
              <a:t>resťania mohli byť prenasledovaní </a:t>
            </a:r>
            <a:r>
              <a:rPr lang="sk-SK" sz="3300" dirty="0"/>
              <a:t>z jednoduchého dôvodu - boli kresťanmi, to jest prívrženci zakázaného </a:t>
            </a:r>
            <a:r>
              <a:rPr lang="sk-SK" sz="3300" dirty="0" smtClean="0"/>
              <a:t>náboženstva, tzv. „</a:t>
            </a:r>
            <a:r>
              <a:rPr lang="sk-SK" sz="3300" dirty="0" err="1" smtClean="0"/>
              <a:t>religio</a:t>
            </a:r>
            <a:r>
              <a:rPr lang="sk-SK" sz="3300" dirty="0" smtClean="0"/>
              <a:t> </a:t>
            </a:r>
            <a:r>
              <a:rPr lang="sk-SK" sz="3300" dirty="0" err="1" smtClean="0"/>
              <a:t>illicita</a:t>
            </a:r>
            <a:r>
              <a:rPr lang="sk-SK" sz="3300" dirty="0" smtClean="0"/>
              <a:t>“ </a:t>
            </a:r>
          </a:p>
          <a:p>
            <a:pPr algn="just"/>
            <a:r>
              <a:rPr lang="sk-SK" sz="3300" dirty="0" smtClean="0"/>
              <a:t>Domnievam </a:t>
            </a:r>
            <a:r>
              <a:rPr lang="sk-SK" sz="3300" dirty="0"/>
              <a:t>sa, že medzi vypuknutím prenasledovania a Pavlovou smrťou ubehol kratší čas než 3-4 roky. Niekedy okolo roku 64 po Kr. bol Pavol opäť v Ríme na začiatku prenasledovania kresťanov a to bol aj čas, keď obetoval svoj život pre Krista, ktorý sa stal jeho odmenou a korunou víťazstva. Stalo sa tak niekedy okolo roku 65 po Kr.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Vykonanie trestu smrti 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Bývalo zvykom, že cisár potvrdil výrok smrti v prípade, že išlo o rímskeho občana. Trest sa však spravidla nevykonal v ten istý deň</a:t>
            </a:r>
            <a:r>
              <a:rPr lang="sk-SK" dirty="0" smtClean="0"/>
              <a:t>.</a:t>
            </a:r>
          </a:p>
          <a:p>
            <a:pPr algn="just"/>
            <a:r>
              <a:rPr lang="sk-SK" dirty="0"/>
              <a:t>V sprievode niesli nápis s označením viny odsúdeného. Nevieme, aký nápis mal Pavol. Možno „</a:t>
            </a:r>
            <a:r>
              <a:rPr lang="sk-SK" dirty="0" err="1"/>
              <a:t>laesa</a:t>
            </a:r>
            <a:r>
              <a:rPr lang="sk-SK" dirty="0"/>
              <a:t> </a:t>
            </a:r>
            <a:r>
              <a:rPr lang="sk-SK" dirty="0" err="1"/>
              <a:t>maiestatis</a:t>
            </a:r>
            <a:r>
              <a:rPr lang="sk-SK" dirty="0"/>
              <a:t>“, čo bola urážka cisárskeho majestátu z dôvodu jeho pohŕdania</a:t>
            </a:r>
            <a:r>
              <a:rPr lang="sk-SK" dirty="0" smtClean="0"/>
              <a:t>.</a:t>
            </a:r>
          </a:p>
          <a:p>
            <a:pPr algn="just"/>
            <a:r>
              <a:rPr lang="sk-SK" dirty="0"/>
              <a:t>Medzi spôsoby usmrtenia patrilo aj sťatie </a:t>
            </a:r>
            <a:r>
              <a:rPr lang="sk-SK" dirty="0" smtClean="0"/>
              <a:t>hlavy. </a:t>
            </a:r>
            <a:r>
              <a:rPr lang="sk-SK" dirty="0"/>
              <a:t>Trest vykonal tzv. „</a:t>
            </a:r>
            <a:r>
              <a:rPr lang="sk-SK" dirty="0" err="1"/>
              <a:t>speculator</a:t>
            </a:r>
            <a:r>
              <a:rPr lang="sk-SK" dirty="0"/>
              <a:t>“, tzn. kat. Tento termín sa nachádza jediný raz v novozákonných textoch pri sťatí Jána Krstiteľa v </a:t>
            </a:r>
            <a:r>
              <a:rPr lang="sk-SK" b="1" dirty="0" err="1"/>
              <a:t>Mk</a:t>
            </a:r>
            <a:r>
              <a:rPr lang="sk-SK" b="1" dirty="0"/>
              <a:t> 6,27</a:t>
            </a:r>
            <a:r>
              <a:rPr lang="sk-SK" dirty="0"/>
              <a:t>. Po smrti šaty a osobné veci patrili Rímskej ríši.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Pochovanie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Rímske zákony poznali tzv. „</a:t>
            </a:r>
            <a:r>
              <a:rPr lang="sk-SK" dirty="0" err="1"/>
              <a:t>ius</a:t>
            </a:r>
            <a:r>
              <a:rPr lang="sk-SK" dirty="0"/>
              <a:t> </a:t>
            </a:r>
            <a:r>
              <a:rPr lang="sk-SK" dirty="0" err="1"/>
              <a:t>sepulcri</a:t>
            </a:r>
            <a:r>
              <a:rPr lang="sk-SK" dirty="0"/>
              <a:t>“ – „právo hrobu“, ktorý zaručoval každému rímskemu občanovi právo na pohreb a pochovanie. Telo dostali príbuzní zomrelého</a:t>
            </a:r>
            <a:r>
              <a:rPr lang="sk-SK" dirty="0" smtClean="0"/>
              <a:t>.</a:t>
            </a:r>
          </a:p>
          <a:p>
            <a:r>
              <a:rPr lang="sk-SK" dirty="0"/>
              <a:t>Tradícia, ktorá umiestňuje Pavlovu popravu do lokality Tri fontány, kde dnes stojí opátstvo </a:t>
            </a:r>
            <a:r>
              <a:rPr lang="sk-SK" dirty="0" err="1"/>
              <a:t>Abazia</a:t>
            </a:r>
            <a:r>
              <a:rPr lang="sk-SK" dirty="0"/>
              <a:t> </a:t>
            </a:r>
            <a:r>
              <a:rPr lang="sk-SK" dirty="0" err="1"/>
              <a:t>delle</a:t>
            </a:r>
            <a:r>
              <a:rPr lang="sk-SK" dirty="0"/>
              <a:t> </a:t>
            </a:r>
            <a:r>
              <a:rPr lang="sk-SK" dirty="0" err="1"/>
              <a:t>Tre</a:t>
            </a:r>
            <a:r>
              <a:rPr lang="sk-SK" dirty="0"/>
              <a:t> </a:t>
            </a:r>
            <a:r>
              <a:rPr lang="sk-SK" dirty="0" err="1"/>
              <a:t>Fontane</a:t>
            </a:r>
            <a:r>
              <a:rPr lang="sk-SK" dirty="0"/>
              <a:t>, </a:t>
            </a:r>
            <a:r>
              <a:rPr lang="sk-SK" dirty="0" smtClean="0"/>
              <a:t>pochádza až z</a:t>
            </a:r>
            <a:r>
              <a:rPr lang="sk-SK" dirty="0"/>
              <a:t> 5. </a:t>
            </a:r>
            <a:r>
              <a:rPr lang="sk-SK" dirty="0" smtClean="0"/>
              <a:t>storočia.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2566334951_c4ec08cf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188640"/>
            <a:ext cx="3847075" cy="28853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Obrázek 2" descr="4209OP718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3137704"/>
            <a:ext cx="4536504" cy="35042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Obrázek 3" descr="2566333957_1a00157ec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188640"/>
            <a:ext cx="3024336" cy="22682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Obrázek 4" descr="2566339353_47bc3908cb_z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52" y="2564904"/>
            <a:ext cx="2988332" cy="39844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193</Words>
  <Application>Microsoft Office PowerPoint</Application>
  <PresentationFormat>Prezentácia na obrazovke 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Motiv sady Office</vt:lpstr>
      <vt:lpstr>Posledné roky a martýrium</vt:lpstr>
      <vt:lpstr>1. skupina biblistov</vt:lpstr>
      <vt:lpstr>2. skupina biblistov</vt:lpstr>
      <vt:lpstr>3. skupina biblistov</vt:lpstr>
      <vt:lpstr>Cesta do Španielska</vt:lpstr>
      <vt:lpstr>Pavlovo martýrium</vt:lpstr>
      <vt:lpstr>Vykonanie trestu smrti </vt:lpstr>
      <vt:lpstr>Pochovanie</vt:lpstr>
      <vt:lpstr>Prezentácia programu PowerPoint</vt:lpstr>
      <vt:lpstr>Najstaršia správa o Pavlovej smrti</vt:lpstr>
      <vt:lpstr>Bazilika apoštola Pavla</vt:lpstr>
      <vt:lpstr>Prezentácia programu PowerPoint</vt:lpstr>
      <vt:lpstr>Archeologický prieskum</vt:lpstr>
      <vt:lpstr>Prezentácia programu PowerPoint</vt:lpstr>
      <vt:lpstr>Liturgická slávnosť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Posledné roky a martýrium</dc:title>
  <dc:creator>admin</dc:creator>
  <cp:lastModifiedBy>project</cp:lastModifiedBy>
  <cp:revision>7</cp:revision>
  <dcterms:created xsi:type="dcterms:W3CDTF">2012-09-28T16:16:05Z</dcterms:created>
  <dcterms:modified xsi:type="dcterms:W3CDTF">2014-11-19T21:30:39Z</dcterms:modified>
</cp:coreProperties>
</file>