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6" r:id="rId4"/>
    <p:sldId id="259" r:id="rId5"/>
    <p:sldId id="260" r:id="rId6"/>
    <p:sldId id="267" r:id="rId7"/>
    <p:sldId id="257" r:id="rId8"/>
    <p:sldId id="264" r:id="rId9"/>
    <p:sldId id="265" r:id="rId10"/>
    <p:sldId id="258" r:id="rId11"/>
    <p:sldId id="269" r:id="rId12"/>
    <p:sldId id="270" r:id="rId13"/>
    <p:sldId id="262" r:id="rId14"/>
    <p:sldId id="263" r:id="rId15"/>
    <p:sldId id="271" r:id="rId16"/>
    <p:sldId id="272" r:id="rId17"/>
    <p:sldId id="273" r:id="rId18"/>
    <p:sldId id="274" r:id="rId19"/>
    <p:sldId id="275" r:id="rId20"/>
    <p:sldId id="277" r:id="rId21"/>
    <p:sldId id="278" r:id="rId22"/>
    <p:sldId id="279" r:id="rId2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23" name="Obdĺžni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bdĺžni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bdĺžni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bdĺžni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bdĺžni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Zaoblený obdĺžni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Zaoblený obdĺžni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Obdĺžni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ĺžni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bdĺžni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bdĺžni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Nadpis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sk-SK" smtClean="0"/>
              <a:t>Kliknite sem a upravte štýl predlohy nadpisov.</a:t>
            </a:r>
            <a:endParaRPr kumimoji="0" lang="en-US"/>
          </a:p>
        </p:txBody>
      </p:sp>
      <p:sp>
        <p:nvSpPr>
          <p:cNvPr id="9" name="Podnadpis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28" name="Zástupný symbol dátumu 27"/>
          <p:cNvSpPr>
            <a:spLocks noGrp="1"/>
          </p:cNvSpPr>
          <p:nvPr>
            <p:ph type="dt" sz="half" idx="10"/>
          </p:nvPr>
        </p:nvSpPr>
        <p:spPr>
          <a:xfrm>
            <a:off x="6705600" y="4206240"/>
            <a:ext cx="960120" cy="457200"/>
          </a:xfrm>
        </p:spPr>
        <p:txBody>
          <a:bodyPr/>
          <a:lstStyle/>
          <a:p>
            <a:fld id="{34B26490-C1CB-4FFC-9BAC-019DCA6B1D40}" type="datetimeFigureOut">
              <a:rPr lang="sk-SK" smtClean="0"/>
              <a:pPr/>
              <a:t>25. 5. 2023</a:t>
            </a:fld>
            <a:endParaRPr lang="sk-SK"/>
          </a:p>
        </p:txBody>
      </p:sp>
      <p:sp>
        <p:nvSpPr>
          <p:cNvPr id="17" name="Zástupný symbol päty 16"/>
          <p:cNvSpPr>
            <a:spLocks noGrp="1"/>
          </p:cNvSpPr>
          <p:nvPr>
            <p:ph type="ftr" sz="quarter" idx="11"/>
          </p:nvPr>
        </p:nvSpPr>
        <p:spPr>
          <a:xfrm>
            <a:off x="5410200" y="4205288"/>
            <a:ext cx="1295400" cy="457200"/>
          </a:xfrm>
        </p:spPr>
        <p:txBody>
          <a:bodyPr/>
          <a:lstStyle/>
          <a:p>
            <a:endParaRPr lang="sk-SK"/>
          </a:p>
        </p:txBody>
      </p:sp>
      <p:sp>
        <p:nvSpPr>
          <p:cNvPr id="29" name="Zástupný symbol čísla snímky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AFF0433-3C51-4450-A3B5-A1942E3B8584}"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781800" y="1143000"/>
            <a:ext cx="1905000" cy="5486400"/>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1143000"/>
            <a:ext cx="6248400" cy="5486400"/>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381000" y="1143000"/>
            <a:ext cx="8382000" cy="1069848"/>
          </a:xfrm>
        </p:spPr>
        <p:txBody>
          <a:bodyPr anchor="ctr"/>
          <a:lstStyle>
            <a:lvl1pPr>
              <a:defRPr sz="4000" b="0" i="0" cap="none"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26" name="Zástupný symbol dátumu 25"/>
          <p:cNvSpPr>
            <a:spLocks noGrp="1"/>
          </p:cNvSpPr>
          <p:nvPr>
            <p:ph type="dt" sz="half" idx="10"/>
          </p:nvPr>
        </p:nvSpPr>
        <p:spPr/>
        <p:txBody>
          <a:bodyPr rtlCol="0"/>
          <a:lstStyle/>
          <a:p>
            <a:fld id="{34B26490-C1CB-4FFC-9BAC-019DCA6B1D40}" type="datetimeFigureOut">
              <a:rPr lang="sk-SK" smtClean="0"/>
              <a:pPr/>
              <a:t>25. 5. 2023</a:t>
            </a:fld>
            <a:endParaRPr lang="sk-SK"/>
          </a:p>
        </p:txBody>
      </p:sp>
      <p:sp>
        <p:nvSpPr>
          <p:cNvPr id="27" name="Zástupný symbol čísla snímky 26"/>
          <p:cNvSpPr>
            <a:spLocks noGrp="1"/>
          </p:cNvSpPr>
          <p:nvPr>
            <p:ph type="sldNum" sz="quarter" idx="11"/>
          </p:nvPr>
        </p:nvSpPr>
        <p:spPr/>
        <p:txBody>
          <a:bodyPr rtlCol="0"/>
          <a:lstStyle/>
          <a:p>
            <a:fld id="{7AFF0433-3C51-4450-A3B5-A1942E3B8584}" type="slidenum">
              <a:rPr lang="sk-SK" smtClean="0"/>
              <a:pPr/>
              <a:t>‹#›</a:t>
            </a:fld>
            <a:endParaRPr lang="sk-SK"/>
          </a:p>
        </p:txBody>
      </p:sp>
      <p:sp>
        <p:nvSpPr>
          <p:cNvPr id="28" name="Zástupný symbol päty 27"/>
          <p:cNvSpPr>
            <a:spLocks noGrp="1"/>
          </p:cNvSpPr>
          <p:nvPr>
            <p:ph type="ftr" sz="quarter" idx="12"/>
          </p:nvPr>
        </p:nvSpPr>
        <p:spPr/>
        <p:txBody>
          <a:bodyPr rtlCol="0"/>
          <a:lstStyle/>
          <a:p>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a:xfrm>
            <a:off x="6583680" y="612648"/>
            <a:ext cx="957264" cy="457200"/>
          </a:xfrm>
        </p:spPr>
        <p:txBody>
          <a:bodyPr/>
          <a:lstStyle/>
          <a:p>
            <a:fld id="{34B26490-C1CB-4FFC-9BAC-019DCA6B1D40}" type="datetimeFigureOut">
              <a:rPr lang="sk-SK" smtClean="0"/>
              <a:pPr/>
              <a:t>25. 5. 2023</a:t>
            </a:fld>
            <a:endParaRPr lang="sk-SK"/>
          </a:p>
        </p:txBody>
      </p:sp>
      <p:sp>
        <p:nvSpPr>
          <p:cNvPr id="4" name="Zástupný symbol päty 3"/>
          <p:cNvSpPr>
            <a:spLocks noGrp="1"/>
          </p:cNvSpPr>
          <p:nvPr>
            <p:ph type="ftr" sz="quarter" idx="11"/>
          </p:nvPr>
        </p:nvSpPr>
        <p:spPr>
          <a:xfrm>
            <a:off x="5257800" y="612648"/>
            <a:ext cx="1325880" cy="457200"/>
          </a:xfrm>
        </p:spPr>
        <p:txBody>
          <a:bodyPr/>
          <a:lstStyle/>
          <a:p>
            <a:endParaRPr lang="sk-SK"/>
          </a:p>
        </p:txBody>
      </p:sp>
      <p:sp>
        <p:nvSpPr>
          <p:cNvPr id="5" name="Zástupný symbol čísla snímky 4"/>
          <p:cNvSpPr>
            <a:spLocks noGrp="1"/>
          </p:cNvSpPr>
          <p:nvPr>
            <p:ph type="sldNum" sz="quarter" idx="12"/>
          </p:nvPr>
        </p:nvSpPr>
        <p:spPr>
          <a:xfrm>
            <a:off x="8174736" y="2272"/>
            <a:ext cx="762000" cy="365760"/>
          </a:xfrm>
        </p:spPr>
        <p:txBody>
          <a:bodyPr/>
          <a:lstStyle/>
          <a:p>
            <a:fld id="{7AFF0433-3C51-4450-A3B5-A1942E3B8584}"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353496" y="1101970"/>
            <a:ext cx="3383280" cy="877824"/>
          </a:xfrm>
        </p:spPr>
        <p:txBody>
          <a:bodyPr anchor="b"/>
          <a:lstStyle>
            <a:lvl1pPr algn="l">
              <a:buNone/>
              <a:defRPr sz="1800" b="1"/>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34B26490-C1CB-4FFC-9BAC-019DCA6B1D40}" type="datetimeFigureOut">
              <a:rPr lang="sk-SK" smtClean="0"/>
              <a:pPr/>
              <a:t>25. 5. 2023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7AFF0433-3C51-4450-A3B5-A1942E3B8584}"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Obdĺžni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Obdĺžni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Obdĺžni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Obdĺžni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Obdĺžni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Zaoblený obdĺžni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Zaoblený obdĺžni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Obdĺžni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Obdĺžni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Obdĺžni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Obdĺžni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Obdĺžni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Obdĺžni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Zástupný symbol nadpisu 21"/>
          <p:cNvSpPr>
            <a:spLocks noGrp="1"/>
          </p:cNvSpPr>
          <p:nvPr>
            <p:ph type="title"/>
          </p:nvPr>
        </p:nvSpPr>
        <p:spPr>
          <a:xfrm>
            <a:off x="457200" y="1143000"/>
            <a:ext cx="8229600" cy="1066800"/>
          </a:xfrm>
          <a:prstGeom prst="rect">
            <a:avLst/>
          </a:prstGeom>
        </p:spPr>
        <p:txBody>
          <a:bodyPr vert="horz" anchor="ctr">
            <a:normAutofit/>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4B26490-C1CB-4FFC-9BAC-019DCA6B1D40}" type="datetimeFigureOut">
              <a:rPr lang="sk-SK" smtClean="0"/>
              <a:pPr/>
              <a:t>25. 5. 2023</a:t>
            </a:fld>
            <a:endParaRPr lang="sk-SK"/>
          </a:p>
        </p:txBody>
      </p:sp>
      <p:sp>
        <p:nvSpPr>
          <p:cNvPr id="3" name="Zástupný symbol päty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sk-SK"/>
          </a:p>
        </p:txBody>
      </p:sp>
      <p:sp>
        <p:nvSpPr>
          <p:cNvPr id="23" name="Zástupný symbol čísla snímky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AFF0433-3C51-4450-A3B5-A1942E3B8584}"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Exorcizmus</a:t>
            </a:r>
            <a:endParaRPr lang="sk-SK" dirty="0"/>
          </a:p>
        </p:txBody>
      </p:sp>
      <p:sp>
        <p:nvSpPr>
          <p:cNvPr id="3" name="Podnadpis 2"/>
          <p:cNvSpPr>
            <a:spLocks noGrp="1"/>
          </p:cNvSpPr>
          <p:nvPr>
            <p:ph type="subTitle" idx="1"/>
          </p:nvPr>
        </p:nvSpPr>
        <p:spPr/>
        <p:txBody>
          <a:bodyPr/>
          <a:lstStyle/>
          <a:p>
            <a:r>
              <a:rPr lang="sk-SK" dirty="0" smtClean="0"/>
              <a:t>Exorcizmus, anjeli a démoni</a:t>
            </a:r>
            <a:endParaRPr 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Mágia</a:t>
            </a:r>
            <a:endParaRPr lang="sk-SK" dirty="0"/>
          </a:p>
        </p:txBody>
      </p:sp>
      <p:sp>
        <p:nvSpPr>
          <p:cNvPr id="3" name="Zástupný symbol obsahu 2"/>
          <p:cNvSpPr>
            <a:spLocks noGrp="1"/>
          </p:cNvSpPr>
          <p:nvPr>
            <p:ph idx="1"/>
          </p:nvPr>
        </p:nvSpPr>
        <p:spPr/>
        <p:txBody>
          <a:bodyPr/>
          <a:lstStyle/>
          <a:p>
            <a:r>
              <a:rPr lang="sk-SK" dirty="0" smtClean="0"/>
              <a:t>Mágia je každá ľudská aktivita, ktorá je zameraná na to, aby ovládala alebo ovplyvňovala skutočnosť....</a:t>
            </a:r>
          </a:p>
          <a:p>
            <a:r>
              <a:rPr lang="sk-SK" dirty="0" smtClean="0"/>
              <a:t>Mágia vznikla v Egypte</a:t>
            </a:r>
            <a:endParaRPr lang="sk-SK" dirty="0"/>
          </a:p>
        </p:txBody>
      </p:sp>
      <p:pic>
        <p:nvPicPr>
          <p:cNvPr id="5122" name="Picture 2" descr="C:\Users\asus\Desktop\e0be58a1-5d7e-4d21-8b04-437c4a2f6fdb_phpmgamoa.jpg"/>
          <p:cNvPicPr>
            <a:picLocks noChangeAspect="1" noChangeArrowheads="1"/>
          </p:cNvPicPr>
          <p:nvPr/>
        </p:nvPicPr>
        <p:blipFill>
          <a:blip r:embed="rId2" cstate="print"/>
          <a:srcRect/>
          <a:stretch>
            <a:fillRect/>
          </a:stretch>
        </p:blipFill>
        <p:spPr bwMode="auto">
          <a:xfrm>
            <a:off x="4788024" y="4149080"/>
            <a:ext cx="3840427" cy="2160240"/>
          </a:xfrm>
          <a:prstGeom prst="rect">
            <a:avLst/>
          </a:prstGeom>
          <a:noFill/>
        </p:spPr>
      </p:pic>
      <p:pic>
        <p:nvPicPr>
          <p:cNvPr id="5123" name="Picture 3" descr="C:\Users\asus\Desktop\Magia.jpg"/>
          <p:cNvPicPr>
            <a:picLocks noChangeAspect="1" noChangeArrowheads="1"/>
          </p:cNvPicPr>
          <p:nvPr/>
        </p:nvPicPr>
        <p:blipFill>
          <a:blip r:embed="rId3" cstate="print"/>
          <a:srcRect/>
          <a:stretch>
            <a:fillRect/>
          </a:stretch>
        </p:blipFill>
        <p:spPr bwMode="auto">
          <a:xfrm>
            <a:off x="539552" y="4077072"/>
            <a:ext cx="3948058" cy="232281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fontScale="92500" lnSpcReduction="20000"/>
          </a:bodyPr>
          <a:lstStyle/>
          <a:p>
            <a:r>
              <a:rPr lang="sk-SK" b="1" dirty="0" smtClean="0"/>
              <a:t>Mágiu môžeme rozdeliť na viacero druhov:</a:t>
            </a:r>
          </a:p>
          <a:p>
            <a:r>
              <a:rPr lang="sk-SK" b="1" i="1" dirty="0" smtClean="0"/>
              <a:t>Čierna mágia</a:t>
            </a:r>
            <a:r>
              <a:rPr lang="sk-SK" b="1" dirty="0" smtClean="0"/>
              <a:t>, </a:t>
            </a:r>
            <a:r>
              <a:rPr lang="sk-SK" dirty="0" smtClean="0"/>
              <a:t>je vyvolávanie javov, ktoré sú nadprirodzené. Pri čiernej mágii ide o úkon, kde sa človek priamo spája so satanom alebo démonom. </a:t>
            </a:r>
          </a:p>
          <a:p>
            <a:r>
              <a:rPr lang="sk-SK" b="1" i="1" dirty="0" smtClean="0"/>
              <a:t>Biela mágia</a:t>
            </a:r>
            <a:r>
              <a:rPr lang="sk-SK" dirty="0" smtClean="0"/>
              <a:t>, nie je nič iné ako čierna mágia, nakoľko aj pri nej sa vzýva moc diabla. Jej označenie ,,biela mágia“ môže byť mätúce. Niekedy býva biela mágia mylne prezentovaná ako pozitívna s tým, že nadprirodzené schopnosti tých, ktorí ju používajú, pochádzajú od Boha. Často ju tiež vykonávajú ľudia, ktorí sa hlásia ku kresťanstvu, avšak to je len zásterkou.</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normAutofit fontScale="92500" lnSpcReduction="10000"/>
          </a:bodyPr>
          <a:lstStyle/>
          <a:p>
            <a:r>
              <a:rPr lang="sk-SK" b="1" i="1" dirty="0" smtClean="0"/>
              <a:t>Neutrálna mágia</a:t>
            </a:r>
            <a:r>
              <a:rPr lang="sk-SK" b="1" dirty="0" smtClean="0"/>
              <a:t> </a:t>
            </a:r>
            <a:r>
              <a:rPr lang="sk-SK" dirty="0" smtClean="0"/>
              <a:t>využíva silu prírody. Výsledky podrobného skúmania však potvrdzujú, že táto mágia je v skutočnosti čierna a používa silu démonov.</a:t>
            </a:r>
          </a:p>
          <a:p>
            <a:r>
              <a:rPr lang="sk-SK" b="1" i="1" dirty="0" smtClean="0"/>
              <a:t>Šedá mágia</a:t>
            </a:r>
            <a:r>
              <a:rPr lang="sk-SK" b="1" dirty="0" smtClean="0"/>
              <a:t> </a:t>
            </a:r>
            <a:r>
              <a:rPr lang="sk-SK" dirty="0" smtClean="0"/>
              <a:t>sa využíva pri ľúbostných rituáloch alebo na vytvorenie elixíru lásky. Je známa na Slovensku, a to najmä na dedinách. Volá sa aj ,, mágia lásky“. Veľa ľudí si myslí, že táto forma mágie je dobrá, pretože sa používa na zlepšenie vzťahov, avšak opak je pravdou. Aj pri tejto forme mágie sa vzývajú temné sily</a:t>
            </a:r>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Veštenie</a:t>
            </a:r>
            <a:endParaRPr lang="sk-SK" dirty="0"/>
          </a:p>
        </p:txBody>
      </p:sp>
      <p:sp>
        <p:nvSpPr>
          <p:cNvPr id="3" name="Zástupný symbol obsahu 2"/>
          <p:cNvSpPr>
            <a:spLocks noGrp="1"/>
          </p:cNvSpPr>
          <p:nvPr>
            <p:ph idx="1"/>
          </p:nvPr>
        </p:nvSpPr>
        <p:spPr/>
        <p:txBody>
          <a:bodyPr/>
          <a:lstStyle/>
          <a:p>
            <a:r>
              <a:rPr lang="sk-SK" dirty="0" smtClean="0"/>
              <a:t>,,Veštenie je pokusom predpovedať budúcnosť alebo spoznať tajné veci minulé či prítomné, (napr. spoznať osud nezvestnej osoby, miesto výskytu stratených predmetov, páchateľa neobjasneného zločinu, zabudnutú spomienku, situáciu neprítomného človeka alebo niečo podobné)“</a:t>
            </a:r>
            <a:endParaRPr lang="sk-SK"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i="1" dirty="0" smtClean="0"/>
              <a:t>Astrológia</a:t>
            </a:r>
            <a:r>
              <a:rPr lang="sk-SK" dirty="0" smtClean="0"/>
              <a:t> – z postavenia hviezd a obežníc slnečnej sústavy chce poznať skryté veci, veda dokazuje určitú súvislosť medzi psychickým stavom človeka a postavením hviezd.</a:t>
            </a:r>
          </a:p>
          <a:p>
            <a:r>
              <a:rPr lang="sk-SK" i="1" dirty="0" smtClean="0"/>
              <a:t>Chiromantia</a:t>
            </a:r>
            <a:r>
              <a:rPr lang="sk-SK" dirty="0" smtClean="0"/>
              <a:t> – veštenie z ruky.</a:t>
            </a:r>
          </a:p>
          <a:p>
            <a:r>
              <a:rPr lang="sk-SK" i="1" dirty="0" smtClean="0"/>
              <a:t>Snárstvo</a:t>
            </a:r>
            <a:r>
              <a:rPr lang="sk-SK" dirty="0" smtClean="0"/>
              <a:t> – (somnambulizmus) – pomocou snov (,,Čo sa babe chcelo, o tom sa jej snilo“).</a:t>
            </a:r>
          </a:p>
          <a:p>
            <a:endParaRPr lang="sk-SK"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i="1" dirty="0" smtClean="0"/>
              <a:t>Kryštalomantia</a:t>
            </a:r>
            <a:r>
              <a:rPr lang="sk-SK" dirty="0" smtClean="0"/>
              <a:t> – pomocou kryštálov alebo pohára čistej vody.</a:t>
            </a:r>
          </a:p>
          <a:p>
            <a:r>
              <a:rPr lang="sk-SK" i="1" dirty="0" smtClean="0"/>
              <a:t>Geomantia</a:t>
            </a:r>
            <a:r>
              <a:rPr lang="sk-SK" dirty="0" smtClean="0"/>
              <a:t> – pomocou kamienkov, olova, prútikov.</a:t>
            </a:r>
          </a:p>
          <a:p>
            <a:r>
              <a:rPr lang="sk-SK" i="1" dirty="0" smtClean="0"/>
              <a:t>Sortilegium</a:t>
            </a:r>
            <a:r>
              <a:rPr lang="sk-SK" dirty="0" smtClean="0"/>
              <a:t> – kockami, kartami</a:t>
            </a:r>
            <a:endParaRPr lang="sk-SK"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908720"/>
            <a:ext cx="8229600" cy="1066800"/>
          </a:xfrm>
        </p:spPr>
        <p:txBody>
          <a:bodyPr>
            <a:normAutofit fontScale="90000"/>
          </a:bodyPr>
          <a:lstStyle/>
          <a:p>
            <a:r>
              <a:rPr lang="sk-SK" dirty="0" smtClean="0"/>
              <a:t>Povery a poverové bytosti na Slovensku</a:t>
            </a:r>
            <a:endParaRPr lang="sk-SK" dirty="0"/>
          </a:p>
        </p:txBody>
      </p:sp>
      <p:sp>
        <p:nvSpPr>
          <p:cNvPr id="3" name="Zástupný symbol obsahu 2"/>
          <p:cNvSpPr>
            <a:spLocks noGrp="1"/>
          </p:cNvSpPr>
          <p:nvPr>
            <p:ph idx="1"/>
          </p:nvPr>
        </p:nvSpPr>
        <p:spPr/>
        <p:txBody>
          <a:bodyPr/>
          <a:lstStyle/>
          <a:p>
            <a:endParaRPr lang="sk-SK" dirty="0"/>
          </a:p>
        </p:txBody>
      </p:sp>
      <p:pic>
        <p:nvPicPr>
          <p:cNvPr id="6146" name="Picture 2" descr="C:\Users\asus\Desktop\bludicky-01-bludicka.jpg"/>
          <p:cNvPicPr>
            <a:picLocks noChangeAspect="1" noChangeArrowheads="1"/>
          </p:cNvPicPr>
          <p:nvPr/>
        </p:nvPicPr>
        <p:blipFill>
          <a:blip r:embed="rId2" cstate="print"/>
          <a:srcRect/>
          <a:stretch>
            <a:fillRect/>
          </a:stretch>
        </p:blipFill>
        <p:spPr bwMode="auto">
          <a:xfrm>
            <a:off x="0" y="2276872"/>
            <a:ext cx="4684123" cy="3306440"/>
          </a:xfrm>
          <a:prstGeom prst="rect">
            <a:avLst/>
          </a:prstGeom>
          <a:noFill/>
        </p:spPr>
      </p:pic>
      <p:pic>
        <p:nvPicPr>
          <p:cNvPr id="6148" name="Picture 4" descr="C:\Users\asus\Desktop\download.jpg"/>
          <p:cNvPicPr>
            <a:picLocks noChangeAspect="1" noChangeArrowheads="1"/>
          </p:cNvPicPr>
          <p:nvPr/>
        </p:nvPicPr>
        <p:blipFill>
          <a:blip r:embed="rId3" cstate="print"/>
          <a:srcRect/>
          <a:stretch>
            <a:fillRect/>
          </a:stretch>
        </p:blipFill>
        <p:spPr bwMode="auto">
          <a:xfrm>
            <a:off x="4716016" y="1844824"/>
            <a:ext cx="4111932" cy="2520280"/>
          </a:xfrm>
          <a:prstGeom prst="rect">
            <a:avLst/>
          </a:prstGeom>
          <a:noFill/>
        </p:spPr>
      </p:pic>
      <p:pic>
        <p:nvPicPr>
          <p:cNvPr id="6149" name="Picture 5" descr="C:\Users\asus\Desktop\5622cf85-8ac6-406b-b2f4-4c14dd249f87_l.jpg"/>
          <p:cNvPicPr>
            <a:picLocks noChangeAspect="1" noChangeArrowheads="1"/>
          </p:cNvPicPr>
          <p:nvPr/>
        </p:nvPicPr>
        <p:blipFill>
          <a:blip r:embed="rId4" cstate="print"/>
          <a:srcRect/>
          <a:stretch>
            <a:fillRect/>
          </a:stretch>
        </p:blipFill>
        <p:spPr bwMode="auto">
          <a:xfrm>
            <a:off x="4716016" y="4293096"/>
            <a:ext cx="4032448" cy="225216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7170" name="Picture 2" descr="C:\Users\asus\Desktop\tančící-víly-768x433.jpg"/>
          <p:cNvPicPr>
            <a:picLocks noChangeAspect="1" noChangeArrowheads="1"/>
          </p:cNvPicPr>
          <p:nvPr/>
        </p:nvPicPr>
        <p:blipFill>
          <a:blip r:embed="rId2" cstate="print"/>
          <a:srcRect/>
          <a:stretch>
            <a:fillRect/>
          </a:stretch>
        </p:blipFill>
        <p:spPr bwMode="auto">
          <a:xfrm>
            <a:off x="827584" y="1412776"/>
            <a:ext cx="7315200" cy="41243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8194" name="Picture 2" descr="C:\Users\asus\Desktop\FOTO-3-3-e1544603185492.jpg"/>
          <p:cNvPicPr>
            <a:picLocks noChangeAspect="1" noChangeArrowheads="1"/>
          </p:cNvPicPr>
          <p:nvPr/>
        </p:nvPicPr>
        <p:blipFill>
          <a:blip r:embed="rId2" cstate="print"/>
          <a:srcRect/>
          <a:stretch>
            <a:fillRect/>
          </a:stretch>
        </p:blipFill>
        <p:spPr bwMode="auto">
          <a:xfrm>
            <a:off x="611560" y="1340768"/>
            <a:ext cx="7992888" cy="453650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Exorcizmus</a:t>
            </a:r>
            <a:endParaRPr lang="sk-SK" dirty="0"/>
          </a:p>
        </p:txBody>
      </p:sp>
      <p:sp>
        <p:nvSpPr>
          <p:cNvPr id="3" name="Zástupný symbol obsahu 2"/>
          <p:cNvSpPr>
            <a:spLocks noGrp="1"/>
          </p:cNvSpPr>
          <p:nvPr>
            <p:ph idx="1"/>
          </p:nvPr>
        </p:nvSpPr>
        <p:spPr/>
        <p:txBody>
          <a:bodyPr/>
          <a:lstStyle/>
          <a:p>
            <a:r>
              <a:rPr lang="sk-SK" dirty="0" smtClean="0"/>
              <a:t>Kto môže vykonávať exorcizmus?</a:t>
            </a:r>
          </a:p>
          <a:p>
            <a:endParaRPr lang="sk-SK" dirty="0" smtClean="0"/>
          </a:p>
          <a:p>
            <a:r>
              <a:rPr lang="sk-SK" dirty="0" smtClean="0"/>
              <a:t>Odpoveď: Jedine kňaz môže vykonávať exorcizmus, ktorý je poverený diecéznym biskupom danej diecézy.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39552" y="620688"/>
            <a:ext cx="8229600" cy="1066800"/>
          </a:xfrm>
        </p:spPr>
        <p:txBody>
          <a:bodyPr>
            <a:normAutofit fontScale="90000"/>
          </a:bodyPr>
          <a:lstStyle/>
          <a:p>
            <a:r>
              <a:rPr lang="sk-SK" dirty="0" smtClean="0"/>
              <a:t>Anjel pomáha </a:t>
            </a:r>
            <a:r>
              <a:rPr lang="sk-SK" dirty="0" err="1" smtClean="0"/>
              <a:t>Sydrachovi</a:t>
            </a:r>
            <a:r>
              <a:rPr lang="sk-SK" dirty="0" smtClean="0"/>
              <a:t>, </a:t>
            </a:r>
            <a:r>
              <a:rPr lang="sk-SK" dirty="0" err="1" smtClean="0"/>
              <a:t>Misahovi</a:t>
            </a:r>
            <a:r>
              <a:rPr lang="sk-SK" dirty="0" smtClean="0"/>
              <a:t>, </a:t>
            </a:r>
            <a:r>
              <a:rPr lang="sk-SK" dirty="0" err="1" smtClean="0"/>
              <a:t>Abdenagovi</a:t>
            </a:r>
            <a:endParaRPr lang="sk-SK" dirty="0"/>
          </a:p>
        </p:txBody>
      </p:sp>
      <p:sp>
        <p:nvSpPr>
          <p:cNvPr id="3" name="Zástupný symbol obsahu 2"/>
          <p:cNvSpPr>
            <a:spLocks noGrp="1"/>
          </p:cNvSpPr>
          <p:nvPr>
            <p:ph idx="1"/>
          </p:nvPr>
        </p:nvSpPr>
        <p:spPr>
          <a:xfrm>
            <a:off x="395536" y="1700808"/>
            <a:ext cx="8229600" cy="4325112"/>
          </a:xfrm>
        </p:spPr>
        <p:txBody>
          <a:bodyPr/>
          <a:lstStyle/>
          <a:p>
            <a:r>
              <a:rPr lang="sk-SK" dirty="0" smtClean="0"/>
              <a:t>Povedal: "Ja vidím štyroch rozpútaných mužov prechádzať sa uprostred ohňa a niet na nich nijakého úrazu, výzor štvrtého je však podobný synovi bohov.</a:t>
            </a:r>
            <a:endParaRPr lang="sk-SK" dirty="0"/>
          </a:p>
        </p:txBody>
      </p:sp>
      <p:pic>
        <p:nvPicPr>
          <p:cNvPr id="4098" name="Picture 2" descr="C:\Users\asus\Desktop\daniel-3-the-fiery-furnace.jpg"/>
          <p:cNvPicPr>
            <a:picLocks noChangeAspect="1" noChangeArrowheads="1"/>
          </p:cNvPicPr>
          <p:nvPr/>
        </p:nvPicPr>
        <p:blipFill>
          <a:blip r:embed="rId2" cstate="print"/>
          <a:srcRect/>
          <a:stretch>
            <a:fillRect/>
          </a:stretch>
        </p:blipFill>
        <p:spPr bwMode="auto">
          <a:xfrm>
            <a:off x="1979712" y="3585325"/>
            <a:ext cx="5818088" cy="32726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dirty="0" smtClean="0"/>
              <a:t>V Evanjeliu podľa Lukáša (</a:t>
            </a:r>
            <a:r>
              <a:rPr lang="sk-SK" i="1" dirty="0" smtClean="0"/>
              <a:t>Lk</a:t>
            </a:r>
            <a:r>
              <a:rPr lang="sk-SK" dirty="0" smtClean="0"/>
              <a:t> 9,1) sa dočítame: ,,Zvolal Dvanástich a dal im silu i moc nad všetkými zlými duchmi a liečiť neduhy.“</a:t>
            </a:r>
          </a:p>
          <a:p>
            <a:endParaRPr lang="sk-SK" dirty="0" smtClean="0"/>
          </a:p>
          <a:p>
            <a:r>
              <a:rPr lang="sk-SK" dirty="0" smtClean="0"/>
              <a:t>Aj Evanjelium podľa Matúša (</a:t>
            </a:r>
            <a:r>
              <a:rPr lang="sk-SK" i="1" dirty="0" smtClean="0"/>
              <a:t>Mt</a:t>
            </a:r>
            <a:r>
              <a:rPr lang="sk-SK" dirty="0" smtClean="0"/>
              <a:t> 10,1) obnovuje tento Ježišov mandát a hovorí: ,,Zvolal svojich dvanástich učeníkov a dal im moc nad nečistými duchmi, aby ich vyháňali a uzdravovali každý neduh a každú chorobu.“</a:t>
            </a:r>
            <a:endParaRPr lang="sk-SK"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Lieky proti zlobe</a:t>
            </a:r>
            <a:endParaRPr lang="sk-SK" dirty="0"/>
          </a:p>
        </p:txBody>
      </p:sp>
      <p:sp>
        <p:nvSpPr>
          <p:cNvPr id="3" name="Zástupný symbol obsahu 2"/>
          <p:cNvSpPr>
            <a:spLocks noGrp="1"/>
          </p:cNvSpPr>
          <p:nvPr>
            <p:ph idx="1"/>
          </p:nvPr>
        </p:nvSpPr>
        <p:spPr/>
        <p:txBody>
          <a:bodyPr/>
          <a:lstStyle/>
          <a:p>
            <a:r>
              <a:rPr lang="sk-SK" dirty="0" smtClean="0"/>
              <a:t>častá svätá spoveď</a:t>
            </a:r>
          </a:p>
          <a:p>
            <a:r>
              <a:rPr lang="sk-SK" dirty="0" smtClean="0"/>
              <a:t>častá svätá omša a príjmanie Eucharistie</a:t>
            </a:r>
          </a:p>
          <a:p>
            <a:r>
              <a:rPr lang="sk-SK" dirty="0" smtClean="0"/>
              <a:t>modlitba ruženca</a:t>
            </a:r>
          </a:p>
          <a:p>
            <a:r>
              <a:rPr lang="sk-SK" dirty="0" smtClean="0"/>
              <a:t>litánie</a:t>
            </a:r>
          </a:p>
          <a:p>
            <a:r>
              <a:rPr lang="sk-SK" dirty="0" smtClean="0"/>
              <a:t>dobré skutky</a:t>
            </a:r>
          </a:p>
          <a:p>
            <a:r>
              <a:rPr lang="sk-SK" dirty="0" smtClean="0"/>
              <a:t>milosť pomáhajúca a posväcujúca</a:t>
            </a:r>
          </a:p>
          <a:p>
            <a:endParaRPr lang="sk-SK" dirty="0" smtClean="0"/>
          </a:p>
          <a:p>
            <a:pPr>
              <a:buNone/>
            </a:pPr>
            <a:endParaRPr lang="sk-SK"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Príprava exorcistu</a:t>
            </a:r>
            <a:endParaRPr lang="sk-SK" dirty="0"/>
          </a:p>
        </p:txBody>
      </p:sp>
      <p:sp>
        <p:nvSpPr>
          <p:cNvPr id="3" name="Zástupný symbol obsahu 2"/>
          <p:cNvSpPr>
            <a:spLocks noGrp="1"/>
          </p:cNvSpPr>
          <p:nvPr>
            <p:ph idx="1"/>
          </p:nvPr>
        </p:nvSpPr>
        <p:spPr/>
        <p:txBody>
          <a:bodyPr/>
          <a:lstStyle/>
          <a:p>
            <a:r>
              <a:rPr lang="sk-SK" dirty="0" smtClean="0"/>
              <a:t>Modlitba</a:t>
            </a:r>
          </a:p>
          <a:p>
            <a:r>
              <a:rPr lang="sk-SK" dirty="0" smtClean="0"/>
              <a:t>Pôst</a:t>
            </a:r>
          </a:p>
          <a:p>
            <a:r>
              <a:rPr lang="sk-SK" dirty="0" smtClean="0"/>
              <a:t>Almužna</a:t>
            </a:r>
            <a:endParaRPr lang="sk-S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10242" name="Picture 2" descr="C:\Users\asus\Desktop\aad_wp_5_1600-800x431.jpg"/>
          <p:cNvPicPr>
            <a:picLocks noChangeAspect="1" noChangeArrowheads="1"/>
          </p:cNvPicPr>
          <p:nvPr/>
        </p:nvPicPr>
        <p:blipFill>
          <a:blip r:embed="rId2" cstate="print"/>
          <a:srcRect/>
          <a:stretch>
            <a:fillRect/>
          </a:stretch>
        </p:blipFill>
        <p:spPr bwMode="auto">
          <a:xfrm>
            <a:off x="395536" y="1268760"/>
            <a:ext cx="8388424" cy="451926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39552" y="980728"/>
            <a:ext cx="8229600" cy="1066800"/>
          </a:xfrm>
        </p:spPr>
        <p:txBody>
          <a:bodyPr/>
          <a:lstStyle/>
          <a:p>
            <a:r>
              <a:rPr lang="sk-SK" dirty="0" smtClean="0"/>
              <a:t>Ako sa z anjela stane démon</a:t>
            </a:r>
            <a:endParaRPr lang="sk-SK" dirty="0"/>
          </a:p>
        </p:txBody>
      </p:sp>
      <p:pic>
        <p:nvPicPr>
          <p:cNvPr id="5" name="Picture 2" descr="C:\Users\asus\Desktop\archandel-michael-strih.jpg"/>
          <p:cNvPicPr>
            <a:picLocks noGrp="1" noChangeAspect="1" noChangeArrowheads="1"/>
          </p:cNvPicPr>
          <p:nvPr>
            <p:ph idx="1"/>
          </p:nvPr>
        </p:nvPicPr>
        <p:blipFill>
          <a:blip r:embed="rId2" cstate="print"/>
          <a:srcRect/>
          <a:stretch>
            <a:fillRect/>
          </a:stretch>
        </p:blipFill>
        <p:spPr bwMode="auto">
          <a:xfrm>
            <a:off x="539552" y="2132856"/>
            <a:ext cx="3384376" cy="4233262"/>
          </a:xfrm>
          <a:prstGeom prst="rect">
            <a:avLst/>
          </a:prstGeom>
          <a:noFill/>
        </p:spPr>
      </p:pic>
      <p:pic>
        <p:nvPicPr>
          <p:cNvPr id="6" name="Picture 3" descr="C:\Users\asus\Desktop\15.jpg"/>
          <p:cNvPicPr>
            <a:picLocks noChangeAspect="1" noChangeArrowheads="1"/>
          </p:cNvPicPr>
          <p:nvPr/>
        </p:nvPicPr>
        <p:blipFill>
          <a:blip r:embed="rId3" cstate="print"/>
          <a:srcRect/>
          <a:stretch>
            <a:fillRect/>
          </a:stretch>
        </p:blipFill>
        <p:spPr bwMode="auto">
          <a:xfrm>
            <a:off x="5148064" y="1988840"/>
            <a:ext cx="2591966" cy="450776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Príbeh o anjelovi Rafaelovi a démonovi Asmodejovi </a:t>
            </a:r>
            <a:endParaRPr lang="sk-SK" dirty="0"/>
          </a:p>
        </p:txBody>
      </p:sp>
      <p:sp>
        <p:nvSpPr>
          <p:cNvPr id="3" name="Zástupný symbol obsahu 2"/>
          <p:cNvSpPr>
            <a:spLocks noGrp="1"/>
          </p:cNvSpPr>
          <p:nvPr>
            <p:ph idx="1"/>
          </p:nvPr>
        </p:nvSpPr>
        <p:spPr/>
        <p:txBody>
          <a:bodyPr/>
          <a:lstStyle/>
          <a:p>
            <a:r>
              <a:rPr lang="sk-SK" dirty="0" smtClean="0"/>
              <a:t>Vôňa ryby odpudila zlého ducha, ktorý ušiel do končín Horného Egypta. Rafael sa hneď odobral za ním, dal ho tam do okov a vrátil sa.</a:t>
            </a:r>
            <a:endParaRPr lang="sk-SK" dirty="0"/>
          </a:p>
        </p:txBody>
      </p:sp>
      <p:pic>
        <p:nvPicPr>
          <p:cNvPr id="3074" name="Picture 2" descr="C:\Users\asus\Desktop\download.jpg"/>
          <p:cNvPicPr>
            <a:picLocks noChangeAspect="1" noChangeArrowheads="1"/>
          </p:cNvPicPr>
          <p:nvPr/>
        </p:nvPicPr>
        <p:blipFill>
          <a:blip r:embed="rId2" cstate="print"/>
          <a:srcRect/>
          <a:stretch>
            <a:fillRect/>
          </a:stretch>
        </p:blipFill>
        <p:spPr bwMode="auto">
          <a:xfrm>
            <a:off x="611560" y="3781402"/>
            <a:ext cx="3890764" cy="2814909"/>
          </a:xfrm>
          <a:prstGeom prst="rect">
            <a:avLst/>
          </a:prstGeom>
          <a:noFill/>
        </p:spPr>
      </p:pic>
      <p:pic>
        <p:nvPicPr>
          <p:cNvPr id="3075" name="Picture 3" descr="C:\Users\asus\Desktop\Sv.Rafael.gif"/>
          <p:cNvPicPr>
            <a:picLocks noChangeAspect="1" noChangeArrowheads="1"/>
          </p:cNvPicPr>
          <p:nvPr/>
        </p:nvPicPr>
        <p:blipFill>
          <a:blip r:embed="rId3" cstate="print"/>
          <a:srcRect/>
          <a:stretch>
            <a:fillRect/>
          </a:stretch>
        </p:blipFill>
        <p:spPr bwMode="auto">
          <a:xfrm>
            <a:off x="5436096" y="3789040"/>
            <a:ext cx="2022376" cy="28229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Autofit/>
          </a:bodyPr>
          <a:lstStyle/>
          <a:p>
            <a:r>
              <a:rPr lang="sk-SK" sz="4800" dirty="0" smtClean="0"/>
              <a:t>Vstupné brány zlého ducha</a:t>
            </a:r>
            <a:endParaRPr lang="sk-SK" sz="4800" dirty="0"/>
          </a:p>
        </p:txBody>
      </p:sp>
      <p:sp>
        <p:nvSpPr>
          <p:cNvPr id="3" name="Zástupný symbol obsahu 2"/>
          <p:cNvSpPr>
            <a:spLocks noGrp="1"/>
          </p:cNvSpPr>
          <p:nvPr>
            <p:ph idx="1"/>
          </p:nvPr>
        </p:nvSpPr>
        <p:spPr/>
        <p:txBody>
          <a:bodyPr>
            <a:normAutofit/>
          </a:bodyPr>
          <a:lstStyle/>
          <a:p>
            <a:pPr>
              <a:buNone/>
            </a:pPr>
            <a:r>
              <a:rPr lang="sk-SK" sz="4400" dirty="0" smtClean="0"/>
              <a:t>Špiritizmus</a:t>
            </a:r>
          </a:p>
          <a:p>
            <a:pPr>
              <a:buNone/>
            </a:pPr>
            <a:r>
              <a:rPr lang="sk-SK" sz="4400" dirty="0" smtClean="0"/>
              <a:t>Mágia</a:t>
            </a:r>
          </a:p>
          <a:p>
            <a:pPr>
              <a:buNone/>
            </a:pPr>
            <a:r>
              <a:rPr lang="sk-SK" sz="4400" dirty="0" smtClean="0"/>
              <a:t>Veštenie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11560" y="1340768"/>
            <a:ext cx="8157592" cy="634752"/>
          </a:xfrm>
        </p:spPr>
        <p:txBody>
          <a:bodyPr>
            <a:normAutofit fontScale="90000"/>
          </a:bodyPr>
          <a:lstStyle/>
          <a:p>
            <a:r>
              <a:rPr lang="sk-SK" dirty="0" smtClean="0"/>
              <a:t>Najznámejší prípad kontaktu s démonmi. Špiritizmus ako vstupná brána zlého ducha</a:t>
            </a:r>
            <a:endParaRPr lang="sk-SK" dirty="0"/>
          </a:p>
        </p:txBody>
      </p:sp>
      <p:sp>
        <p:nvSpPr>
          <p:cNvPr id="3" name="Zástupný symbol obsahu 2"/>
          <p:cNvSpPr>
            <a:spLocks noGrp="1"/>
          </p:cNvSpPr>
          <p:nvPr>
            <p:ph idx="1"/>
          </p:nvPr>
        </p:nvSpPr>
        <p:spPr>
          <a:xfrm>
            <a:off x="467544" y="2132856"/>
            <a:ext cx="8219256" cy="5017744"/>
          </a:xfrm>
        </p:spPr>
        <p:txBody>
          <a:bodyPr>
            <a:normAutofit/>
          </a:bodyPr>
          <a:lstStyle/>
          <a:p>
            <a:endParaRPr lang="sk-SK" dirty="0" smtClean="0"/>
          </a:p>
          <a:p>
            <a:r>
              <a:rPr lang="sk-SK" dirty="0" smtClean="0"/>
              <a:t>V meste Hydesville, ktoré sa nachádzalo v štáte New York nastal nepokoj. V dome rodiny Foxových v jeden večer počuli zvláštne klopkanie........................</a:t>
            </a:r>
            <a:endParaRPr lang="sk-SK"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i="1" dirty="0" smtClean="0"/>
              <a:t>Telekinéza</a:t>
            </a:r>
            <a:r>
              <a:rPr lang="sk-SK" dirty="0" smtClean="0"/>
              <a:t> – je pohyb predmetu, ktorý sa nachádza v určitej vzdialenosti. Mohli by sme povedať, že predmet je ovládaný mysľou osoby, ktorá je obdarená okultnými schopnosťami.</a:t>
            </a:r>
          </a:p>
          <a:p>
            <a:r>
              <a:rPr lang="sk-SK" i="1" dirty="0" smtClean="0"/>
              <a:t>Materializácia</a:t>
            </a:r>
            <a:r>
              <a:rPr lang="sk-SK" dirty="0" smtClean="0"/>
              <a:t> – je to zjavovanie sa alebo miznutie rôznych obrazov</a:t>
            </a:r>
            <a:endParaRPr lang="sk-SK"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i="1" dirty="0" smtClean="0"/>
              <a:t>Rozprávanie v tranze</a:t>
            </a:r>
            <a:r>
              <a:rPr lang="sk-SK" dirty="0" smtClean="0"/>
              <a:t> – duch použije človeka, aby mohol komunikovať so svetom živých.</a:t>
            </a:r>
          </a:p>
          <a:p>
            <a:r>
              <a:rPr lang="sk-SK" i="1" dirty="0" smtClean="0"/>
              <a:t>Automatické písmo –</a:t>
            </a:r>
            <a:r>
              <a:rPr lang="sk-SK" dirty="0" smtClean="0"/>
              <a:t> špiritisti používajú špiritistickú tabuľku, aby sa dozvedeli informácie zo sveta duchov.</a:t>
            </a:r>
          </a:p>
          <a:p>
            <a:r>
              <a:rPr lang="sk-SK" i="1" dirty="0" smtClean="0"/>
              <a:t>Prízraky</a:t>
            </a:r>
            <a:r>
              <a:rPr lang="sk-SK" dirty="0" smtClean="0"/>
              <a:t> – sú vidiny duchov, ktoré majú hrôzostrašnú podobu.</a:t>
            </a:r>
          </a:p>
          <a:p>
            <a:endParaRPr lang="sk-SK"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tský">
  <a:themeElements>
    <a:clrScheme name="Mestský">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stský">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stský">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161</TotalTime>
  <Words>300</Words>
  <Application>Microsoft Office PowerPoint</Application>
  <PresentationFormat>Prezentácia na obrazovke (4:3)</PresentationFormat>
  <Paragraphs>54</Paragraphs>
  <Slides>22</Slides>
  <Notes>0</Notes>
  <HiddenSlides>0</HiddenSlides>
  <MMClips>0</MMClips>
  <ScaleCrop>false</ScaleCrop>
  <HeadingPairs>
    <vt:vector size="4" baseType="variant">
      <vt:variant>
        <vt:lpstr>Motív</vt:lpstr>
      </vt:variant>
      <vt:variant>
        <vt:i4>1</vt:i4>
      </vt:variant>
      <vt:variant>
        <vt:lpstr>Nadpisy snímok</vt:lpstr>
      </vt:variant>
      <vt:variant>
        <vt:i4>22</vt:i4>
      </vt:variant>
    </vt:vector>
  </HeadingPairs>
  <TitlesOfParts>
    <vt:vector size="23" baseType="lpstr">
      <vt:lpstr>Mestský</vt:lpstr>
      <vt:lpstr>Exorcizmus</vt:lpstr>
      <vt:lpstr>Anjel pomáha Sydrachovi, Misahovi, Abdenagovi</vt:lpstr>
      <vt:lpstr>Snímka 3</vt:lpstr>
      <vt:lpstr>Ako sa z anjela stane démon</vt:lpstr>
      <vt:lpstr>Príbeh o anjelovi Rafaelovi a démonovi Asmodejovi </vt:lpstr>
      <vt:lpstr>Vstupné brány zlého ducha</vt:lpstr>
      <vt:lpstr>Najznámejší prípad kontaktu s démonmi. Špiritizmus ako vstupná brána zlého ducha</vt:lpstr>
      <vt:lpstr>Snímka 8</vt:lpstr>
      <vt:lpstr>Snímka 9</vt:lpstr>
      <vt:lpstr>Mágia</vt:lpstr>
      <vt:lpstr>Snímka 11</vt:lpstr>
      <vt:lpstr>Snímka 12</vt:lpstr>
      <vt:lpstr>Veštenie</vt:lpstr>
      <vt:lpstr>Snímka 14</vt:lpstr>
      <vt:lpstr>Snímka 15</vt:lpstr>
      <vt:lpstr>Povery a poverové bytosti na Slovensku</vt:lpstr>
      <vt:lpstr>Snímka 17</vt:lpstr>
      <vt:lpstr>Snímka 18</vt:lpstr>
      <vt:lpstr>Exorcizmus</vt:lpstr>
      <vt:lpstr>Snímka 20</vt:lpstr>
      <vt:lpstr>Lieky proti zlobe</vt:lpstr>
      <vt:lpstr>Príprava exorcistu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Exorcizmus</dc:title>
  <dc:creator>asus</dc:creator>
  <cp:lastModifiedBy>asus</cp:lastModifiedBy>
  <cp:revision>27</cp:revision>
  <dcterms:created xsi:type="dcterms:W3CDTF">2023-05-24T20:01:59Z</dcterms:created>
  <dcterms:modified xsi:type="dcterms:W3CDTF">2023-05-24T22:47:06Z</dcterms:modified>
</cp:coreProperties>
</file>