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sldIdLst>
    <p:sldId id="256" r:id="rId2"/>
    <p:sldId id="257" r:id="rId3"/>
    <p:sldId id="268" r:id="rId4"/>
    <p:sldId id="269" r:id="rId5"/>
    <p:sldId id="270" r:id="rId6"/>
    <p:sldId id="271" r:id="rId7"/>
    <p:sldId id="285" r:id="rId8"/>
    <p:sldId id="280" r:id="rId9"/>
    <p:sldId id="258" r:id="rId10"/>
    <p:sldId id="259" r:id="rId11"/>
    <p:sldId id="260" r:id="rId12"/>
    <p:sldId id="281" r:id="rId13"/>
    <p:sldId id="261" r:id="rId14"/>
    <p:sldId id="272" r:id="rId15"/>
    <p:sldId id="273" r:id="rId16"/>
    <p:sldId id="282" r:id="rId17"/>
    <p:sldId id="274" r:id="rId18"/>
    <p:sldId id="262" r:id="rId19"/>
    <p:sldId id="283" r:id="rId20"/>
    <p:sldId id="264" r:id="rId21"/>
    <p:sldId id="275" r:id="rId22"/>
    <p:sldId id="265" r:id="rId23"/>
    <p:sldId id="267" r:id="rId24"/>
    <p:sldId id="276" r:id="rId25"/>
    <p:sldId id="277" r:id="rId26"/>
    <p:sldId id="278" r:id="rId27"/>
    <p:sldId id="279" r:id="rId2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BE984-E336-4812-94EC-62375E9748C3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3B156-85FC-4B0F-86FA-E828C597A9A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5" name="Podnadpis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1" name="Zástupný symbol dátumu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2580255-59AC-4B5D-BEAC-5595C90DE596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8AE2E30-97DA-47FE-B1BB-BCA31C5203C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580255-59AC-4B5D-BEAC-5595C90DE596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AE2E30-97DA-47FE-B1BB-BCA31C5203C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2580255-59AC-4B5D-BEAC-5595C90DE596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8AE2E30-97DA-47FE-B1BB-BCA31C5203C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580255-59AC-4B5D-BEAC-5595C90DE596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AE2E30-97DA-47FE-B1BB-BCA31C5203C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2580255-59AC-4B5D-BEAC-5595C90DE596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88AE2E30-97DA-47FE-B1BB-BCA31C5203C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580255-59AC-4B5D-BEAC-5595C90DE596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AE2E30-97DA-47FE-B1BB-BCA31C5203C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580255-59AC-4B5D-BEAC-5595C90DE596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AE2E30-97DA-47FE-B1BB-BCA31C5203C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580255-59AC-4B5D-BEAC-5595C90DE596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AE2E30-97DA-47FE-B1BB-BCA31C5203C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2580255-59AC-4B5D-BEAC-5595C90DE596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AE2E30-97DA-47FE-B1BB-BCA31C5203C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580255-59AC-4B5D-BEAC-5595C90DE596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AE2E30-97DA-47FE-B1BB-BCA31C5203C5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580255-59AC-4B5D-BEAC-5595C90DE596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AE2E30-97DA-47FE-B1BB-BCA31C5203C5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obrázka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nadpisu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1" name="Zástupný symbol textu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7" name="Zástupný symbol dátumu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2580255-59AC-4B5D-BEAC-5595C90DE596}" type="datetimeFigureOut">
              <a:rPr lang="sk-SK" smtClean="0"/>
              <a:pPr/>
              <a:t>18.3.2021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8AE2E30-97DA-47FE-B1BB-BCA31C5203C5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gif"/><Relationship Id="rId4" Type="http://schemas.openxmlformats.org/officeDocument/2006/relationships/image" Target="../media/image2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oko.jpg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0"/>
            <a:ext cx="3563888" cy="26729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 descr="okoo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67944" y="0"/>
            <a:ext cx="4346516" cy="27089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Nadpis 1"/>
          <p:cNvSpPr txBox="1">
            <a:spLocks/>
          </p:cNvSpPr>
          <p:nvPr/>
        </p:nvSpPr>
        <p:spPr>
          <a:xfrm>
            <a:off x="1403648" y="2204864"/>
            <a:ext cx="5400600" cy="17727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45720" tIns="0" rIns="45720" bIns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00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zrak</a:t>
            </a:r>
            <a:endParaRPr kumimoji="0" lang="sk-SK" sz="100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Obrázok 7" descr="okoo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365104"/>
            <a:ext cx="3194388" cy="19908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Obrázok 8" descr="oko.jpg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3847" y="4293096"/>
            <a:ext cx="2784309" cy="2088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Obrázok 9" descr="duuuhovka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4167" y="4293096"/>
            <a:ext cx="2649937" cy="21305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2458616" cy="84235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sk-SK" sz="4800" dirty="0" smtClean="0"/>
              <a:t>bielko</a:t>
            </a:r>
            <a:endParaRPr lang="sk-SK" sz="4800" dirty="0"/>
          </a:p>
        </p:txBody>
      </p:sp>
      <p:pic>
        <p:nvPicPr>
          <p:cNvPr id="4" name="Zástupný symbol obsahu 3" descr="upraveneee ok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4610" t="11865" r="13703" b="14589"/>
          <a:stretch>
            <a:fillRect/>
          </a:stretch>
        </p:blipFill>
        <p:spPr>
          <a:xfrm>
            <a:off x="683568" y="1628799"/>
            <a:ext cx="6984776" cy="47744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6" name="Šípka dolu 5"/>
          <p:cNvSpPr/>
          <p:nvPr/>
        </p:nvSpPr>
        <p:spPr>
          <a:xfrm rot="2704871">
            <a:off x="5751906" y="676626"/>
            <a:ext cx="777283" cy="2434879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2674640" cy="77034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rohovka</a:t>
            </a:r>
            <a:endParaRPr lang="sk-SK" dirty="0"/>
          </a:p>
        </p:txBody>
      </p:sp>
      <p:pic>
        <p:nvPicPr>
          <p:cNvPr id="4" name="Zástupný symbol obsahu 3" descr="upraveneee ok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4610" t="11865" r="13703" b="14589"/>
          <a:stretch>
            <a:fillRect/>
          </a:stretch>
        </p:blipFill>
        <p:spPr>
          <a:xfrm>
            <a:off x="1331640" y="1556792"/>
            <a:ext cx="6309477" cy="43128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BlokTextu 4"/>
          <p:cNvSpPr txBox="1"/>
          <p:nvPr/>
        </p:nvSpPr>
        <p:spPr>
          <a:xfrm>
            <a:off x="2987824" y="548680"/>
            <a:ext cx="447269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=priehľadná predná časť bielka</a:t>
            </a:r>
            <a:endParaRPr lang="sk-SK" sz="2400" dirty="0"/>
          </a:p>
        </p:txBody>
      </p:sp>
      <p:sp>
        <p:nvSpPr>
          <p:cNvPr id="6" name="Šípka dolu 5"/>
          <p:cNvSpPr/>
          <p:nvPr/>
        </p:nvSpPr>
        <p:spPr>
          <a:xfrm rot="19591403" flipH="1">
            <a:off x="613891" y="1194620"/>
            <a:ext cx="440432" cy="2358326"/>
          </a:xfrm>
          <a:prstGeom prst="downArrow">
            <a:avLst>
              <a:gd name="adj1" fmla="val 33843"/>
              <a:gd name="adj2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611560" y="5949280"/>
            <a:ext cx="720080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4000" b="1" dirty="0" smtClean="0"/>
              <a:t>CIEVOVKA = </a:t>
            </a:r>
            <a:r>
              <a:rPr lang="sk-SK" sz="2800" b="1" dirty="0" smtClean="0"/>
              <a:t>vyživuje oko</a:t>
            </a:r>
            <a:r>
              <a:rPr lang="sk-SK" sz="4000" b="1" dirty="0" smtClean="0"/>
              <a:t> </a:t>
            </a:r>
            <a:endParaRPr lang="sk-SK" sz="4000" b="1" dirty="0"/>
          </a:p>
        </p:txBody>
      </p:sp>
      <p:sp>
        <p:nvSpPr>
          <p:cNvPr id="8" name="Šípka dolu 7"/>
          <p:cNvSpPr/>
          <p:nvPr/>
        </p:nvSpPr>
        <p:spPr>
          <a:xfrm rot="8360101">
            <a:off x="5059625" y="5093271"/>
            <a:ext cx="320512" cy="1394378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3060" t="24414" r="25329" b="18945"/>
          <a:stretch>
            <a:fillRect/>
          </a:stretch>
        </p:blipFill>
        <p:spPr bwMode="auto">
          <a:xfrm>
            <a:off x="-1" y="285728"/>
            <a:ext cx="9146527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upraveneee ok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4610" t="11865" r="13703" b="14589"/>
          <a:stretch>
            <a:fillRect/>
          </a:stretch>
        </p:blipFill>
        <p:spPr>
          <a:xfrm>
            <a:off x="1043608" y="1412776"/>
            <a:ext cx="6453493" cy="44112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6" name="Nadpis 1"/>
          <p:cNvSpPr>
            <a:spLocks noGrp="1"/>
          </p:cNvSpPr>
          <p:nvPr>
            <p:ph type="title"/>
          </p:nvPr>
        </p:nvSpPr>
        <p:spPr>
          <a:xfrm>
            <a:off x="0" y="188640"/>
            <a:ext cx="5040560" cy="77034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 err="1" smtClean="0"/>
              <a:t>Vráskovcové</a:t>
            </a:r>
            <a:r>
              <a:rPr lang="sk-SK" dirty="0" smtClean="0"/>
              <a:t> teleso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5004048" y="476672"/>
            <a:ext cx="3389069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= zhrubnutá </a:t>
            </a:r>
            <a:r>
              <a:rPr lang="sk-SK" sz="2400" dirty="0" err="1" smtClean="0"/>
              <a:t>cievovka</a:t>
            </a:r>
            <a:endParaRPr lang="sk-SK" sz="2400" dirty="0" smtClean="0"/>
          </a:p>
          <a:p>
            <a:r>
              <a:rPr lang="sk-SK" sz="2400" dirty="0" smtClean="0"/>
              <a:t> = obsahuje hladký sval</a:t>
            </a:r>
            <a:endParaRPr lang="sk-SK" sz="2400" dirty="0"/>
          </a:p>
        </p:txBody>
      </p:sp>
      <p:sp>
        <p:nvSpPr>
          <p:cNvPr id="8" name="Šípka dolu 7"/>
          <p:cNvSpPr/>
          <p:nvPr/>
        </p:nvSpPr>
        <p:spPr>
          <a:xfrm rot="20731414">
            <a:off x="1638842" y="983580"/>
            <a:ext cx="777283" cy="1404306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Nadpis 1"/>
          <p:cNvSpPr txBox="1">
            <a:spLocks/>
          </p:cNvSpPr>
          <p:nvPr/>
        </p:nvSpPr>
        <p:spPr>
          <a:xfrm>
            <a:off x="179512" y="6087656"/>
            <a:ext cx="2592288" cy="7703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45720" tIns="0" rIns="45720" bIns="0" anchor="b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dúhovka</a:t>
            </a:r>
            <a:endParaRPr kumimoji="0" lang="sk-SK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2771800" y="6165304"/>
            <a:ext cx="273344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= určuje farbu oka</a:t>
            </a:r>
            <a:endParaRPr lang="sk-SK" sz="2400" dirty="0"/>
          </a:p>
        </p:txBody>
      </p:sp>
      <p:sp>
        <p:nvSpPr>
          <p:cNvPr id="11" name="Šípka dolu 10"/>
          <p:cNvSpPr/>
          <p:nvPr/>
        </p:nvSpPr>
        <p:spPr>
          <a:xfrm rot="13103041">
            <a:off x="687151" y="3901343"/>
            <a:ext cx="777283" cy="2526511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Šípka doprava 11"/>
          <p:cNvSpPr/>
          <p:nvPr/>
        </p:nvSpPr>
        <p:spPr>
          <a:xfrm>
            <a:off x="5580112" y="6237312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6300192" y="6093296"/>
            <a:ext cx="183255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melanín</a:t>
            </a:r>
            <a:endParaRPr lang="sk-SK" sz="3600" dirty="0"/>
          </a:p>
        </p:txBody>
      </p:sp>
      <p:pic>
        <p:nvPicPr>
          <p:cNvPr id="14" name="Obrázok 13" descr="modra duhovka.jpg"/>
          <p:cNvPicPr>
            <a:picLocks noChangeAspect="1"/>
          </p:cNvPicPr>
          <p:nvPr/>
        </p:nvPicPr>
        <p:blipFill>
          <a:blip r:embed="rId3" cstate="print"/>
          <a:srcRect l="55670" r="4641" b="28151"/>
          <a:stretch>
            <a:fillRect/>
          </a:stretch>
        </p:blipFill>
        <p:spPr>
          <a:xfrm>
            <a:off x="1979712" y="1340768"/>
            <a:ext cx="4752528" cy="3720995"/>
          </a:xfrm>
          <a:prstGeom prst="rect">
            <a:avLst/>
          </a:prstGeom>
        </p:spPr>
      </p:pic>
      <p:pic>
        <p:nvPicPr>
          <p:cNvPr id="15" name="Obrázok 14" descr="hneda duhovka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35696" y="1412776"/>
            <a:ext cx="5457447" cy="3456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upraveneee oko.png"/>
          <p:cNvPicPr>
            <a:picLocks noChangeAspect="1"/>
          </p:cNvPicPr>
          <p:nvPr/>
        </p:nvPicPr>
        <p:blipFill>
          <a:blip r:embed="rId2" cstate="print"/>
          <a:srcRect l="14610" t="11865" r="13703" b="14589"/>
          <a:stretch>
            <a:fillRect/>
          </a:stretch>
        </p:blipFill>
        <p:spPr>
          <a:xfrm>
            <a:off x="971600" y="1700808"/>
            <a:ext cx="6120722" cy="41837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BlokTextu 4"/>
          <p:cNvSpPr txBox="1"/>
          <p:nvPr/>
        </p:nvSpPr>
        <p:spPr>
          <a:xfrm>
            <a:off x="611560" y="476672"/>
            <a:ext cx="1617751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sietnica</a:t>
            </a:r>
            <a:endParaRPr lang="sk-SK" sz="3200" dirty="0"/>
          </a:p>
        </p:txBody>
      </p:sp>
      <p:sp>
        <p:nvSpPr>
          <p:cNvPr id="8" name="Ovál 7"/>
          <p:cNvSpPr/>
          <p:nvPr/>
        </p:nvSpPr>
        <p:spPr>
          <a:xfrm rot="19206950">
            <a:off x="4580548" y="2349980"/>
            <a:ext cx="170735" cy="10801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 rot="21431948">
            <a:off x="4958365" y="3214989"/>
            <a:ext cx="108823" cy="10801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 rot="2589529">
            <a:off x="4556022" y="4067068"/>
            <a:ext cx="187409" cy="10801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1" name="Obrázok 10" descr="tč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1268760"/>
            <a:ext cx="6607454" cy="49456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Zástupný symbol obsahu 3" descr="upraveneee ok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4610" t="11865" r="13703" b="14589"/>
          <a:stretch>
            <a:fillRect/>
          </a:stretch>
        </p:blipFill>
        <p:spPr>
          <a:xfrm>
            <a:off x="827584" y="1412776"/>
            <a:ext cx="6847428" cy="46805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13" name="Ovál 12"/>
          <p:cNvSpPr/>
          <p:nvPr/>
        </p:nvSpPr>
        <p:spPr>
          <a:xfrm>
            <a:off x="5004048" y="3573016"/>
            <a:ext cx="216024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vál 13"/>
          <p:cNvSpPr/>
          <p:nvPr/>
        </p:nvSpPr>
        <p:spPr>
          <a:xfrm>
            <a:off x="4860032" y="4005064"/>
            <a:ext cx="288032" cy="2160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BlokTextu 14"/>
          <p:cNvSpPr txBox="1"/>
          <p:nvPr/>
        </p:nvSpPr>
        <p:spPr>
          <a:xfrm>
            <a:off x="3929058" y="285728"/>
            <a:ext cx="1721946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dirty="0" err="1" smtClean="0"/>
              <a:t>Macula</a:t>
            </a:r>
            <a:r>
              <a:rPr lang="sk-SK" sz="2000" dirty="0" smtClean="0"/>
              <a:t> </a:t>
            </a:r>
            <a:r>
              <a:rPr lang="sk-SK" sz="2000" dirty="0" err="1" smtClean="0"/>
              <a:t>lutea</a:t>
            </a:r>
            <a:r>
              <a:rPr lang="sk-SK" sz="2000" dirty="0" smtClean="0"/>
              <a:t> </a:t>
            </a:r>
          </a:p>
          <a:p>
            <a:r>
              <a:rPr lang="sk-SK" sz="2000" dirty="0" err="1" smtClean="0"/>
              <a:t>Macula</a:t>
            </a:r>
            <a:r>
              <a:rPr lang="sk-SK" sz="2000" dirty="0" smtClean="0"/>
              <a:t> </a:t>
            </a:r>
            <a:r>
              <a:rPr lang="sk-SK" sz="2000" dirty="0" err="1" smtClean="0"/>
              <a:t>caeca</a:t>
            </a:r>
            <a:endParaRPr lang="sk-SK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upraveneee ok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4610" t="11865" r="13703" b="14589"/>
          <a:stretch>
            <a:fillRect/>
          </a:stretch>
        </p:blipFill>
        <p:spPr>
          <a:xfrm>
            <a:off x="1547664" y="2060848"/>
            <a:ext cx="5688674" cy="38884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BlokTextu 4"/>
          <p:cNvSpPr txBox="1"/>
          <p:nvPr/>
        </p:nvSpPr>
        <p:spPr>
          <a:xfrm>
            <a:off x="539552" y="548680"/>
            <a:ext cx="1872208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sk-SK" sz="3200" b="1" dirty="0" smtClean="0"/>
              <a:t>zrenica</a:t>
            </a:r>
            <a:endParaRPr lang="sk-SK" sz="3200" b="1" dirty="0"/>
          </a:p>
        </p:txBody>
      </p:sp>
      <p:sp>
        <p:nvSpPr>
          <p:cNvPr id="6" name="Šípka doprava 5"/>
          <p:cNvSpPr/>
          <p:nvPr/>
        </p:nvSpPr>
        <p:spPr>
          <a:xfrm>
            <a:off x="251520" y="3861048"/>
            <a:ext cx="19077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" name="Obrázok 6" descr="zrenica mala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1556792"/>
            <a:ext cx="6290942" cy="42070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Obrázok 7" descr="zrenica velka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8" y="1267603"/>
            <a:ext cx="6186271" cy="5018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23060" t="24414" r="25329" b="18945"/>
          <a:stretch>
            <a:fillRect/>
          </a:stretch>
        </p:blipFill>
        <p:spPr bwMode="auto">
          <a:xfrm>
            <a:off x="-1" y="285728"/>
            <a:ext cx="9146527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4906888" cy="62632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Obsah očnej gule</a:t>
            </a:r>
            <a:endParaRPr lang="sk-SK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67544" y="1268760"/>
            <a:ext cx="2411760" cy="6983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šošovka</a:t>
            </a:r>
            <a:endParaRPr kumimoji="0" lang="sk-SK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2915816" y="1484784"/>
            <a:ext cx="170271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= platničky</a:t>
            </a:r>
          </a:p>
        </p:txBody>
      </p:sp>
      <p:pic>
        <p:nvPicPr>
          <p:cNvPr id="8" name="Zástupný symbol obsahu 3" descr="upraveneee oko.png"/>
          <p:cNvPicPr>
            <a:picLocks noChangeAspect="1"/>
          </p:cNvPicPr>
          <p:nvPr/>
        </p:nvPicPr>
        <p:blipFill>
          <a:blip r:embed="rId2" cstate="print"/>
          <a:srcRect l="14610" t="11865" r="13703" b="14589"/>
          <a:stretch>
            <a:fillRect/>
          </a:stretch>
        </p:blipFill>
        <p:spPr>
          <a:xfrm>
            <a:off x="1331640" y="2492896"/>
            <a:ext cx="5688674" cy="38884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9" name="Šípka dolu 8"/>
          <p:cNvSpPr/>
          <p:nvPr/>
        </p:nvSpPr>
        <p:spPr>
          <a:xfrm>
            <a:off x="2123728" y="1988840"/>
            <a:ext cx="432048" cy="223224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>
            <a:off x="2483768" y="3861048"/>
            <a:ext cx="2520280" cy="648072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 rot="10800000" flipV="1">
            <a:off x="2267744" y="4509120"/>
            <a:ext cx="2808312" cy="288032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ok 13" descr="sosovk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3728" y="1916832"/>
            <a:ext cx="4250010" cy="4711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2411760" cy="69833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dirty="0" err="1" smtClean="0"/>
              <a:t>sklovec</a:t>
            </a:r>
            <a:endParaRPr lang="sk-SK" dirty="0"/>
          </a:p>
        </p:txBody>
      </p:sp>
      <p:pic>
        <p:nvPicPr>
          <p:cNvPr id="20" name="Zástupný symbol obsahu 3" descr="upraveneee ok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4610" t="11865" r="13703" b="14589"/>
          <a:stretch>
            <a:fillRect/>
          </a:stretch>
        </p:blipFill>
        <p:spPr>
          <a:xfrm>
            <a:off x="1403648" y="1772816"/>
            <a:ext cx="5688674" cy="38884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21" name="Šípka dolu 20"/>
          <p:cNvSpPr/>
          <p:nvPr/>
        </p:nvSpPr>
        <p:spPr>
          <a:xfrm>
            <a:off x="2987824" y="908720"/>
            <a:ext cx="432048" cy="208823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BlokTextu 21"/>
          <p:cNvSpPr txBox="1"/>
          <p:nvPr/>
        </p:nvSpPr>
        <p:spPr>
          <a:xfrm>
            <a:off x="2051720" y="6021288"/>
            <a:ext cx="5388013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+ komorový a </a:t>
            </a:r>
            <a:r>
              <a:rPr lang="sk-SK" sz="3200" dirty="0" err="1" smtClean="0"/>
              <a:t>sklovcový</a:t>
            </a:r>
            <a:r>
              <a:rPr lang="sk-SK" sz="3200" dirty="0" smtClean="0"/>
              <a:t> mok</a:t>
            </a:r>
            <a:endParaRPr lang="sk-SK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3609" t="47852" r="23682" b="6250"/>
          <a:stretch>
            <a:fillRect/>
          </a:stretch>
        </p:blipFill>
        <p:spPr bwMode="auto">
          <a:xfrm>
            <a:off x="0" y="928670"/>
            <a:ext cx="9192768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zmysloveorganyUVO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47627" t="58970" r="-4802"/>
          <a:stretch>
            <a:fillRect/>
          </a:stretch>
        </p:blipFill>
        <p:spPr>
          <a:xfrm>
            <a:off x="3923928" y="404664"/>
            <a:ext cx="3456384" cy="1802929"/>
          </a:xfrm>
        </p:spPr>
      </p:pic>
      <p:sp>
        <p:nvSpPr>
          <p:cNvPr id="5" name="Obdĺžnik 4"/>
          <p:cNvSpPr/>
          <p:nvPr/>
        </p:nvSpPr>
        <p:spPr>
          <a:xfrm>
            <a:off x="179512" y="332656"/>
            <a:ext cx="2348721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Orgán:</a:t>
            </a:r>
            <a:endParaRPr lang="sk-SK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6" name="Obrázok 5" descr="hlav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916832"/>
            <a:ext cx="3468992" cy="4370679"/>
          </a:xfrm>
          <a:prstGeom prst="rect">
            <a:avLst/>
          </a:prstGeom>
        </p:spPr>
      </p:pic>
      <p:sp>
        <p:nvSpPr>
          <p:cNvPr id="7" name="Šikmý pruh 6"/>
          <p:cNvSpPr/>
          <p:nvPr/>
        </p:nvSpPr>
        <p:spPr>
          <a:xfrm rot="19518816">
            <a:off x="4998777" y="2461368"/>
            <a:ext cx="1728192" cy="1944216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8" name="Ovál 7"/>
          <p:cNvSpPr/>
          <p:nvPr/>
        </p:nvSpPr>
        <p:spPr>
          <a:xfrm>
            <a:off x="5076056" y="5157192"/>
            <a:ext cx="792088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Zástupný symbol obsahu 6" descr="zelene ok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259829"/>
            <a:ext cx="6408712" cy="4266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BlokTextu 7"/>
          <p:cNvSpPr txBox="1"/>
          <p:nvPr/>
        </p:nvSpPr>
        <p:spPr>
          <a:xfrm>
            <a:off x="2627784" y="548680"/>
            <a:ext cx="171874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OBOČIE</a:t>
            </a:r>
            <a:endParaRPr lang="sk-SK" sz="3600" dirty="0"/>
          </a:p>
        </p:txBody>
      </p:sp>
      <p:sp>
        <p:nvSpPr>
          <p:cNvPr id="9" name="BlokTextu 8"/>
          <p:cNvSpPr txBox="1"/>
          <p:nvPr/>
        </p:nvSpPr>
        <p:spPr>
          <a:xfrm>
            <a:off x="2843808" y="5661248"/>
            <a:ext cx="239360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dirty="0" smtClean="0"/>
              <a:t>MIHALNICE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239000" cy="77034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dirty="0" smtClean="0"/>
              <a:t>Očné chyby</a:t>
            </a:r>
            <a:endParaRPr lang="sk-SK" dirty="0"/>
          </a:p>
        </p:txBody>
      </p:sp>
      <p:pic>
        <p:nvPicPr>
          <p:cNvPr id="4" name="Zástupný symbol obsahu 3" descr="kratkoz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988840"/>
            <a:ext cx="5544616" cy="4440441"/>
          </a:xfrm>
        </p:spPr>
      </p:pic>
      <p:sp>
        <p:nvSpPr>
          <p:cNvPr id="5" name="BlokTextu 4"/>
          <p:cNvSpPr txBox="1"/>
          <p:nvPr/>
        </p:nvSpPr>
        <p:spPr>
          <a:xfrm>
            <a:off x="539552" y="1412776"/>
            <a:ext cx="248016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krátkozrakosť</a:t>
            </a:r>
            <a:endParaRPr lang="sk-SK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539552" y="1412776"/>
            <a:ext cx="2587568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ďalekozrakosť</a:t>
            </a:r>
            <a:endParaRPr lang="sk-SK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Obrázok 6" descr="dalek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1988840"/>
            <a:ext cx="5688632" cy="4550904"/>
          </a:xfrm>
          <a:prstGeom prst="rect">
            <a:avLst/>
          </a:prstGeom>
        </p:spPr>
      </p:pic>
      <p:sp>
        <p:nvSpPr>
          <p:cNvPr id="8" name="BlokTextu 7"/>
          <p:cNvSpPr txBox="1"/>
          <p:nvPr/>
        </p:nvSpPr>
        <p:spPr>
          <a:xfrm>
            <a:off x="539552" y="1412776"/>
            <a:ext cx="255711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astigmatizmus</a:t>
            </a:r>
            <a:endParaRPr lang="sk-SK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Obrázok 8" descr="astigmatizmus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2204864"/>
            <a:ext cx="6349456" cy="407724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sp>
        <p:nvSpPr>
          <p:cNvPr id="10" name="BlokTextu 9"/>
          <p:cNvSpPr txBox="1"/>
          <p:nvPr/>
        </p:nvSpPr>
        <p:spPr>
          <a:xfrm>
            <a:off x="683568" y="1412776"/>
            <a:ext cx="225254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>
                <a:latin typeface="Times New Roman" pitchFamily="18" charset="0"/>
                <a:cs typeface="Times New Roman" pitchFamily="18" charset="0"/>
              </a:rPr>
              <a:t>farbosleposť</a:t>
            </a:r>
            <a:endParaRPr lang="sk-SK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Obrázok 10" descr="dalto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79712" y="1359905"/>
            <a:ext cx="4392488" cy="4929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3466728" cy="842352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err="1" smtClean="0"/>
              <a:t>OčNÉ</a:t>
            </a:r>
            <a:r>
              <a:rPr lang="sk-SK" dirty="0" smtClean="0"/>
              <a:t> KLAMY</a:t>
            </a:r>
            <a:endParaRPr lang="sk-SK" dirty="0"/>
          </a:p>
        </p:txBody>
      </p:sp>
      <p:pic>
        <p:nvPicPr>
          <p:cNvPr id="4" name="Zástupný symbol obsahu 3" descr="l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0"/>
            <a:ext cx="5328592" cy="6833919"/>
          </a:xfrm>
        </p:spPr>
      </p:pic>
      <p:pic>
        <p:nvPicPr>
          <p:cNvPr id="5" name="Obrázok 4" descr="ocnny klam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404664"/>
            <a:ext cx="6264696" cy="593279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Obrázok 5" descr="ocny-klam-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9672" y="0"/>
            <a:ext cx="4752528" cy="6969247"/>
          </a:xfrm>
          <a:prstGeom prst="rect">
            <a:avLst/>
          </a:prstGeom>
        </p:spPr>
      </p:pic>
      <p:pic>
        <p:nvPicPr>
          <p:cNvPr id="7" name="Obrázok 6" descr="klamy-rubin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5616" y="0"/>
            <a:ext cx="6885383" cy="6885383"/>
          </a:xfrm>
          <a:prstGeom prst="rect">
            <a:avLst/>
          </a:prstGeom>
        </p:spPr>
      </p:pic>
      <p:pic>
        <p:nvPicPr>
          <p:cNvPr id="8" name="Obrázok 7" descr="building4-big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2886" y="0"/>
            <a:ext cx="6198228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239000" cy="770344"/>
          </a:xfrm>
        </p:spPr>
        <p:txBody>
          <a:bodyPr/>
          <a:lstStyle/>
          <a:p>
            <a:r>
              <a:rPr lang="sk-SK" dirty="0" smtClean="0"/>
              <a:t>Ako vidia zvieratá???</a:t>
            </a:r>
            <a:endParaRPr lang="sk-SK" dirty="0"/>
          </a:p>
        </p:txBody>
      </p:sp>
      <p:pic>
        <p:nvPicPr>
          <p:cNvPr id="4" name="Zástupný symbol obsahu 3" descr="pav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196752"/>
            <a:ext cx="7593571" cy="5040560"/>
          </a:xfrm>
        </p:spPr>
      </p:pic>
      <p:pic>
        <p:nvPicPr>
          <p:cNvPr id="5" name="Obrázok 4" descr="pes.jpg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1763688" y="0"/>
            <a:ext cx="5627077" cy="6858000"/>
          </a:xfrm>
          <a:prstGeom prst="rect">
            <a:avLst/>
          </a:prstGeom>
        </p:spPr>
      </p:pic>
      <p:pic>
        <p:nvPicPr>
          <p:cNvPr id="6" name="Obrázok 5" descr="veveričkaň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2174" y="0"/>
            <a:ext cx="495965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2098576" cy="77034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smtClean="0"/>
              <a:t>Fixácia: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628800"/>
            <a:ext cx="7787208" cy="484632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 1. Dúhovka 		A: tyčinky, čapíky</a:t>
            </a:r>
          </a:p>
          <a:p>
            <a:r>
              <a:rPr lang="sk-SK" dirty="0" smtClean="0"/>
              <a:t> 2. Daltonizmus		B: obraz pred sietnicou</a:t>
            </a:r>
          </a:p>
          <a:p>
            <a:r>
              <a:rPr lang="sk-SK" dirty="0" smtClean="0"/>
              <a:t> 3. Sietnica 		C: Melanín</a:t>
            </a:r>
          </a:p>
          <a:p>
            <a:r>
              <a:rPr lang="sk-SK" dirty="0" smtClean="0"/>
              <a:t> 4. Krátkozrakosť	D: nepriehľadná časť oka</a:t>
            </a:r>
          </a:p>
          <a:p>
            <a:r>
              <a:rPr lang="sk-SK" dirty="0" smtClean="0"/>
              <a:t> 5. Ďalekozrakosť 	E: obraz za sietnicou</a:t>
            </a:r>
          </a:p>
          <a:p>
            <a:r>
              <a:rPr lang="sk-SK" dirty="0" smtClean="0"/>
              <a:t> 6. </a:t>
            </a:r>
            <a:r>
              <a:rPr lang="sk-SK" dirty="0" err="1" smtClean="0"/>
              <a:t>Cievovka</a:t>
            </a:r>
            <a:r>
              <a:rPr lang="sk-SK" dirty="0" smtClean="0"/>
              <a:t> 		F: uloženie očnej gule</a:t>
            </a:r>
          </a:p>
          <a:p>
            <a:r>
              <a:rPr lang="sk-SK" dirty="0" smtClean="0"/>
              <a:t> 7. Očnica			G: farbosleposť</a:t>
            </a:r>
          </a:p>
          <a:p>
            <a:r>
              <a:rPr lang="sk-SK" dirty="0" smtClean="0"/>
              <a:t> 8. Bielko 			H: vyživuje oko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Výsledok vyhľadávania obrázkov pre dopyt dalekozrako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85728"/>
            <a:ext cx="5143536" cy="4114829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5643570" y="1142984"/>
            <a:ext cx="1552028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err="1" smtClean="0"/>
              <a:t>hyperopia</a:t>
            </a:r>
            <a:endParaRPr lang="sk-SK" sz="2400" dirty="0"/>
          </a:p>
        </p:txBody>
      </p:sp>
      <p:sp>
        <p:nvSpPr>
          <p:cNvPr id="6" name="BlokTextu 5"/>
          <p:cNvSpPr txBox="1"/>
          <p:nvPr/>
        </p:nvSpPr>
        <p:spPr>
          <a:xfrm>
            <a:off x="5500694" y="2714620"/>
            <a:ext cx="2973891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Zle vidí na blízko !!!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4818" name="Picture 2" descr="https://upload.wikimedia.org/wikipedia/commons/thumb/1/13/Myopia.png/220px-Myopi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642918"/>
            <a:ext cx="5429288" cy="4343430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5643570" y="1142984"/>
            <a:ext cx="1178528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err="1" smtClean="0"/>
              <a:t>myopia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5842" name="Picture 2" descr="Výsledok vyhľadávania obrázkov pre dopyt astigmatizmu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7610475" cy="5705476"/>
          </a:xfrm>
          <a:prstGeom prst="rect">
            <a:avLst/>
          </a:prstGeom>
          <a:noFill/>
        </p:spPr>
      </p:pic>
      <p:pic>
        <p:nvPicPr>
          <p:cNvPr id="35844" name="Picture 4" descr="https://www.neovizia.sk/data/stranky/obrazky6/verion-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9" y="357165"/>
            <a:ext cx="8037204" cy="55322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2123728" y="764704"/>
            <a:ext cx="3933769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priestorové videnie</a:t>
            </a:r>
            <a:endParaRPr lang="sk-SK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Zástupný symbol obsahu 3" descr="zmysloveorganyUVO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47627" t="58970" r="-4802"/>
          <a:stretch>
            <a:fillRect/>
          </a:stretch>
        </p:blipFill>
        <p:spPr>
          <a:xfrm>
            <a:off x="1259632" y="1628800"/>
            <a:ext cx="6768752" cy="3530737"/>
          </a:xfrm>
        </p:spPr>
      </p:pic>
      <p:sp>
        <p:nvSpPr>
          <p:cNvPr id="6" name="BlokTextu 5"/>
          <p:cNvSpPr txBox="1"/>
          <p:nvPr/>
        </p:nvSpPr>
        <p:spPr>
          <a:xfrm>
            <a:off x="2627784" y="5805264"/>
            <a:ext cx="321562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farebné videnie</a:t>
            </a:r>
            <a:endParaRPr lang="sk-SK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viditelne svetl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13162"/>
          <a:stretch>
            <a:fillRect/>
          </a:stretch>
        </p:blipFill>
        <p:spPr>
          <a:xfrm>
            <a:off x="0" y="1484784"/>
            <a:ext cx="8949090" cy="2298717"/>
          </a:xfrm>
        </p:spPr>
      </p:pic>
      <p:sp>
        <p:nvSpPr>
          <p:cNvPr id="5" name="Šípka dolu 4"/>
          <p:cNvSpPr/>
          <p:nvPr/>
        </p:nvSpPr>
        <p:spPr>
          <a:xfrm>
            <a:off x="6732240" y="2564904"/>
            <a:ext cx="288032" cy="18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5508104" y="4437112"/>
            <a:ext cx="2497800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>
                <a:latin typeface="Times New Roman" pitchFamily="18" charset="0"/>
                <a:cs typeface="Times New Roman" pitchFamily="18" charset="0"/>
              </a:rPr>
              <a:t>400 – 700 nm</a:t>
            </a:r>
            <a:endParaRPr lang="sk-SK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3466728" cy="62632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Zloženie oka</a:t>
            </a:r>
            <a:endParaRPr lang="sk-SK" dirty="0"/>
          </a:p>
        </p:txBody>
      </p:sp>
      <p:pic>
        <p:nvPicPr>
          <p:cNvPr id="4" name="Zástupný symbol obsahu 3" descr="ok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70015" b="48548"/>
          <a:stretch>
            <a:fillRect/>
          </a:stretch>
        </p:blipFill>
        <p:spPr>
          <a:xfrm>
            <a:off x="827584" y="1196751"/>
            <a:ext cx="6768752" cy="4613737"/>
          </a:xfrm>
        </p:spPr>
      </p:pic>
      <p:sp>
        <p:nvSpPr>
          <p:cNvPr id="5" name="Šípka dolu 4"/>
          <p:cNvSpPr/>
          <p:nvPr/>
        </p:nvSpPr>
        <p:spPr>
          <a:xfrm rot="2705908">
            <a:off x="3033059" y="1665272"/>
            <a:ext cx="917834" cy="18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4211960" y="1268760"/>
            <a:ext cx="176683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Očná guľa</a:t>
            </a:r>
            <a:endParaRPr lang="sk-SK" sz="2800" dirty="0"/>
          </a:p>
        </p:txBody>
      </p:sp>
      <p:sp>
        <p:nvSpPr>
          <p:cNvPr id="9" name="BlokTextu 8"/>
          <p:cNvSpPr txBox="1"/>
          <p:nvPr/>
        </p:nvSpPr>
        <p:spPr>
          <a:xfrm>
            <a:off x="3851920" y="5589240"/>
            <a:ext cx="368812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Vedľajšie očné orgány</a:t>
            </a:r>
            <a:endParaRPr lang="sk-SK" sz="2800" dirty="0"/>
          </a:p>
        </p:txBody>
      </p:sp>
      <p:sp>
        <p:nvSpPr>
          <p:cNvPr id="7" name="BlokTextu 6"/>
          <p:cNvSpPr txBox="1"/>
          <p:nvPr/>
        </p:nvSpPr>
        <p:spPr>
          <a:xfrm>
            <a:off x="6000760" y="1357298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i="1" dirty="0" err="1" smtClean="0"/>
              <a:t>Bulbus</a:t>
            </a:r>
            <a:r>
              <a:rPr lang="sk-SK" sz="2000" i="1" dirty="0" smtClean="0"/>
              <a:t> </a:t>
            </a:r>
            <a:r>
              <a:rPr lang="sk-SK" sz="2000" i="1" dirty="0" err="1" smtClean="0"/>
              <a:t>oculi</a:t>
            </a:r>
            <a:endParaRPr lang="sk-SK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3466728" cy="69833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Uloženie oka</a:t>
            </a:r>
            <a:endParaRPr lang="sk-SK" dirty="0"/>
          </a:p>
        </p:txBody>
      </p:sp>
      <p:pic>
        <p:nvPicPr>
          <p:cNvPr id="4" name="Zástupný symbol obsahu 3" descr="oko-uvo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91192" y="1412776"/>
            <a:ext cx="5641048" cy="48230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i="1" dirty="0" smtClean="0"/>
              <a:t> </a:t>
            </a:r>
            <a:r>
              <a:rPr lang="sk-SK" i="1" dirty="0" err="1" smtClean="0"/>
              <a:t>sclera</a:t>
            </a:r>
            <a:endParaRPr lang="sk-SK" i="1" dirty="0" smtClean="0"/>
          </a:p>
          <a:p>
            <a:r>
              <a:rPr lang="sk-SK" i="1" dirty="0" err="1" smtClean="0"/>
              <a:t>Cornea</a:t>
            </a:r>
            <a:endParaRPr lang="sk-SK" i="1" dirty="0" smtClean="0"/>
          </a:p>
          <a:p>
            <a:r>
              <a:rPr lang="sk-SK" i="1" dirty="0" err="1" smtClean="0"/>
              <a:t>Choroidea</a:t>
            </a:r>
            <a:endParaRPr lang="sk-SK" i="1" dirty="0" smtClean="0"/>
          </a:p>
          <a:p>
            <a:r>
              <a:rPr lang="sk-SK" i="1" dirty="0" smtClean="0"/>
              <a:t>Corpus </a:t>
            </a:r>
            <a:r>
              <a:rPr lang="sk-SK" i="1" dirty="0" err="1" smtClean="0"/>
              <a:t>ciliare</a:t>
            </a:r>
            <a:endParaRPr lang="sk-SK" i="1" dirty="0" smtClean="0"/>
          </a:p>
          <a:p>
            <a:r>
              <a:rPr lang="sk-SK" i="1" dirty="0" smtClean="0"/>
              <a:t>Iris</a:t>
            </a:r>
          </a:p>
          <a:p>
            <a:r>
              <a:rPr lang="sk-SK" i="1" dirty="0" err="1" smtClean="0"/>
              <a:t>Pupilla</a:t>
            </a:r>
            <a:endParaRPr lang="sk-SK" i="1" dirty="0" smtClean="0"/>
          </a:p>
          <a:p>
            <a:r>
              <a:rPr lang="sk-SK" i="1" dirty="0" err="1" smtClean="0"/>
              <a:t>Retina</a:t>
            </a:r>
            <a:endParaRPr lang="sk-SK" i="1" dirty="0" smtClean="0"/>
          </a:p>
          <a:p>
            <a:r>
              <a:rPr lang="sk-SK" i="1" dirty="0" err="1" smtClean="0"/>
              <a:t>Lens</a:t>
            </a:r>
            <a:r>
              <a:rPr lang="sk-SK" i="1" dirty="0" smtClean="0"/>
              <a:t> </a:t>
            </a:r>
            <a:r>
              <a:rPr lang="sk-SK" i="1" dirty="0" err="1" smtClean="0"/>
              <a:t>crystalina</a:t>
            </a:r>
            <a:endParaRPr lang="sk-SK" i="1" dirty="0" smtClean="0"/>
          </a:p>
          <a:p>
            <a:r>
              <a:rPr lang="sk-SK" i="1" dirty="0" smtClean="0"/>
              <a:t>Corpus </a:t>
            </a:r>
            <a:r>
              <a:rPr lang="sk-SK" i="1" dirty="0" err="1" smtClean="0"/>
              <a:t>vitreum</a:t>
            </a:r>
            <a:endParaRPr lang="sk-SK" i="1" dirty="0" smtClean="0"/>
          </a:p>
          <a:p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23609" t="32226" r="25878" b="34570"/>
          <a:stretch>
            <a:fillRect/>
          </a:stretch>
        </p:blipFill>
        <p:spPr bwMode="auto">
          <a:xfrm>
            <a:off x="0" y="642918"/>
            <a:ext cx="9278536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3178696" cy="77034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sk-SK" sz="4400" dirty="0" smtClean="0"/>
              <a:t>Zloženie:</a:t>
            </a:r>
            <a:endParaRPr lang="sk-SK" sz="4400" dirty="0"/>
          </a:p>
        </p:txBody>
      </p:sp>
      <p:pic>
        <p:nvPicPr>
          <p:cNvPr id="11" name="Obrázok 10" descr="upraveneee oko.png"/>
          <p:cNvPicPr>
            <a:picLocks noChangeAspect="1"/>
          </p:cNvPicPr>
          <p:nvPr/>
        </p:nvPicPr>
        <p:blipFill>
          <a:blip r:embed="rId2" cstate="print"/>
          <a:srcRect l="14610" t="11865" r="13703" b="14589"/>
          <a:stretch>
            <a:fillRect/>
          </a:stretch>
        </p:blipFill>
        <p:spPr>
          <a:xfrm>
            <a:off x="1331640" y="1916832"/>
            <a:ext cx="6912768" cy="4725183"/>
          </a:xfrm>
          <a:prstGeom prst="rect">
            <a:avLst/>
          </a:prstGeom>
        </p:spPr>
      </p:pic>
      <p:sp>
        <p:nvSpPr>
          <p:cNvPr id="12" name="BlokTextu 11"/>
          <p:cNvSpPr txBox="1"/>
          <p:nvPr/>
        </p:nvSpPr>
        <p:spPr>
          <a:xfrm>
            <a:off x="6804248" y="2132856"/>
            <a:ext cx="1213794" cy="52322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chemeClr val="bg1"/>
                </a:solidFill>
              </a:rPr>
              <a:t>bielko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13" name="Šípka dolu 12"/>
          <p:cNvSpPr/>
          <p:nvPr/>
        </p:nvSpPr>
        <p:spPr>
          <a:xfrm rot="3743893">
            <a:off x="6272250" y="2125949"/>
            <a:ext cx="163880" cy="1101394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BlokTextu 13"/>
          <p:cNvSpPr txBox="1"/>
          <p:nvPr/>
        </p:nvSpPr>
        <p:spPr>
          <a:xfrm>
            <a:off x="395536" y="5877272"/>
            <a:ext cx="1524776" cy="52322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chemeClr val="bg1"/>
                </a:solidFill>
              </a:rPr>
              <a:t>rohovka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15" name="Šípka dolu 14"/>
          <p:cNvSpPr/>
          <p:nvPr/>
        </p:nvSpPr>
        <p:spPr>
          <a:xfrm rot="12779026">
            <a:off x="1042768" y="4680771"/>
            <a:ext cx="514351" cy="1394378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BlokTextu 15"/>
          <p:cNvSpPr txBox="1"/>
          <p:nvPr/>
        </p:nvSpPr>
        <p:spPr>
          <a:xfrm>
            <a:off x="2555776" y="1268760"/>
            <a:ext cx="1641796" cy="52322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sk-SK" sz="2800" b="1" dirty="0" err="1" smtClean="0">
                <a:solidFill>
                  <a:schemeClr val="bg1"/>
                </a:solidFill>
              </a:rPr>
              <a:t>cievovka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17" name="Šípka dolu 16"/>
          <p:cNvSpPr/>
          <p:nvPr/>
        </p:nvSpPr>
        <p:spPr>
          <a:xfrm>
            <a:off x="3491880" y="1700808"/>
            <a:ext cx="216024" cy="504056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BlokTextu 17"/>
          <p:cNvSpPr txBox="1"/>
          <p:nvPr/>
        </p:nvSpPr>
        <p:spPr>
          <a:xfrm>
            <a:off x="0" y="1772816"/>
            <a:ext cx="2581861" cy="52322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sk-SK" sz="2800" b="1" dirty="0" err="1" smtClean="0">
                <a:solidFill>
                  <a:schemeClr val="bg1"/>
                </a:solidFill>
              </a:rPr>
              <a:t>Vráskov.teleso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19" name="Šípka dolu 18"/>
          <p:cNvSpPr/>
          <p:nvPr/>
        </p:nvSpPr>
        <p:spPr>
          <a:xfrm rot="19591403" flipH="1">
            <a:off x="2006671" y="2200789"/>
            <a:ext cx="440432" cy="878661"/>
          </a:xfrm>
          <a:prstGeom prst="downArrow">
            <a:avLst>
              <a:gd name="adj1" fmla="val 33843"/>
              <a:gd name="adj2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Šípka dolu 19"/>
          <p:cNvSpPr/>
          <p:nvPr/>
        </p:nvSpPr>
        <p:spPr>
          <a:xfrm rot="19727965">
            <a:off x="1713777" y="3091057"/>
            <a:ext cx="504056" cy="504056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BlokTextu 20"/>
          <p:cNvSpPr txBox="1"/>
          <p:nvPr/>
        </p:nvSpPr>
        <p:spPr>
          <a:xfrm>
            <a:off x="323528" y="2780928"/>
            <a:ext cx="1587294" cy="52322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chemeClr val="bg1"/>
                </a:solidFill>
              </a:rPr>
              <a:t>dúhovka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22" name="BlokTextu 21"/>
          <p:cNvSpPr txBox="1"/>
          <p:nvPr/>
        </p:nvSpPr>
        <p:spPr>
          <a:xfrm>
            <a:off x="7164288" y="3140968"/>
            <a:ext cx="1489510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chemeClr val="bg1"/>
                </a:solidFill>
              </a:rPr>
              <a:t>sietnica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23" name="Šípka dolu 22"/>
          <p:cNvSpPr/>
          <p:nvPr/>
        </p:nvSpPr>
        <p:spPr>
          <a:xfrm rot="4949459">
            <a:off x="6314598" y="2971993"/>
            <a:ext cx="331225" cy="133632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4" name="Ovál 23"/>
          <p:cNvSpPr/>
          <p:nvPr/>
        </p:nvSpPr>
        <p:spPr>
          <a:xfrm>
            <a:off x="4932040" y="4437112"/>
            <a:ext cx="360040" cy="2880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5" name="BlokTextu 24"/>
          <p:cNvSpPr txBox="1"/>
          <p:nvPr/>
        </p:nvSpPr>
        <p:spPr>
          <a:xfrm>
            <a:off x="4427984" y="1628800"/>
            <a:ext cx="1425390" cy="52322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sk-SK" sz="2800" b="1" dirty="0" err="1" smtClean="0">
                <a:solidFill>
                  <a:schemeClr val="bg1"/>
                </a:solidFill>
              </a:rPr>
              <a:t>sklovec</a:t>
            </a:r>
            <a:endParaRPr lang="sk-SK" sz="2800" b="1" dirty="0">
              <a:solidFill>
                <a:schemeClr val="bg1"/>
              </a:solidFill>
            </a:endParaRPr>
          </a:p>
        </p:txBody>
      </p:sp>
      <p:sp>
        <p:nvSpPr>
          <p:cNvPr id="26" name="Šípka dolu 25"/>
          <p:cNvSpPr/>
          <p:nvPr/>
        </p:nvSpPr>
        <p:spPr>
          <a:xfrm>
            <a:off x="4572000" y="2060848"/>
            <a:ext cx="360040" cy="1008112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18" grpId="0" animBg="1"/>
      <p:bldP spid="21" grpId="0" animBg="1"/>
      <p:bldP spid="22" grpId="0" animBg="1"/>
      <p:bldP spid="2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xusný">
  <a:themeElements>
    <a:clrScheme name="Luxusn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Luxusn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xusn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208</TotalTime>
  <Words>116</Words>
  <Application>Microsoft Office PowerPoint</Application>
  <PresentationFormat>Prezentácia na obrazovke (4:3)</PresentationFormat>
  <Paragraphs>67</Paragraphs>
  <Slides>27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27</vt:i4>
      </vt:variant>
    </vt:vector>
  </HeadingPairs>
  <TitlesOfParts>
    <vt:vector size="28" baseType="lpstr">
      <vt:lpstr>Luxusný</vt:lpstr>
      <vt:lpstr>Snímka 1</vt:lpstr>
      <vt:lpstr>Snímka 2</vt:lpstr>
      <vt:lpstr>Snímka 3</vt:lpstr>
      <vt:lpstr>Snímka 4</vt:lpstr>
      <vt:lpstr>Zloženie oka</vt:lpstr>
      <vt:lpstr>Uloženie oka</vt:lpstr>
      <vt:lpstr>Snímka 7</vt:lpstr>
      <vt:lpstr>Snímka 8</vt:lpstr>
      <vt:lpstr>Zloženie:</vt:lpstr>
      <vt:lpstr>bielko</vt:lpstr>
      <vt:lpstr>rohovka</vt:lpstr>
      <vt:lpstr>Snímka 12</vt:lpstr>
      <vt:lpstr>Vráskovcové teleso</vt:lpstr>
      <vt:lpstr>Snímka 14</vt:lpstr>
      <vt:lpstr>Snímka 15</vt:lpstr>
      <vt:lpstr>Snímka 16</vt:lpstr>
      <vt:lpstr>Obsah očnej gule</vt:lpstr>
      <vt:lpstr>sklovec</vt:lpstr>
      <vt:lpstr>Snímka 19</vt:lpstr>
      <vt:lpstr>Snímka 20</vt:lpstr>
      <vt:lpstr>Očné chyby</vt:lpstr>
      <vt:lpstr>OčNÉ KLAMY</vt:lpstr>
      <vt:lpstr>Ako vidia zvieratá???</vt:lpstr>
      <vt:lpstr>Fixácia:</vt:lpstr>
      <vt:lpstr>Snímka 25</vt:lpstr>
      <vt:lpstr>Snímka 26</vt:lpstr>
      <vt:lpstr>Snímka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zrak</dc:title>
  <dc:creator>PC</dc:creator>
  <cp:lastModifiedBy>hp</cp:lastModifiedBy>
  <cp:revision>204</cp:revision>
  <dcterms:created xsi:type="dcterms:W3CDTF">2013-04-24T12:18:59Z</dcterms:created>
  <dcterms:modified xsi:type="dcterms:W3CDTF">2021-03-18T09:01:28Z</dcterms:modified>
</cp:coreProperties>
</file>