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Tmavý štýl 1 - zvýrazneni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83AC-9989-4121-804D-EDB9580E1A55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75C4-EF4B-411E-A3C5-3BC31E7FAA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BB571-0FB6-41FC-A593-1447E24463D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1BA4C-4010-4419-8D17-4D14BDF5D2B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FC606-3353-4923-A7A7-F4D708E37FD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664-1CF9-4B97-904B-55342102A86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889B-914D-43EB-A460-F965E39E68B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1B7A7-4A11-4527-AB31-B871F73124E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E3BA5-0B89-4FDC-81F6-5B302C5AC1A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5FB98-0B21-467D-A8F1-73B6533A11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FF81-4114-4657-8F73-D3798E6D6AE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8AEA4-F59F-4DAC-8273-CE57F6D526E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2D2F0-A530-4555-93BD-C822EAA5646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B541D-FB0B-49F8-8047-C1DD8770B23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FF7DB-2FB9-4E1B-BF43-A326B61821C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A0B9-0AE1-49B0-A95E-96EC4DD5A9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F9B3-B5E0-4850-9488-434576AD9BBE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21F2-F7C4-4654-923D-41963C8DE31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120DF-6A38-4874-B8C4-B3EABD247E7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60D5A-B02D-4A82-B493-CB0C4F7C7B8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4C5B5-8698-4E3A-8120-2781C6B85A7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C9203-7240-4BCA-B801-D6F69BC6A0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3D49D3-A300-4C38-A858-D7ECBDF6472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8ACEF-ED94-4579-BAD8-D2AE7878833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29642" cy="1347046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Z uvedených pojmov vytvorte pojmovú mapu!</a:t>
            </a:r>
            <a:endParaRPr lang="sk-SK" dirty="0"/>
          </a:p>
        </p:txBody>
      </p:sp>
      <p:sp>
        <p:nvSpPr>
          <p:cNvPr id="13316" name="Zástupný symbol obsahu 2"/>
          <p:cNvSpPr>
            <a:spLocks noGrp="1"/>
          </p:cNvSpPr>
          <p:nvPr>
            <p:ph idx="1"/>
          </p:nvPr>
        </p:nvSpPr>
        <p:spPr>
          <a:xfrm>
            <a:off x="285750" y="1714500"/>
            <a:ext cx="8401050" cy="48577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sk-SK" smtClean="0"/>
              <a:t>Nukleová kyselina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Bielkovina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Biomakromolekulová látka</a:t>
            </a:r>
            <a:r>
              <a:rPr lang="sk-SK" smtClean="0">
                <a:latin typeface="Arial" charset="0"/>
              </a:rPr>
              <a:t>	</a:t>
            </a:r>
            <a:r>
              <a:rPr lang="sk-SK" smtClean="0"/>
              <a:t>fosfodiesterová väzba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Živá sústava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Aminokyselina			A,G,C,T, U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Nukleotid				ribóza, H3PO4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Nukleozid				jadro + mimo jadra</a:t>
            </a:r>
          </a:p>
          <a:p>
            <a:pPr>
              <a:buFont typeface="Wingdings 2" pitchFamily="18" charset="2"/>
              <a:buNone/>
            </a:pPr>
            <a:r>
              <a:rPr lang="sk-SK" smtClean="0"/>
              <a:t>Peptidová väzba			globulárne, fibrilárne </a:t>
            </a:r>
            <a:endParaRPr lang="sk-SK" smtClean="0">
              <a:latin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sk-SK" smtClean="0"/>
              <a:t>Watson + Creek			DNA + RNA</a:t>
            </a:r>
          </a:p>
          <a:p>
            <a:pPr>
              <a:buFont typeface="Wingdings 2" pitchFamily="18" charset="2"/>
              <a:buNone/>
            </a:pPr>
            <a:endParaRPr lang="sk-SK" smtClean="0"/>
          </a:p>
          <a:p>
            <a:pPr>
              <a:buFont typeface="Wingdings 2" pitchFamily="18" charset="2"/>
              <a:buNone/>
            </a:pPr>
            <a:endParaRPr lang="sk-SK" smtClean="0"/>
          </a:p>
        </p:txBody>
      </p:sp>
      <p:pic>
        <p:nvPicPr>
          <p:cNvPr id="13317" name="Picture 2" descr="Výsledok vyhľadávania obrázkov pre dopyt pojmov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8" y="928688"/>
            <a:ext cx="478631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2231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Nukleové kyseliny</a:t>
            </a:r>
            <a:endParaRPr lang="sk-SK" dirty="0"/>
          </a:p>
        </p:txBody>
      </p:sp>
      <p:pic>
        <p:nvPicPr>
          <p:cNvPr id="4" name="Zástupný symbol obsahu 3" descr="kadro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0" y="1290638"/>
            <a:ext cx="5473700" cy="5262562"/>
          </a:xfrm>
        </p:spPr>
      </p:pic>
      <p:sp>
        <p:nvSpPr>
          <p:cNvPr id="22531" name="BlokTextu 4"/>
          <p:cNvSpPr txBox="1">
            <a:spLocks noChangeArrowheads="1"/>
          </p:cNvSpPr>
          <p:nvPr/>
        </p:nvSpPr>
        <p:spPr bwMode="auto">
          <a:xfrm>
            <a:off x="179388" y="2060575"/>
            <a:ext cx="1747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onstantia" pitchFamily="18" charset="0"/>
              </a:rPr>
              <a:t>Nachádzajú sa -</a:t>
            </a:r>
          </a:p>
        </p:txBody>
      </p:sp>
      <p:sp>
        <p:nvSpPr>
          <p:cNvPr id="6" name="Šípka doprava 5"/>
          <p:cNvSpPr/>
          <p:nvPr/>
        </p:nvSpPr>
        <p:spPr>
          <a:xfrm rot="8500132">
            <a:off x="4783138" y="2382838"/>
            <a:ext cx="3095625" cy="126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56325" y="1341438"/>
            <a:ext cx="267335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Nositelia čoho ????</a:t>
            </a:r>
            <a:endParaRPr lang="sk-SK" sz="2400" dirty="0"/>
          </a:p>
        </p:txBody>
      </p:sp>
      <p:sp>
        <p:nvSpPr>
          <p:cNvPr id="8" name="Obdĺžnik 7"/>
          <p:cNvSpPr/>
          <p:nvPr/>
        </p:nvSpPr>
        <p:spPr>
          <a:xfrm>
            <a:off x="0" y="1052513"/>
            <a:ext cx="9144000" cy="580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9" name="Obrázok 8" descr="n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25538"/>
            <a:ext cx="72009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ípka doprava 10"/>
          <p:cNvSpPr/>
          <p:nvPr/>
        </p:nvSpPr>
        <p:spPr>
          <a:xfrm>
            <a:off x="971550" y="2852738"/>
            <a:ext cx="2952750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5122" name="Picture 2" descr="Výsledok vyhľadávania obrázkov pre dopyt nukleot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9488" y="1285875"/>
            <a:ext cx="5624512" cy="463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Rovná spojnica 12"/>
          <p:cNvCxnSpPr/>
          <p:nvPr/>
        </p:nvCxnSpPr>
        <p:spPr>
          <a:xfrm rot="16200000" flipH="1">
            <a:off x="4000500" y="2643188"/>
            <a:ext cx="1785938" cy="16430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 flipH="1" flipV="1">
            <a:off x="4107656" y="2678907"/>
            <a:ext cx="1571625" cy="15001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Zástupný symbol obsahu 3" descr="index.png"/>
          <p:cNvPicPr>
            <a:picLocks noGrp="1" noChangeAspect="1"/>
          </p:cNvPicPr>
          <p:nvPr>
            <p:ph idx="1"/>
          </p:nvPr>
        </p:nvPicPr>
        <p:blipFill>
          <a:blip r:embed="rId2"/>
          <a:srcRect b="57526"/>
          <a:stretch>
            <a:fillRect/>
          </a:stretch>
        </p:blipFill>
        <p:spPr>
          <a:xfrm>
            <a:off x="468313" y="1114425"/>
            <a:ext cx="7848600" cy="4167188"/>
          </a:xfrm>
        </p:spPr>
      </p:pic>
      <p:sp>
        <p:nvSpPr>
          <p:cNvPr id="6" name="Obdĺžnik 5"/>
          <p:cNvSpPr/>
          <p:nvPr/>
        </p:nvSpPr>
        <p:spPr>
          <a:xfrm>
            <a:off x="250825" y="188913"/>
            <a:ext cx="3097213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/>
              <a:t>DNA - bázy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Zástupný symbol obsahu 3" descr="rna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11413" y="0"/>
            <a:ext cx="4176712" cy="6662738"/>
          </a:xfrm>
        </p:spPr>
      </p:pic>
      <p:sp>
        <p:nvSpPr>
          <p:cNvPr id="5" name="Rovnoramenný trojuholník 4"/>
          <p:cNvSpPr/>
          <p:nvPr/>
        </p:nvSpPr>
        <p:spPr>
          <a:xfrm rot="10429491">
            <a:off x="1512888" y="646113"/>
            <a:ext cx="504825" cy="7191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619250" y="1557338"/>
            <a:ext cx="360363" cy="287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50825" y="188913"/>
            <a:ext cx="1316038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/>
              <a:t>RNA - bázy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2560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5603" name="Picture 2" descr="Výsledok vyhľadávania obrázkov pre dopyt nukleové kysel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14313"/>
            <a:ext cx="8037512" cy="6429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0080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SACHARIDY</a:t>
            </a:r>
            <a:endParaRPr lang="sk-SK" dirty="0"/>
          </a:p>
        </p:txBody>
      </p:sp>
      <p:pic>
        <p:nvPicPr>
          <p:cNvPr id="2050" name="Picture 2" descr="Výsledok vyhľadávania obrázkov pre dopyt fot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1357313"/>
            <a:ext cx="5143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85720" y="1714488"/>
            <a:ext cx="174535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Vznik: </a:t>
            </a:r>
            <a:r>
              <a:rPr lang="sk-SK" sz="2400" dirty="0"/>
              <a:t>???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>
            <a:off x="6572250" y="4143375"/>
            <a:ext cx="1071563" cy="5000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28596" y="3143248"/>
            <a:ext cx="21316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Význam: </a:t>
            </a:r>
            <a:r>
              <a:rPr lang="sk-SK" sz="2400" dirty="0"/>
              <a:t>???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5321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b="1" dirty="0" smtClean="0"/>
              <a:t>Delenie:</a:t>
            </a:r>
            <a:endParaRPr lang="sk-SK" b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71438" y="1935163"/>
          <a:ext cx="8929687" cy="399415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76573"/>
                <a:gridCol w="2976573"/>
                <a:gridCol w="2976573"/>
              </a:tblGrid>
              <a:tr h="1034023">
                <a:tc>
                  <a:txBody>
                    <a:bodyPr/>
                    <a:lstStyle/>
                    <a:p>
                      <a:r>
                        <a:rPr lang="sk-SK" sz="2800" dirty="0" err="1" smtClean="0"/>
                        <a:t>Monosacharidy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 err="1" smtClean="0"/>
                        <a:t>Disacharidy</a:t>
                      </a:r>
                      <a:endParaRPr lang="sk-SK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 smtClean="0"/>
                        <a:t>Polysacharidy</a:t>
                      </a:r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G_UK_ZA</a:t>
                      </a:r>
                      <a:endParaRPr lang="sk-SK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F_ _KTÓ_A</a:t>
                      </a:r>
                      <a:endParaRPr lang="sk-SK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R_B_Z_</a:t>
                      </a:r>
                      <a:endParaRPr lang="sk-SK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40036">
                <a:tc>
                  <a:txBody>
                    <a:bodyPr/>
                    <a:lstStyle/>
                    <a:p>
                      <a:r>
                        <a:rPr lang="sk-SK" sz="3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DE_X_</a:t>
                      </a:r>
                      <a:r>
                        <a:rPr lang="sk-SK" sz="3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_BÓ_ _</a:t>
                      </a:r>
                      <a:endParaRPr lang="sk-SK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3214678" y="307181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SACHARÓZA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3214678" y="378619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MALTÓZA</a:t>
            </a:r>
            <a:endParaRPr lang="sk-SK" sz="2400" b="1" dirty="0"/>
          </a:p>
        </p:txBody>
      </p:sp>
      <p:sp>
        <p:nvSpPr>
          <p:cNvPr id="7" name="Obdĺžnik 6"/>
          <p:cNvSpPr/>
          <p:nvPr/>
        </p:nvSpPr>
        <p:spPr>
          <a:xfrm>
            <a:off x="3214678" y="450057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LAKTÓZA</a:t>
            </a:r>
            <a:endParaRPr lang="sk-SK" sz="2400" b="1" dirty="0"/>
          </a:p>
        </p:txBody>
      </p:sp>
      <p:sp>
        <p:nvSpPr>
          <p:cNvPr id="8" name="Obdĺžnik 7"/>
          <p:cNvSpPr/>
          <p:nvPr/>
        </p:nvSpPr>
        <p:spPr>
          <a:xfrm>
            <a:off x="6072198" y="307181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CELULÓZA</a:t>
            </a:r>
            <a:endParaRPr lang="sk-SK" sz="2400" b="1" dirty="0"/>
          </a:p>
        </p:txBody>
      </p:sp>
      <p:sp>
        <p:nvSpPr>
          <p:cNvPr id="9" name="Obdĺžnik 8"/>
          <p:cNvSpPr/>
          <p:nvPr/>
        </p:nvSpPr>
        <p:spPr>
          <a:xfrm>
            <a:off x="6072198" y="378619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CHITÍN</a:t>
            </a:r>
            <a:endParaRPr lang="sk-SK" sz="2400" b="1" dirty="0"/>
          </a:p>
        </p:txBody>
      </p:sp>
      <p:sp>
        <p:nvSpPr>
          <p:cNvPr id="10" name="Obdĺžnik 9"/>
          <p:cNvSpPr/>
          <p:nvPr/>
        </p:nvSpPr>
        <p:spPr>
          <a:xfrm>
            <a:off x="6143636" y="450057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ŠKROB</a:t>
            </a:r>
            <a:endParaRPr lang="sk-SK" sz="2400" b="1" dirty="0"/>
          </a:p>
        </p:txBody>
      </p:sp>
      <p:sp>
        <p:nvSpPr>
          <p:cNvPr id="11" name="Obdĺžnik 10"/>
          <p:cNvSpPr/>
          <p:nvPr/>
        </p:nvSpPr>
        <p:spPr>
          <a:xfrm>
            <a:off x="6143636" y="521495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GLYKOGÉN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2867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8675" name="Picture 2" descr="Výsledok vyhľadávania obrázkov pre dopyt SACHARIDY"/>
          <p:cNvPicPr>
            <a:picLocks noChangeAspect="1" noChangeArrowheads="1"/>
          </p:cNvPicPr>
          <p:nvPr/>
        </p:nvPicPr>
        <p:blipFill>
          <a:blip r:embed="rId2"/>
          <a:srcRect t="13737" b="5357"/>
          <a:stretch>
            <a:fillRect/>
          </a:stretch>
        </p:blipFill>
        <p:spPr bwMode="auto">
          <a:xfrm>
            <a:off x="-36513" y="285750"/>
            <a:ext cx="9271001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29698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63" y="357188"/>
            <a:ext cx="8229600" cy="1008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bIns="0"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sz="5000" dirty="0"/>
              <a:t>LIPIDY</a:t>
            </a:r>
            <a:endParaRPr lang="sk-SK" sz="5000" dirty="0"/>
          </a:p>
        </p:txBody>
      </p:sp>
      <p:pic>
        <p:nvPicPr>
          <p:cNvPr id="29700" name="Picture 2" descr="Výsledok vyhľadávania obrázkov pre dopyt lipidy tu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98588"/>
            <a:ext cx="8001000" cy="545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785786" y="1857364"/>
            <a:ext cx="197977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/>
              <a:t>Čo sú???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857224" y="2786058"/>
            <a:ext cx="246266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/>
              <a:t>funkcie???</a:t>
            </a:r>
            <a:endParaRPr lang="sk-SK" sz="36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928662" y="4000504"/>
            <a:ext cx="244650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/>
              <a:t>delenie???</a:t>
            </a:r>
            <a:endParaRPr lang="sk-SK" sz="3600" b="1" dirty="0"/>
          </a:p>
        </p:txBody>
      </p:sp>
      <p:sp>
        <p:nvSpPr>
          <p:cNvPr id="9" name="Ovál 8"/>
          <p:cNvSpPr/>
          <p:nvPr/>
        </p:nvSpPr>
        <p:spPr>
          <a:xfrm>
            <a:off x="4429124" y="2571744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TUKY</a:t>
            </a:r>
            <a:endParaRPr lang="sk-SK" sz="2800" b="1" dirty="0"/>
          </a:p>
        </p:txBody>
      </p:sp>
      <p:sp>
        <p:nvSpPr>
          <p:cNvPr id="10" name="Ovál 9"/>
          <p:cNvSpPr/>
          <p:nvPr/>
        </p:nvSpPr>
        <p:spPr>
          <a:xfrm>
            <a:off x="4572000" y="3786190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OLEJE</a:t>
            </a:r>
            <a:endParaRPr lang="sk-SK" sz="2800" b="1" dirty="0"/>
          </a:p>
        </p:txBody>
      </p:sp>
      <p:sp>
        <p:nvSpPr>
          <p:cNvPr id="11" name="Ovál 10"/>
          <p:cNvSpPr/>
          <p:nvPr/>
        </p:nvSpPr>
        <p:spPr>
          <a:xfrm>
            <a:off x="4500562" y="4929198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VOSKY</a:t>
            </a:r>
            <a:endParaRPr lang="sk-SK" sz="2800" b="1" dirty="0"/>
          </a:p>
        </p:txBody>
      </p:sp>
      <p:sp>
        <p:nvSpPr>
          <p:cNvPr id="12" name="Šípka doprava 11"/>
          <p:cNvSpPr/>
          <p:nvPr/>
        </p:nvSpPr>
        <p:spPr>
          <a:xfrm rot="19559320">
            <a:off x="3182938" y="3444875"/>
            <a:ext cx="2000250" cy="500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3357563" y="4143375"/>
            <a:ext cx="1857375" cy="428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Šípka doprava 13"/>
          <p:cNvSpPr/>
          <p:nvPr/>
        </p:nvSpPr>
        <p:spPr>
          <a:xfrm rot="1422240">
            <a:off x="3149600" y="4686300"/>
            <a:ext cx="2068513" cy="571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358246" cy="1214446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b="1" i="1" dirty="0" smtClean="0"/>
              <a:t>V poznámkach sa objavujú chybné informácie, nájdi ich a oprav!</a:t>
            </a:r>
            <a:endParaRPr lang="sk-SK" sz="3600" b="1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643050"/>
            <a:ext cx="8643998" cy="5000660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sk-SK" dirty="0" smtClean="0"/>
              <a:t>Chemickým základom živých sústav sú bielkoviny a NK.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sk-SK" dirty="0" smtClean="0"/>
              <a:t>Základnou stavebnou jednotkou bielkovín je </a:t>
            </a:r>
            <a:r>
              <a:rPr lang="sk-SK" dirty="0" err="1" smtClean="0"/>
              <a:t>nukleotid</a:t>
            </a:r>
            <a:r>
              <a:rPr lang="sk-SK" dirty="0" smtClean="0"/>
              <a:t>, ktorý je v danej bielkovine pospájaný </a:t>
            </a:r>
            <a:r>
              <a:rPr lang="sk-SK" dirty="0" err="1" smtClean="0"/>
              <a:t>fosfodiesterovou</a:t>
            </a:r>
            <a:r>
              <a:rPr lang="sk-SK" dirty="0" smtClean="0"/>
              <a:t> väzbou. Sacharidy vznikajú v procese dýchania u všetkých rastlín a živočíchov. Delia sa na </a:t>
            </a:r>
            <a:r>
              <a:rPr lang="sk-SK" dirty="0" err="1" smtClean="0"/>
              <a:t>monosacharidy</a:t>
            </a:r>
            <a:r>
              <a:rPr lang="sk-SK" dirty="0" smtClean="0"/>
              <a:t>, </a:t>
            </a:r>
            <a:r>
              <a:rPr lang="sk-SK" dirty="0" err="1" smtClean="0"/>
              <a:t>disacharidy</a:t>
            </a:r>
            <a:r>
              <a:rPr lang="sk-SK" dirty="0" smtClean="0"/>
              <a:t> a polysacharidy. </a:t>
            </a:r>
            <a:r>
              <a:rPr lang="sk-SK" dirty="0" err="1" smtClean="0"/>
              <a:t>Ribóza</a:t>
            </a:r>
            <a:r>
              <a:rPr lang="sk-SK" dirty="0" smtClean="0"/>
              <a:t> a </a:t>
            </a:r>
            <a:r>
              <a:rPr lang="sk-SK" dirty="0" err="1" smtClean="0"/>
              <a:t>deoxyribóza</a:t>
            </a:r>
            <a:r>
              <a:rPr lang="sk-SK" dirty="0" smtClean="0"/>
              <a:t> (ako súčasť aminokyseliny) patrí k </a:t>
            </a:r>
            <a:r>
              <a:rPr lang="sk-SK" dirty="0" err="1" smtClean="0"/>
              <a:t>monosacharidom</a:t>
            </a:r>
            <a:r>
              <a:rPr lang="sk-SK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sk-SK" dirty="0" smtClean="0"/>
              <a:t>Tuky alebo proteíny predstavujú </a:t>
            </a:r>
            <a:r>
              <a:rPr lang="sk-SK" dirty="0" err="1" smtClean="0"/>
              <a:t>biomakromolekulové</a:t>
            </a:r>
            <a:r>
              <a:rPr lang="sk-SK" dirty="0" smtClean="0"/>
              <a:t> látky, ktoré sa delia na </a:t>
            </a:r>
            <a:r>
              <a:rPr lang="sk-SK" dirty="0" err="1" smtClean="0"/>
              <a:t>globulárne</a:t>
            </a:r>
            <a:r>
              <a:rPr lang="sk-SK" dirty="0" smtClean="0"/>
              <a:t>, </a:t>
            </a:r>
            <a:r>
              <a:rPr lang="sk-SK" dirty="0" err="1" smtClean="0"/>
              <a:t>fibrilárne</a:t>
            </a:r>
            <a:r>
              <a:rPr lang="sk-SK" dirty="0" smtClean="0"/>
              <a:t> a membránové.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287072" cy="18288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CHEMICKÉ ZLOŽENIE BUNKY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6" descr="rastlinná bunka"/>
          <p:cNvPicPr>
            <a:picLocks noChangeAspect="1" noChangeArrowheads="1"/>
          </p:cNvPicPr>
          <p:nvPr/>
        </p:nvPicPr>
        <p:blipFill>
          <a:blip r:embed="rId2">
            <a:lum bright="-6000" contrast="12000"/>
          </a:blip>
          <a:srcRect/>
          <a:stretch>
            <a:fillRect/>
          </a:stretch>
        </p:blipFill>
        <p:spPr bwMode="auto">
          <a:xfrm rot="4725912">
            <a:off x="904875" y="3475038"/>
            <a:ext cx="2198687" cy="3144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4339" name="Picture 7" descr="živočíšna bunka"/>
          <p:cNvPicPr>
            <a:picLocks noChangeAspect="1" noChangeArrowheads="1"/>
          </p:cNvPicPr>
          <p:nvPr/>
        </p:nvPicPr>
        <p:blipFill>
          <a:blip r:embed="rId3">
            <a:lum bright="-12000" contrast="12000"/>
          </a:blip>
          <a:srcRect/>
          <a:stretch>
            <a:fillRect/>
          </a:stretch>
        </p:blipFill>
        <p:spPr bwMode="auto">
          <a:xfrm rot="711899">
            <a:off x="5053013" y="3951288"/>
            <a:ext cx="3381375" cy="245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4340" name="Obrázok 5" descr="180px-H2O_(water_molecule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0"/>
            <a:ext cx="230505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042988" y="476250"/>
            <a:ext cx="6337300" cy="547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rot="16200000" flipH="1">
            <a:off x="3059906" y="4148932"/>
            <a:ext cx="2879725" cy="57626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0800000" flipV="1">
            <a:off x="1116013" y="2997200"/>
            <a:ext cx="3095625" cy="431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643438" y="1844675"/>
            <a:ext cx="1223962" cy="72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65%</a:t>
            </a:r>
            <a:endParaRPr lang="sk-SK" sz="3200" b="1" dirty="0"/>
          </a:p>
        </p:txBody>
      </p:sp>
      <p:cxnSp>
        <p:nvCxnSpPr>
          <p:cNvPr id="12" name="Rovná spojnica 11"/>
          <p:cNvCxnSpPr/>
          <p:nvPr/>
        </p:nvCxnSpPr>
        <p:spPr>
          <a:xfrm rot="5400000">
            <a:off x="2267744" y="3860007"/>
            <a:ext cx="2663825" cy="108108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ĺžnik 12"/>
          <p:cNvSpPr/>
          <p:nvPr/>
        </p:nvSpPr>
        <p:spPr>
          <a:xfrm>
            <a:off x="3563938" y="4652963"/>
            <a:ext cx="1008062" cy="10080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12%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b.</a:t>
            </a:r>
            <a:endParaRPr lang="sk-SK" sz="3200" b="1" dirty="0"/>
          </a:p>
        </p:txBody>
      </p:sp>
      <p:cxnSp>
        <p:nvCxnSpPr>
          <p:cNvPr id="15" name="Rovná spojnica 14"/>
          <p:cNvCxnSpPr/>
          <p:nvPr/>
        </p:nvCxnSpPr>
        <p:spPr>
          <a:xfrm rot="5400000">
            <a:off x="1943100" y="3176588"/>
            <a:ext cx="2232025" cy="2016125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ĺžnik 15"/>
          <p:cNvSpPr/>
          <p:nvPr/>
        </p:nvSpPr>
        <p:spPr>
          <a:xfrm>
            <a:off x="2555875" y="4581525"/>
            <a:ext cx="792163" cy="86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9</a:t>
            </a:r>
            <a:r>
              <a:rPr lang="sk-SK" sz="3200" b="1" dirty="0"/>
              <a:t>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S</a:t>
            </a:r>
            <a:endParaRPr lang="sk-SK" sz="3200" b="1" dirty="0"/>
          </a:p>
        </p:txBody>
      </p:sp>
      <p:pic>
        <p:nvPicPr>
          <p:cNvPr id="17" name="Obrázok 16" descr="180px-H2O_(water_molecul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636912"/>
            <a:ext cx="2304256" cy="16641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9" name="Rovná spojnica 18"/>
          <p:cNvCxnSpPr/>
          <p:nvPr/>
        </p:nvCxnSpPr>
        <p:spPr>
          <a:xfrm rot="10800000" flipV="1">
            <a:off x="1403350" y="3068638"/>
            <a:ext cx="2592388" cy="13684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1692275" y="4076700"/>
            <a:ext cx="863600" cy="936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3%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NK</a:t>
            </a:r>
            <a:endParaRPr lang="sk-SK" sz="3200" b="1" dirty="0"/>
          </a:p>
        </p:txBody>
      </p:sp>
      <p:sp>
        <p:nvSpPr>
          <p:cNvPr id="23" name="Obdĺžnik 22"/>
          <p:cNvSpPr/>
          <p:nvPr/>
        </p:nvSpPr>
        <p:spPr>
          <a:xfrm>
            <a:off x="1187450" y="3357563"/>
            <a:ext cx="1223963" cy="7191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3%</a:t>
            </a:r>
            <a:r>
              <a:rPr lang="sk-SK" sz="2400" b="1" dirty="0"/>
              <a:t>ML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6365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VODA A MINERÁLNE LÁTKY</a:t>
            </a:r>
            <a:endParaRPr lang="sk-SK" dirty="0"/>
          </a:p>
        </p:txBody>
      </p:sp>
      <p:pic>
        <p:nvPicPr>
          <p:cNvPr id="16386" name="Zástupný symbol obsahu 3" descr="voda3.jpg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611188" y="981075"/>
            <a:ext cx="7767637" cy="5708650"/>
          </a:xfrm>
        </p:spPr>
      </p:pic>
      <p:pic>
        <p:nvPicPr>
          <p:cNvPr id="5" name="Obrázok 4" descr="obraz-cievna-sustava.jpg"/>
          <p:cNvPicPr>
            <a:picLocks noChangeAspect="1"/>
          </p:cNvPicPr>
          <p:nvPr/>
        </p:nvPicPr>
        <p:blipFill>
          <a:blip r:embed="rId3"/>
          <a:srcRect l="16920" r="18219"/>
          <a:stretch>
            <a:fillRect/>
          </a:stretch>
        </p:blipFill>
        <p:spPr>
          <a:xfrm>
            <a:off x="971550" y="1773238"/>
            <a:ext cx="3240088" cy="491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684213" y="1196975"/>
            <a:ext cx="3627437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-Univerzálne prostredie</a:t>
            </a:r>
            <a:endParaRPr lang="sk-SK" sz="2400" b="1" dirty="0"/>
          </a:p>
        </p:txBody>
      </p:sp>
      <p:sp>
        <p:nvSpPr>
          <p:cNvPr id="7" name="Šípka doprava 6"/>
          <p:cNvSpPr/>
          <p:nvPr/>
        </p:nvSpPr>
        <p:spPr>
          <a:xfrm>
            <a:off x="468313" y="2060575"/>
            <a:ext cx="201612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príjem</a:t>
            </a:r>
            <a:endParaRPr lang="sk-SK" b="1" dirty="0"/>
          </a:p>
        </p:txBody>
      </p:sp>
      <p:sp>
        <p:nvSpPr>
          <p:cNvPr id="8" name="Šípka dolu 7"/>
          <p:cNvSpPr/>
          <p:nvPr/>
        </p:nvSpPr>
        <p:spPr>
          <a:xfrm>
            <a:off x="2268538" y="2565400"/>
            <a:ext cx="863600" cy="2232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</a:p>
        </p:txBody>
      </p:sp>
      <p:sp>
        <p:nvSpPr>
          <p:cNvPr id="9" name="Šípka doprava 8"/>
          <p:cNvSpPr/>
          <p:nvPr/>
        </p:nvSpPr>
        <p:spPr>
          <a:xfrm>
            <a:off x="2627313" y="5013325"/>
            <a:ext cx="2665412" cy="71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Výdaj látok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0"/>
            <a:ext cx="8517632" cy="1403648"/>
          </a:xfr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Od čoho závisí obsah H2O v organizme ???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23850" y="1557338"/>
            <a:ext cx="2447925" cy="93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/>
              <a:t>1. VEK</a:t>
            </a:r>
            <a:endParaRPr lang="sk-SK" sz="3600" dirty="0"/>
          </a:p>
        </p:txBody>
      </p:sp>
      <p:pic>
        <p:nvPicPr>
          <p:cNvPr id="5" name="Obrázok 4" descr="diet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938"/>
            <a:ext cx="4592638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stary clove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2349500"/>
            <a:ext cx="3600450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1188" y="476250"/>
            <a:ext cx="345598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/>
              <a:t>PROSTREDIE</a:t>
            </a:r>
            <a:endParaRPr lang="sk-SK" sz="3600" b="1" dirty="0"/>
          </a:p>
        </p:txBody>
      </p:sp>
      <p:pic>
        <p:nvPicPr>
          <p:cNvPr id="5" name="Obrázok 4" descr="prales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6408738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savan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3838" y="1412875"/>
            <a:ext cx="74755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8556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Anorganické a organické soli</a:t>
            </a:r>
            <a:endParaRPr lang="sk-SK" dirty="0"/>
          </a:p>
        </p:txBody>
      </p:sp>
      <p:pic>
        <p:nvPicPr>
          <p:cNvPr id="19458" name="Obrázok 3" descr="Vod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1341438"/>
            <a:ext cx="475297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ál 4"/>
          <p:cNvSpPr/>
          <p:nvPr/>
        </p:nvSpPr>
        <p:spPr>
          <a:xfrm>
            <a:off x="0" y="1557338"/>
            <a:ext cx="3779838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HOSPODÁRENIE S VODOU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>
            <a:off x="5148263" y="2420938"/>
            <a:ext cx="3779837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METABOLIZMUS</a:t>
            </a:r>
            <a:endParaRPr lang="sk-SK" sz="2400" dirty="0"/>
          </a:p>
        </p:txBody>
      </p:sp>
      <p:sp>
        <p:nvSpPr>
          <p:cNvPr id="7" name="Ovál 6"/>
          <p:cNvSpPr/>
          <p:nvPr/>
        </p:nvSpPr>
        <p:spPr>
          <a:xfrm>
            <a:off x="468313" y="4292600"/>
            <a:ext cx="3779837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OVPLYVŇUJE PH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BUNKY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8651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b="1" dirty="0" smtClean="0"/>
              <a:t>ORGANICKÉ LÁTKY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sk-SK" dirty="0" smtClean="0"/>
              <a:t> </a:t>
            </a:r>
            <a:r>
              <a:rPr lang="sk-SK" b="1" u="sng" dirty="0" smtClean="0"/>
              <a:t>4 –väzbový uhlík !!!</a:t>
            </a:r>
            <a:endParaRPr lang="sk-SK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8540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1. PROTEÍNY</a:t>
            </a:r>
            <a:endParaRPr lang="sk-SK" dirty="0"/>
          </a:p>
        </p:txBody>
      </p:sp>
      <p:pic>
        <p:nvPicPr>
          <p:cNvPr id="4" name="Zástupný symbol obsahu 3" descr="bielk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4327" y="1935163"/>
            <a:ext cx="6075345" cy="4389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Šípka dolu 4"/>
          <p:cNvSpPr/>
          <p:nvPr/>
        </p:nvSpPr>
        <p:spPr>
          <a:xfrm rot="18801734">
            <a:off x="899319" y="1772444"/>
            <a:ext cx="1728787" cy="136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0" y="3284538"/>
            <a:ext cx="3276600" cy="180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err="1"/>
              <a:t>Základ.stavebná</a:t>
            </a:r>
            <a:r>
              <a:rPr lang="sk-SK" sz="2400" dirty="0"/>
              <a:t> jednotka</a:t>
            </a:r>
            <a:endParaRPr lang="sk-SK" sz="2400" dirty="0"/>
          </a:p>
        </p:txBody>
      </p:sp>
      <p:pic>
        <p:nvPicPr>
          <p:cNvPr id="7" name="Obrázok 6" descr="aminokyseliny-obec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9887" y="1766887"/>
            <a:ext cx="4398417" cy="4398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Šípka dolu 2"/>
          <p:cNvSpPr/>
          <p:nvPr/>
        </p:nvSpPr>
        <p:spPr>
          <a:xfrm>
            <a:off x="4643438" y="1358900"/>
            <a:ext cx="288925" cy="1854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4216400" y="1071563"/>
            <a:ext cx="1785938" cy="368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 err="1"/>
              <a:t>Peptidová</a:t>
            </a:r>
            <a:r>
              <a:rPr lang="sk-SK" dirty="0"/>
              <a:t> väzba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200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Šablóna návrhu</vt:lpstr>
      </vt:variant>
      <vt:variant>
        <vt:i4>4</vt:i4>
      </vt:variant>
      <vt:variant>
        <vt:lpstr>Nadpisy snímok</vt:lpstr>
      </vt:variant>
      <vt:variant>
        <vt:i4>18</vt:i4>
      </vt:variant>
    </vt:vector>
  </HeadingPairs>
  <TitlesOfParts>
    <vt:vector size="26" baseType="lpstr">
      <vt:lpstr>Constantia</vt:lpstr>
      <vt:lpstr>Arial</vt:lpstr>
      <vt:lpstr>Calibri</vt:lpstr>
      <vt:lpstr>Wingdings 2</vt:lpstr>
      <vt:lpstr>Tok</vt:lpstr>
      <vt:lpstr>Tok</vt:lpstr>
      <vt:lpstr>Tok</vt:lpstr>
      <vt:lpstr>Tok</vt:lpstr>
      <vt:lpstr>Snímka 1</vt:lpstr>
      <vt:lpstr>Snímka 2</vt:lpstr>
      <vt:lpstr>Snímka 3</vt:lpstr>
      <vt:lpstr>VODA A MINERÁLNE LÁTKY</vt:lpstr>
      <vt:lpstr>Snímka 5</vt:lpstr>
      <vt:lpstr>Snímka 6</vt:lpstr>
      <vt:lpstr>Anorganické a organické soli</vt:lpstr>
      <vt:lpstr>ORGANICKÉ LÁTKY</vt:lpstr>
      <vt:lpstr>1. PROTEÍNY</vt:lpstr>
      <vt:lpstr>Nukleové kyseliny</vt:lpstr>
      <vt:lpstr>Snímka 11</vt:lpstr>
      <vt:lpstr>Snímka 12</vt:lpstr>
      <vt:lpstr>Snímka 13</vt:lpstr>
      <vt:lpstr>SACHARIDY</vt:lpstr>
      <vt:lpstr>Snímka 15</vt:lpstr>
      <vt:lpstr>Snímka 16</vt:lpstr>
      <vt:lpstr>Snímka 17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ZLOŽENIE BUNKY</dc:title>
  <dc:creator>PC</dc:creator>
  <cp:lastModifiedBy>Jano S.</cp:lastModifiedBy>
  <cp:revision>94</cp:revision>
  <dcterms:created xsi:type="dcterms:W3CDTF">2014-09-16T17:35:50Z</dcterms:created>
  <dcterms:modified xsi:type="dcterms:W3CDTF">2001-12-31T23:07:25Z</dcterms:modified>
</cp:coreProperties>
</file>