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4" r:id="rId4"/>
    <p:sldId id="263" r:id="rId5"/>
    <p:sldId id="259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CBF5-1C5F-4622-A925-93A291EF1DE8}" type="datetimeFigureOut">
              <a:rPr lang="sk-SK" smtClean="0"/>
              <a:t>25.9.2023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53D-C957-498C-B6FD-8DBF8F9E73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4862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CBF5-1C5F-4622-A925-93A291EF1DE8}" type="datetimeFigureOut">
              <a:rPr lang="sk-SK" smtClean="0"/>
              <a:t>25.9.2023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53D-C957-498C-B6FD-8DBF8F9E73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0574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CBF5-1C5F-4622-A925-93A291EF1DE8}" type="datetimeFigureOut">
              <a:rPr lang="sk-SK" smtClean="0"/>
              <a:t>25.9.2023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53D-C957-498C-B6FD-8DBF8F9E73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8182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CBF5-1C5F-4622-A925-93A291EF1DE8}" type="datetimeFigureOut">
              <a:rPr lang="sk-SK" smtClean="0"/>
              <a:t>25.9.2023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53D-C957-498C-B6FD-8DBF8F9E73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7689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CBF5-1C5F-4622-A925-93A291EF1DE8}" type="datetimeFigureOut">
              <a:rPr lang="sk-SK" smtClean="0"/>
              <a:t>25.9.2023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53D-C957-498C-B6FD-8DBF8F9E73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5257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CBF5-1C5F-4622-A925-93A291EF1DE8}" type="datetimeFigureOut">
              <a:rPr lang="sk-SK" smtClean="0"/>
              <a:t>25.9.2023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53D-C957-498C-B6FD-8DBF8F9E73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4190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CBF5-1C5F-4622-A925-93A291EF1DE8}" type="datetimeFigureOut">
              <a:rPr lang="sk-SK" smtClean="0"/>
              <a:t>25.9.2023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53D-C957-498C-B6FD-8DBF8F9E73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811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CBF5-1C5F-4622-A925-93A291EF1DE8}" type="datetimeFigureOut">
              <a:rPr lang="sk-SK" smtClean="0"/>
              <a:t>25.9.2023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53D-C957-498C-B6FD-8DBF8F9E73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3450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CBF5-1C5F-4622-A925-93A291EF1DE8}" type="datetimeFigureOut">
              <a:rPr lang="sk-SK" smtClean="0"/>
              <a:t>25.9.2023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53D-C957-498C-B6FD-8DBF8F9E73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2959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CBF5-1C5F-4622-A925-93A291EF1DE8}" type="datetimeFigureOut">
              <a:rPr lang="sk-SK" smtClean="0"/>
              <a:t>25.9.2023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53D-C957-498C-B6FD-8DBF8F9E73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5780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CBF5-1C5F-4622-A925-93A291EF1DE8}" type="datetimeFigureOut">
              <a:rPr lang="sk-SK" smtClean="0"/>
              <a:t>25.9.2023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53D-C957-498C-B6FD-8DBF8F9E73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1689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CCBF5-1C5F-4622-A925-93A291EF1DE8}" type="datetimeFigureOut">
              <a:rPr lang="sk-SK" smtClean="0"/>
              <a:t>25.9.2023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5553D-C957-498C-B6FD-8DBF8F9E73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192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706090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Kde a ako hľadať informácie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980728"/>
            <a:ext cx="8676456" cy="587727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sk-SK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sk-SK" sz="2000" b="1" dirty="0" smtClean="0">
                <a:solidFill>
                  <a:srgbClr val="FF0000"/>
                </a:solidFill>
              </a:rPr>
              <a:t>informácia</a:t>
            </a:r>
            <a:r>
              <a:rPr lang="sk-SK" sz="2000" b="1" dirty="0" smtClean="0"/>
              <a:t> </a:t>
            </a:r>
            <a:r>
              <a:rPr lang="sk-SK" sz="2000" dirty="0"/>
              <a:t>(z lat. </a:t>
            </a:r>
            <a:r>
              <a:rPr lang="sk-SK" sz="2000" dirty="0" err="1"/>
              <a:t>informare</a:t>
            </a:r>
            <a:r>
              <a:rPr lang="sk-SK" sz="2000" dirty="0"/>
              <a:t> – utvárať, odovzdávať predstavu</a:t>
            </a:r>
            <a:r>
              <a:rPr lang="sk-SK" sz="2000" dirty="0" smtClean="0"/>
              <a:t>) je myšlienkový obsah, ktorý odosielateľ oznamuje prijímateľovi. Má rôznu podobu. Prenos informácie sa uskutočňuje v istej komunikačnej situácii.</a:t>
            </a:r>
            <a:endParaRPr lang="sk-SK" sz="2000" dirty="0"/>
          </a:p>
          <a:p>
            <a:pPr marL="0" indent="0">
              <a:buNone/>
            </a:pPr>
            <a:r>
              <a:rPr lang="sk-SK" sz="2000" b="1" dirty="0" smtClean="0">
                <a:solidFill>
                  <a:srgbClr val="FF0000"/>
                </a:solidFill>
              </a:rPr>
              <a:t>informatika</a:t>
            </a:r>
            <a:r>
              <a:rPr lang="sk-SK" sz="2000" b="1" dirty="0">
                <a:solidFill>
                  <a:srgbClr val="FF0000"/>
                </a:solidFill>
              </a:rPr>
              <a:t>:</a:t>
            </a:r>
          </a:p>
          <a:p>
            <a:r>
              <a:rPr lang="sk-SK" sz="2000" b="1" dirty="0" smtClean="0"/>
              <a:t>je </a:t>
            </a:r>
            <a:r>
              <a:rPr lang="sk-SK" sz="2000" b="1" dirty="0"/>
              <a:t>nový študijný, profesiový a vedný odbor, ktorý sa zaoberá vznikom, získavaním, </a:t>
            </a:r>
            <a:r>
              <a:rPr lang="sk-SK" sz="2000" b="1" dirty="0" smtClean="0"/>
              <a:t>spracúvaním, ukladaním</a:t>
            </a:r>
            <a:r>
              <a:rPr lang="sk-SK" sz="2000" b="1" dirty="0"/>
              <a:t>, sprístupňovaním, odovzdávaním a využívaním odborných informácií</a:t>
            </a:r>
          </a:p>
          <a:p>
            <a:pPr marL="0" indent="0">
              <a:buNone/>
            </a:pPr>
            <a:endParaRPr lang="sk-SK" sz="2000" dirty="0"/>
          </a:p>
          <a:p>
            <a:pPr marL="0" indent="0">
              <a:buNone/>
            </a:pPr>
            <a:r>
              <a:rPr lang="sk-SK" sz="2000" b="1" dirty="0" smtClean="0">
                <a:solidFill>
                  <a:srgbClr val="FF0000"/>
                </a:solidFill>
              </a:rPr>
              <a:t>základné </a:t>
            </a:r>
            <a:r>
              <a:rPr lang="sk-SK" sz="2000" b="1" dirty="0">
                <a:solidFill>
                  <a:srgbClr val="FF0000"/>
                </a:solidFill>
              </a:rPr>
              <a:t>informačné inštitúcie:</a:t>
            </a:r>
          </a:p>
          <a:p>
            <a:r>
              <a:rPr lang="sk-SK" sz="2000" b="1" dirty="0" smtClean="0"/>
              <a:t>knižnice (národná, vedecké, verejné, školské..)</a:t>
            </a:r>
            <a:endParaRPr lang="sk-SK" sz="2000" b="1" dirty="0"/>
          </a:p>
          <a:p>
            <a:r>
              <a:rPr lang="sk-SK" sz="2000" b="1" dirty="0" smtClean="0"/>
              <a:t>bibliografické </a:t>
            </a:r>
            <a:r>
              <a:rPr lang="sk-SK" sz="2000" b="1" dirty="0"/>
              <a:t>inštitúcie</a:t>
            </a:r>
          </a:p>
          <a:p>
            <a:r>
              <a:rPr lang="sk-SK" sz="2000" b="1" dirty="0" smtClean="0"/>
              <a:t>strediská </a:t>
            </a:r>
            <a:r>
              <a:rPr lang="sk-SK" sz="2000" b="1" dirty="0"/>
              <a:t>vedeckých a technických </a:t>
            </a:r>
            <a:r>
              <a:rPr lang="sk-SK" sz="2000" b="1" dirty="0" smtClean="0"/>
              <a:t>informácií</a:t>
            </a:r>
            <a:endParaRPr lang="sk-SK" sz="2000" b="1" dirty="0"/>
          </a:p>
        </p:txBody>
      </p:sp>
    </p:spTree>
    <p:extLst>
      <p:ext uri="{BB962C8B-B14F-4D97-AF65-F5344CB8AC3E}">
        <p14:creationId xmlns:p14="http://schemas.microsoft.com/office/powerpoint/2010/main" val="213294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611560" y="-633650"/>
            <a:ext cx="7920880" cy="7386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k-SK" dirty="0"/>
          </a:p>
          <a:p>
            <a:r>
              <a:rPr lang="sk-SK" dirty="0"/>
              <a:t> </a:t>
            </a:r>
            <a:endParaRPr lang="sk-SK" dirty="0" smtClean="0"/>
          </a:p>
          <a:p>
            <a:endParaRPr lang="sk-SK" dirty="0"/>
          </a:p>
          <a:p>
            <a:r>
              <a:rPr lang="sk-SK" sz="2000" b="1" dirty="0" smtClean="0"/>
              <a:t>Zdroje informácií: </a:t>
            </a:r>
            <a:endParaRPr lang="sk-SK" sz="2000" b="1" dirty="0"/>
          </a:p>
          <a:p>
            <a:r>
              <a:rPr lang="sk-SK" sz="2000" b="1" dirty="0">
                <a:solidFill>
                  <a:srgbClr val="FF0000"/>
                </a:solidFill>
              </a:rPr>
              <a:t>1.) Primárne </a:t>
            </a:r>
            <a:r>
              <a:rPr lang="sk-SK" sz="2000" dirty="0"/>
              <a:t>(priamo z nich získavame informácie): knihy, rádio, prednášky, TV, </a:t>
            </a:r>
            <a:r>
              <a:rPr lang="sk-SK" sz="2000" dirty="0" smtClean="0"/>
              <a:t>internet, článok v časopise, knižnice</a:t>
            </a:r>
          </a:p>
          <a:p>
            <a:endParaRPr lang="sk-SK" sz="2000" dirty="0"/>
          </a:p>
          <a:p>
            <a:r>
              <a:rPr lang="pl-PL" sz="2000" b="1" dirty="0">
                <a:solidFill>
                  <a:srgbClr val="FF0000"/>
                </a:solidFill>
              </a:rPr>
              <a:t>2.) Sekundárne </a:t>
            </a:r>
            <a:r>
              <a:rPr lang="pl-PL" sz="2000" dirty="0"/>
              <a:t>(odkazujú na primárne pramene): </a:t>
            </a:r>
          </a:p>
          <a:p>
            <a:r>
              <a:rPr lang="pt-BR" sz="2000" dirty="0"/>
              <a:t>a) </a:t>
            </a:r>
            <a:r>
              <a:rPr lang="pt-BR" sz="2000" b="1" dirty="0"/>
              <a:t>anotácia</a:t>
            </a:r>
            <a:r>
              <a:rPr lang="pt-BR" sz="2000" dirty="0"/>
              <a:t>: krátka základná informácia o novom </a:t>
            </a:r>
            <a:r>
              <a:rPr lang="pt-BR" sz="2000" dirty="0" smtClean="0"/>
              <a:t>diele</a:t>
            </a:r>
            <a:r>
              <a:rPr lang="sk-SK" sz="2000" dirty="0" smtClean="0"/>
              <a:t>, stručná charakteristika obsahu (s uvedením napr. vydavateľstva, roku vydania, počtu strán...)</a:t>
            </a:r>
            <a:r>
              <a:rPr lang="pt-BR" sz="2000" dirty="0" smtClean="0"/>
              <a:t> </a:t>
            </a:r>
            <a:endParaRPr lang="pt-BR" sz="2000" dirty="0"/>
          </a:p>
          <a:p>
            <a:r>
              <a:rPr lang="sk-SK" sz="2000" dirty="0"/>
              <a:t>b) </a:t>
            </a:r>
            <a:r>
              <a:rPr lang="sk-SK" sz="2000" b="1" dirty="0"/>
              <a:t>referát</a:t>
            </a:r>
            <a:r>
              <a:rPr lang="sk-SK" sz="2000" dirty="0"/>
              <a:t>: širšia správa o novom diele alebo udalosti </a:t>
            </a:r>
          </a:p>
          <a:p>
            <a:r>
              <a:rPr lang="sk-SK" sz="2000" dirty="0"/>
              <a:t>c) </a:t>
            </a:r>
            <a:r>
              <a:rPr lang="sk-SK" sz="2000" b="1" dirty="0"/>
              <a:t>recenzia</a:t>
            </a:r>
            <a:r>
              <a:rPr lang="sk-SK" sz="2000" dirty="0"/>
              <a:t>: kritické zhodnotenie </a:t>
            </a:r>
          </a:p>
          <a:p>
            <a:r>
              <a:rPr lang="sk-SK" sz="2000" dirty="0" smtClean="0"/>
              <a:t>d) </a:t>
            </a:r>
            <a:r>
              <a:rPr lang="sk-SK" sz="2000" b="1" dirty="0" smtClean="0"/>
              <a:t>internetový portál</a:t>
            </a:r>
            <a:endParaRPr lang="sk-SK" sz="2000" b="1" dirty="0"/>
          </a:p>
          <a:p>
            <a:r>
              <a:rPr lang="sk-SK" sz="2000" dirty="0"/>
              <a:t>e) </a:t>
            </a:r>
            <a:r>
              <a:rPr lang="sk-SK" sz="2000" b="1" dirty="0" smtClean="0"/>
              <a:t>spracované obsahy diel</a:t>
            </a:r>
          </a:p>
          <a:p>
            <a:r>
              <a:rPr lang="sk-SK" sz="2000" dirty="0" smtClean="0"/>
              <a:t>f</a:t>
            </a:r>
            <a:r>
              <a:rPr lang="sk-SK" sz="2000" dirty="0"/>
              <a:t>) </a:t>
            </a:r>
            <a:r>
              <a:rPr lang="sk-SK" sz="2000" b="1" dirty="0"/>
              <a:t>katalogizačný lístok</a:t>
            </a:r>
            <a:r>
              <a:rPr lang="sk-SK" sz="2000" dirty="0"/>
              <a:t>: obsahuje bibliografické informácie (meno, názov, vydavateľstvo, údaje o vydaní) a signatúru </a:t>
            </a:r>
            <a:r>
              <a:rPr lang="sk-SK" sz="2000" dirty="0" smtClean="0"/>
              <a:t>(označenie písmenom a číslom)</a:t>
            </a:r>
          </a:p>
          <a:p>
            <a:r>
              <a:rPr lang="sk-SK" sz="2000" dirty="0" smtClean="0"/>
              <a:t> </a:t>
            </a:r>
            <a:endParaRPr lang="sk-SK" sz="2000" dirty="0"/>
          </a:p>
          <a:p>
            <a:r>
              <a:rPr lang="sk-SK" sz="2000" b="1" dirty="0">
                <a:solidFill>
                  <a:srgbClr val="FF0000"/>
                </a:solidFill>
              </a:rPr>
              <a:t>3.) Terciárne </a:t>
            </a:r>
            <a:r>
              <a:rPr lang="sk-SK" sz="2000" dirty="0"/>
              <a:t>(odkazujú na sekundárne a primárne pramene): </a:t>
            </a:r>
          </a:p>
          <a:p>
            <a:r>
              <a:rPr lang="pl-PL" sz="2000" dirty="0"/>
              <a:t>a) </a:t>
            </a:r>
            <a:r>
              <a:rPr lang="pl-PL" sz="2000" b="1" dirty="0"/>
              <a:t>bibliografia</a:t>
            </a:r>
            <a:r>
              <a:rPr lang="pl-PL" sz="2000" dirty="0"/>
              <a:t>: komplexný </a:t>
            </a:r>
            <a:r>
              <a:rPr lang="pl-PL" sz="2000" b="1" dirty="0"/>
              <a:t>zoznam literatúry </a:t>
            </a:r>
            <a:r>
              <a:rPr lang="pl-PL" sz="2000" dirty="0"/>
              <a:t>o istej téme alebo od istého autora </a:t>
            </a:r>
          </a:p>
          <a:p>
            <a:r>
              <a:rPr lang="sk-SK" sz="2000" dirty="0"/>
              <a:t>b) </a:t>
            </a:r>
            <a:r>
              <a:rPr lang="sk-SK" sz="2000" b="1" dirty="0"/>
              <a:t>rešerš</a:t>
            </a:r>
            <a:r>
              <a:rPr lang="sk-SK" sz="2000" dirty="0"/>
              <a:t>: </a:t>
            </a:r>
            <a:r>
              <a:rPr lang="sk-SK" sz="2000" dirty="0" smtClean="0"/>
              <a:t>súpis </a:t>
            </a:r>
            <a:r>
              <a:rPr lang="sk-SK" sz="2000" dirty="0"/>
              <a:t>poznatkov a bibliografických údajov </a:t>
            </a:r>
            <a:r>
              <a:rPr lang="sk-SK" sz="2000" dirty="0" smtClean="0"/>
              <a:t>o téme z primárnych a sekundárnych prameňov, napr. zoznam všetkých slovenských kníh o Jánošíkovi s bibliografickými odkazmi  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08791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467544" y="260648"/>
            <a:ext cx="842493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sz="2400" b="1" i="1" dirty="0">
                <a:solidFill>
                  <a:srgbClr val="FF0000"/>
                </a:solidFill>
              </a:rPr>
              <a:t>Knihy a odborné </a:t>
            </a:r>
            <a:r>
              <a:rPr lang="sk-SK" sz="2400" b="1" dirty="0" smtClean="0">
                <a:solidFill>
                  <a:srgbClr val="FF0000"/>
                </a:solidFill>
              </a:rPr>
              <a:t>č</a:t>
            </a:r>
            <a:r>
              <a:rPr lang="sk-SK" sz="2400" b="1" i="1" dirty="0" smtClean="0">
                <a:solidFill>
                  <a:srgbClr val="FF0000"/>
                </a:solidFill>
              </a:rPr>
              <a:t>asopisy</a:t>
            </a:r>
          </a:p>
          <a:p>
            <a:pPr algn="just"/>
            <a:r>
              <a:rPr lang="sk-SK" sz="2400" b="1" dirty="0" smtClean="0"/>
              <a:t>Informácie o nej podávajú:</a:t>
            </a:r>
            <a:endParaRPr lang="sk-SK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sz="2400" b="1" dirty="0" smtClean="0"/>
              <a:t>záložka </a:t>
            </a:r>
            <a:r>
              <a:rPr lang="pl-PL" sz="2400" b="1" dirty="0"/>
              <a:t>na obálke </a:t>
            </a:r>
            <a:r>
              <a:rPr lang="pl-PL" sz="2400" dirty="0"/>
              <a:t>– stručná informácia o obsahu knihy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400" b="1" dirty="0" smtClean="0"/>
              <a:t>obsah</a:t>
            </a:r>
            <a:r>
              <a:rPr lang="sk-SK" sz="2400" dirty="0" smtClean="0"/>
              <a:t> </a:t>
            </a:r>
            <a:r>
              <a:rPr lang="sk-SK" sz="2400" dirty="0"/>
              <a:t>– zoznam </a:t>
            </a:r>
            <a:r>
              <a:rPr lang="sk-SK" sz="2400" dirty="0" smtClean="0"/>
              <a:t>kapitol s údajmi o stranách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400" b="1" dirty="0" smtClean="0"/>
              <a:t>úvod </a:t>
            </a:r>
            <a:r>
              <a:rPr lang="sk-SK" sz="2400" b="1" dirty="0"/>
              <a:t>(predhovor) </a:t>
            </a:r>
            <a:r>
              <a:rPr lang="sk-SK" sz="2400" dirty="0"/>
              <a:t>– autor komentuje obsah knihy uvedením svojho zámeru, plánu a metód </a:t>
            </a:r>
            <a:r>
              <a:rPr lang="sk-SK" sz="2400" dirty="0" smtClean="0"/>
              <a:t>práce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400" b="1" dirty="0" smtClean="0"/>
              <a:t>index </a:t>
            </a:r>
            <a:r>
              <a:rPr lang="sk-SK" sz="2400" b="1" dirty="0"/>
              <a:t>(register) menný a vecný </a:t>
            </a:r>
            <a:r>
              <a:rPr lang="sk-SK" sz="2400" dirty="0"/>
              <a:t>– abecedný zoznam dôležitých mien a odborných termínov s uvedením strán, </a:t>
            </a:r>
            <a:r>
              <a:rPr lang="sk-SK" sz="2400" dirty="0" smtClean="0"/>
              <a:t>na </a:t>
            </a:r>
            <a:r>
              <a:rPr lang="sk-SK" sz="2400" dirty="0"/>
              <a:t>ktorých </a:t>
            </a:r>
            <a:r>
              <a:rPr lang="pl-PL" sz="2400" dirty="0"/>
              <a:t>sa v knihe o nich píše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400" b="1" dirty="0" smtClean="0"/>
              <a:t>zoznam </a:t>
            </a:r>
            <a:r>
              <a:rPr lang="sk-SK" sz="2400" b="1" dirty="0"/>
              <a:t>použitých skratiek </a:t>
            </a:r>
            <a:r>
              <a:rPr lang="sk-SK" sz="2400" dirty="0"/>
              <a:t>– býva najmä v slovníkoch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400" b="1" dirty="0" smtClean="0"/>
              <a:t>použitá literatúra (zoznam bibliografických odkazov) </a:t>
            </a:r>
            <a:r>
              <a:rPr lang="sk-SK" sz="2400" dirty="0"/>
              <a:t>– abecedný zoznam použitej a citovanej literatúry (meno autora, názov diela, miesto </a:t>
            </a:r>
            <a:r>
              <a:rPr lang="sk-SK" sz="2400" dirty="0" smtClean="0"/>
              <a:t>vydania, vydavateľstvo</a:t>
            </a:r>
            <a:r>
              <a:rPr lang="sk-SK" sz="2400" dirty="0"/>
              <a:t>, rok vydania, príp. rozsah)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400" b="1" dirty="0" smtClean="0"/>
              <a:t>resumé</a:t>
            </a:r>
            <a:r>
              <a:rPr lang="sk-SK" sz="2400" dirty="0" smtClean="0"/>
              <a:t> </a:t>
            </a:r>
            <a:r>
              <a:rPr lang="sk-SK" sz="2400" dirty="0"/>
              <a:t>– zhrnutie, stručný obsah odbornej knihy alebo článku, </a:t>
            </a:r>
            <a:r>
              <a:rPr lang="sk-SK" sz="2400" dirty="0" smtClean="0"/>
              <a:t>zhrnutie záverov, často </a:t>
            </a:r>
            <a:r>
              <a:rPr lang="sk-SK" sz="2400" dirty="0"/>
              <a:t>býva aj cudzojazyčné (aspoň 2 cudzie jazyky)</a:t>
            </a:r>
          </a:p>
        </p:txBody>
      </p:sp>
    </p:spTree>
    <p:extLst>
      <p:ext uri="{BB962C8B-B14F-4D97-AF65-F5344CB8AC3E}">
        <p14:creationId xmlns:p14="http://schemas.microsoft.com/office/powerpoint/2010/main" val="2628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467544" y="260649"/>
            <a:ext cx="813690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i="1" dirty="0" smtClean="0">
                <a:solidFill>
                  <a:srgbClr val="FF0000"/>
                </a:solidFill>
              </a:rPr>
              <a:t>Možnosti </a:t>
            </a:r>
            <a:r>
              <a:rPr lang="sk-SK" sz="2400" b="1" i="1" dirty="0">
                <a:solidFill>
                  <a:srgbClr val="FF0000"/>
                </a:solidFill>
              </a:rPr>
              <a:t>spracovania informácií </a:t>
            </a:r>
            <a:r>
              <a:rPr lang="sk-SK" sz="2400" b="1" i="1" dirty="0" smtClean="0">
                <a:solidFill>
                  <a:srgbClr val="FF0000"/>
                </a:solidFill>
              </a:rPr>
              <a:t>(textu)</a:t>
            </a:r>
          </a:p>
          <a:p>
            <a:pPr algn="just"/>
            <a:r>
              <a:rPr lang="sk-SK" sz="2400" b="1" dirty="0" smtClean="0"/>
              <a:t>a)osnova</a:t>
            </a:r>
            <a:r>
              <a:rPr lang="sk-SK" sz="2400" dirty="0"/>
              <a:t>: </a:t>
            </a:r>
            <a:r>
              <a:rPr lang="sk-SK" sz="2400" dirty="0" smtClean="0"/>
              <a:t>najstručnejší prehľadný </a:t>
            </a:r>
            <a:r>
              <a:rPr lang="sk-SK" sz="2400" dirty="0"/>
              <a:t>obsah textu </a:t>
            </a:r>
            <a:r>
              <a:rPr lang="sk-SK" sz="2400" dirty="0" smtClean="0"/>
              <a:t>v bodoch, v heslách, v menných vetách</a:t>
            </a:r>
            <a:endParaRPr lang="sk-SK" sz="2400" dirty="0"/>
          </a:p>
          <a:p>
            <a:pPr algn="just"/>
            <a:r>
              <a:rPr lang="sk-SK" sz="2400" b="1" dirty="0" smtClean="0"/>
              <a:t>b)konspekt </a:t>
            </a:r>
            <a:r>
              <a:rPr lang="sk-SK" sz="2400" b="1" dirty="0"/>
              <a:t>(výťah</a:t>
            </a:r>
            <a:r>
              <a:rPr lang="sk-SK" sz="2400" dirty="0"/>
              <a:t>): </a:t>
            </a:r>
            <a:r>
              <a:rPr lang="sk-SK" sz="2400" dirty="0" smtClean="0"/>
              <a:t>krátky prehľad základných informácií podaný ako súvislý text z ucelených viet, ktorý zachováva logickú a kompozičnú štruktúru </a:t>
            </a:r>
          </a:p>
          <a:p>
            <a:pPr algn="just"/>
            <a:r>
              <a:rPr lang="sk-SK" sz="2400" b="1" dirty="0" smtClean="0"/>
              <a:t>c)</a:t>
            </a:r>
            <a:r>
              <a:rPr lang="sk-SK" sz="2400" dirty="0" smtClean="0"/>
              <a:t> </a:t>
            </a:r>
            <a:r>
              <a:rPr lang="sk-SK" sz="2400" b="1" dirty="0" smtClean="0"/>
              <a:t>téza: </a:t>
            </a:r>
            <a:r>
              <a:rPr lang="sk-SK" sz="2400" dirty="0" smtClean="0"/>
              <a:t>stručne vyjadrená základná myšlienka textu vyjadrená ucelenou vetou, nazývajú sa aj sylaby</a:t>
            </a:r>
          </a:p>
          <a:p>
            <a:pPr algn="just"/>
            <a:r>
              <a:rPr lang="sk-SK" sz="2400" b="1" dirty="0" smtClean="0"/>
              <a:t>c)výpisok </a:t>
            </a:r>
            <a:r>
              <a:rPr lang="sk-SK" sz="2400" b="1" dirty="0"/>
              <a:t>(excerpt): </a:t>
            </a:r>
            <a:r>
              <a:rPr lang="sk-SK" sz="2400" dirty="0"/>
              <a:t>doslovný odpis </a:t>
            </a:r>
            <a:r>
              <a:rPr lang="sk-SK" sz="2400" dirty="0" smtClean="0"/>
              <a:t>dôležitej </a:t>
            </a:r>
            <a:r>
              <a:rPr lang="sk-SK" sz="2400" dirty="0"/>
              <a:t>časti textu, citát, nechýba uvedený zdroj </a:t>
            </a:r>
          </a:p>
          <a:p>
            <a:pPr algn="just"/>
            <a:r>
              <a:rPr lang="sk-SK" sz="2400" b="1" dirty="0" smtClean="0"/>
              <a:t>d)výstrižok</a:t>
            </a:r>
            <a:r>
              <a:rPr lang="sk-SK" sz="2400" dirty="0"/>
              <a:t>: článok z novín/časopisu, ktorý vystrihneme a uvedieme pri ňom zdroj </a:t>
            </a:r>
            <a:r>
              <a:rPr lang="sk-SK" sz="2400" dirty="0" smtClean="0"/>
              <a:t> </a:t>
            </a:r>
            <a:endParaRPr lang="sk-SK" sz="2400" dirty="0"/>
          </a:p>
          <a:p>
            <a:pPr algn="just"/>
            <a:r>
              <a:rPr lang="sk-SK" sz="2400" b="1" smtClean="0"/>
              <a:t>e</a:t>
            </a:r>
            <a:r>
              <a:rPr lang="sk-SK" sz="2400" b="1" smtClean="0"/>
              <a:t>)poznámky</a:t>
            </a:r>
            <a:r>
              <a:rPr lang="sk-SK" sz="2400" dirty="0"/>
              <a:t>: podčiarkovanie (vodorovné, zvislé), otázniky (nejasnosť), výkričníky (zaujímavá informácia), dvojitá zvislá čiara (</a:t>
            </a:r>
            <a:r>
              <a:rPr lang="sk-SK" sz="2400" dirty="0" smtClean="0"/>
              <a:t>dôležitá </a:t>
            </a:r>
            <a:r>
              <a:rPr lang="sk-SK" sz="2400" dirty="0"/>
              <a:t>informácia), </a:t>
            </a:r>
            <a:r>
              <a:rPr lang="sk-SK" sz="2400" b="1" dirty="0"/>
              <a:t>marginálie</a:t>
            </a:r>
            <a:r>
              <a:rPr lang="sk-SK" sz="2400" dirty="0"/>
              <a:t> (krátke poznámky </a:t>
            </a:r>
            <a:r>
              <a:rPr lang="sk-SK" sz="2400" dirty="0" smtClean="0"/>
              <a:t>na vonkajšom okraji stránky) 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43037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539552" y="332656"/>
            <a:ext cx="820891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i="1" dirty="0" smtClean="0">
                <a:solidFill>
                  <a:srgbClr val="FF0000"/>
                </a:solidFill>
              </a:rPr>
              <a:t>Ako uchovávať informácie</a:t>
            </a:r>
          </a:p>
          <a:p>
            <a:r>
              <a:rPr lang="sk-SK" sz="2400" b="1" dirty="0" smtClean="0"/>
              <a:t>Diár</a:t>
            </a:r>
            <a:endParaRPr lang="sk-SK" sz="2400" b="1" dirty="0"/>
          </a:p>
          <a:p>
            <a:r>
              <a:rPr lang="sk-SK" sz="2400" dirty="0"/>
              <a:t>· všetky pracovné i osobné povinnosti, ktoré máme istý deň vykonať</a:t>
            </a:r>
          </a:p>
          <a:p>
            <a:endParaRPr lang="sk-SK" sz="2400" dirty="0" smtClean="0"/>
          </a:p>
          <a:p>
            <a:endParaRPr lang="sk-SK" sz="2400" dirty="0"/>
          </a:p>
          <a:p>
            <a:r>
              <a:rPr lang="sk-SK" sz="2400" b="1" dirty="0"/>
              <a:t>Denník</a:t>
            </a:r>
          </a:p>
          <a:p>
            <a:r>
              <a:rPr lang="sk-SK" sz="2400" dirty="0"/>
              <a:t>· zážitky uplynulého dňa v časovom slede</a:t>
            </a:r>
          </a:p>
          <a:p>
            <a:r>
              <a:rPr lang="sk-SK" sz="2400" dirty="0"/>
              <a:t>· miesto pre neskoršie poznámky</a:t>
            </a:r>
          </a:p>
          <a:p>
            <a:r>
              <a:rPr lang="sk-SK" sz="2400" dirty="0"/>
              <a:t>· pokiaľ ho čítame aspoň 2-3 x do mesiaca zlepšujeme si </a:t>
            </a:r>
            <a:r>
              <a:rPr lang="sk-SK" sz="2400" dirty="0" smtClean="0"/>
              <a:t>vyjadrovanie</a:t>
            </a:r>
          </a:p>
          <a:p>
            <a:endParaRPr lang="sk-SK" sz="2400" dirty="0"/>
          </a:p>
          <a:p>
            <a:r>
              <a:rPr lang="sk-SK" sz="2400" b="1" dirty="0"/>
              <a:t>Poznámky vo vlastnej knihe</a:t>
            </a:r>
          </a:p>
          <a:p>
            <a:r>
              <a:rPr lang="pl-PL" sz="2400" b="1" dirty="0"/>
              <a:t>1. podčiarkovanie </a:t>
            </a:r>
            <a:r>
              <a:rPr lang="pl-PL" sz="2400" dirty="0"/>
              <a:t>(zvislá čiara na okraji)</a:t>
            </a:r>
          </a:p>
          <a:p>
            <a:r>
              <a:rPr lang="pl-PL" sz="2400" b="1" dirty="0"/>
              <a:t>2. poznámky na okraji strany </a:t>
            </a:r>
            <a:r>
              <a:rPr lang="pl-PL" sz="2400" dirty="0"/>
              <a:t>(na margu) </a:t>
            </a:r>
            <a:r>
              <a:rPr lang="pl-PL" sz="2400" b="1" dirty="0"/>
              <a:t>– marginálie</a:t>
            </a:r>
          </a:p>
          <a:p>
            <a:r>
              <a:rPr lang="pl-PL" sz="2400" b="1" dirty="0"/>
              <a:t>3. papieriky s poznámkami v knihe</a:t>
            </a:r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19272842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590</Words>
  <Application>Microsoft Office PowerPoint</Application>
  <PresentationFormat>Prezentácia na obrazovke (4:3)</PresentationFormat>
  <Paragraphs>57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8" baseType="lpstr">
      <vt:lpstr>Arial</vt:lpstr>
      <vt:lpstr>Calibri</vt:lpstr>
      <vt:lpstr>Motiv systému Office</vt:lpstr>
      <vt:lpstr>Kde a ako hľadať informácie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Kde a ako hľadať informácie</dc:title>
  <dc:creator>Kristína Vargová</dc:creator>
  <cp:lastModifiedBy>uzivatel</cp:lastModifiedBy>
  <cp:revision>22</cp:revision>
  <dcterms:created xsi:type="dcterms:W3CDTF">2017-08-07T18:39:27Z</dcterms:created>
  <dcterms:modified xsi:type="dcterms:W3CDTF">2023-09-25T19:45:31Z</dcterms:modified>
</cp:coreProperties>
</file>