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8" r:id="rId12"/>
    <p:sldId id="265" r:id="rId13"/>
    <p:sldId id="263" r:id="rId14"/>
    <p:sldId id="266" r:id="rId15"/>
    <p:sldId id="269" r:id="rId16"/>
    <p:sldId id="271" r:id="rId17"/>
    <p:sldId id="270" r:id="rId18"/>
    <p:sldId id="272" r:id="rId19"/>
    <p:sldId id="274" r:id="rId20"/>
    <p:sldId id="273" r:id="rId21"/>
    <p:sldId id="275" r:id="rId22"/>
    <p:sldId id="267" r:id="rId23"/>
    <p:sldId id="276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803"/>
    <a:srgbClr val="CA7AF5"/>
    <a:srgbClr val="4E71FF"/>
    <a:srgbClr val="FB73DF"/>
    <a:srgbClr val="DDA315"/>
    <a:srgbClr val="1D92D2"/>
    <a:srgbClr val="905B3B"/>
    <a:srgbClr val="F8A7AC"/>
    <a:srgbClr val="8EC54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05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0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33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1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7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80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8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78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7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61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B653-BE60-4AB3-9F12-DB85FCE4FD35}" type="datetimeFigureOut">
              <a:rPr lang="sk-SK" smtClean="0"/>
              <a:t>10.1.2023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9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.statistics.sk/wps/portal/63f096e7-cec5-4191-bf3a-fda0cf159a83/!ut/p/z1/7VXLlqJIEP0VNywxgzf0DrHassZ6KO0DNp4kSZUWSQpQ2_qH-Yj5gPmKng_rTLB7dHpKnXNmMYvhIJlG3BsZ5I0MUIhmKMzwLlniKmEZTvn_IDTnQ6tvdzqKC2AZXeg_jLvDnu8ooAOangPsp9Ed9D-5L73Rg84BBgq52x0Oh_5gMoHeRP0IfU3pwdN4DPDJPPIvAC7xR9aR7_Xce90aANiDngF99348coaaBq5W899xP3f1Ix_euVy4jX8hwZv4FwDh5f2foBCFJKvyaoUCFpV4JZdrOd9GEvBHmqwxSagEu5JW68OpxdQW4JjUkgklhqwrjiJHCw3LixgDWSiGg21NxM5JEqOAaI6habYjExs7sk4cR7YtHWSqqiaYoPEYxl9r4edkw8tbPRXrXVHzWozwWsGF1yrqAYXLlEVN8a-qKv8ggQT7_b6dRJs2YRsJUlZtSwlKiguyQuHrlhYHNPNTtqNZuf76W6ugx61u7Vp__Pr19zLFZNVSQVVuDpoyglOKZuUaBXxfrflk8HI8Y-ORDq710Om8mF3tGUzki7eqs_C3yyUtxeG9y3CU0ng-ollMCx6DQ0q2LQj1WFbRrHpiMT33EpbTfvyz7YdFUqyOpKhqiiOaiomkaK4YJ5LiGZLiKqLKuAHe4oJ9pg1E9cQY05IUSS5Su40JJXdpktIROMiL2rZt4J27xud2d7jiDk8XNiwQMSurbZ4d_c5pCgk5X5v_Pu7zUgzJBvN9q2ccVE-aV2_kmOM0bS-TxVm0-DQWl7CWslax3bDa7mAw95_HI-_OP98KkuKCxl6Ky_I0iAiQs6LC6fcIdRJtXzwboNWtD_yfEqLghOXXrJbHfVwvDvyCAvih4_8C_mcE3BYJChpII9aHpolwV4oPbHtF2tYLN6a0ak2TLGb7vz3bzQFuwga39SaOP4iCaRrOe438FxVNdwndo3HGig3vk_4__E7cg2iy4t32ZNOGtqLalqmrim47qsbnokcmn19fQ_dY6V8qNPvXv218EbV49B6XPHdcreQkWzA0u4mab8b1tbG1g7we3b8N6FTG0Rs9vxcbL7IfKyP4BpGC1E8!/dz/d5/L2dBISEvZ0FBIS9nQSEh/" TargetMode="External"/><Relationship Id="rId2" Type="http://schemas.openxmlformats.org/officeDocument/2006/relationships/hyperlink" Target="https://slovak.statistics.sk/wps/portal/ext/home/!ut/p/z1/04_Sj9CPykssy0xPLMnMz0vMAfIjo8ziA809LZycDB0NLPyCXA08QxwD3IO8TAwNTEz1wwkpiAJKG-AAjgZA_VFgJc7ujh4m5j4GBhY-7qYGno4eoUGWgcbGBo7GUAV4zCjIjTDIdFRUBADse0bP/dz/d5/L2dBISEvZ0FBIS9nQSE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app.sazp.sk/atlass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35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I  - imigrácia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>(prisťahovalectvo)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E – emigrácia </a:t>
            </a:r>
            <a:r>
              <a:rPr lang="sk-SK" dirty="0"/>
              <a:t>(vysťahovalectvo)</a:t>
            </a:r>
          </a:p>
          <a:p>
            <a:r>
              <a:rPr lang="sk-SK" dirty="0" smtClean="0"/>
              <a:t>mechanický pohyb sa vypočíta ako rozdiel imigrantov a emigrantov počas časového obdobia (napr. roka)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1159"/>
            <a:ext cx="9047236" cy="2959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306158" y="186401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rgbClr val="7030A0"/>
                </a:solidFill>
              </a:rPr>
              <a:t>Mp</a:t>
            </a:r>
            <a:r>
              <a:rPr lang="sk-SK" sz="2800" b="1" dirty="0" smtClean="0">
                <a:solidFill>
                  <a:srgbClr val="7030A0"/>
                </a:solidFill>
              </a:rPr>
              <a:t> = I - E</a:t>
            </a:r>
            <a:endParaRPr lang="sk-SK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903" y="1301388"/>
            <a:ext cx="8642193" cy="26263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03" y="3927762"/>
            <a:ext cx="8529083" cy="2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= </a:t>
            </a:r>
            <a:r>
              <a:rPr lang="sk-SK" sz="3200" b="1" dirty="0" err="1" smtClean="0">
                <a:solidFill>
                  <a:srgbClr val="7030A0"/>
                </a:solidFill>
              </a:rPr>
              <a:t>Pp</a:t>
            </a:r>
            <a:r>
              <a:rPr lang="sk-SK" sz="3200" b="1" dirty="0" smtClean="0">
                <a:solidFill>
                  <a:srgbClr val="7030A0"/>
                </a:solidFill>
              </a:rPr>
              <a:t> + </a:t>
            </a:r>
            <a:r>
              <a:rPr lang="sk-SK" sz="3200" b="1" dirty="0" err="1" smtClean="0">
                <a:solidFill>
                  <a:srgbClr val="7030A0"/>
                </a:solidFill>
              </a:rPr>
              <a:t>Mp</a:t>
            </a:r>
            <a:endParaRPr lang="sk-SK" sz="3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3200" u="sng" dirty="0" smtClean="0"/>
              <a:t>rok 2020:</a:t>
            </a:r>
          </a:p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-2439 </a:t>
            </a:r>
            <a:r>
              <a:rPr lang="sk-SK" sz="3200" b="1" dirty="0" smtClean="0"/>
              <a:t>+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0070C0"/>
                </a:solidFill>
              </a:rPr>
              <a:t>4347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1908</a:t>
            </a:r>
            <a:endParaRPr lang="sk-SK" sz="3200" b="1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8000"/>
            <a:ext cx="8928228" cy="3060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33" y="0"/>
            <a:ext cx="6346667" cy="216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00" y="2160000"/>
            <a:ext cx="6346800" cy="2075932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10896600" y="1419828"/>
            <a:ext cx="914400" cy="4784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1277600" y="2542429"/>
            <a:ext cx="914400" cy="47848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8781528" y="5261932"/>
            <a:ext cx="936000" cy="61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820390" y="4739622"/>
            <a:ext cx="213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 roku 2020</a:t>
            </a:r>
          </a:p>
          <a:p>
            <a:r>
              <a:rPr lang="sk-SK" sz="2400" dirty="0" smtClean="0"/>
              <a:t>sa zvýšil počet </a:t>
            </a:r>
          </a:p>
          <a:p>
            <a:r>
              <a:rPr lang="sk-SK" sz="2400" dirty="0" smtClean="0"/>
              <a:t>obyv. Slovenska</a:t>
            </a:r>
          </a:p>
          <a:p>
            <a:r>
              <a:rPr lang="sk-SK" sz="2400" dirty="0" smtClean="0"/>
              <a:t>o </a:t>
            </a:r>
            <a:r>
              <a:rPr lang="sk-SK" sz="2400" b="1" dirty="0" smtClean="0">
                <a:solidFill>
                  <a:srgbClr val="7030A0"/>
                </a:solidFill>
              </a:rPr>
              <a:t>1908</a:t>
            </a:r>
            <a:r>
              <a:rPr lang="sk-SK" sz="2400" dirty="0" smtClean="0"/>
              <a:t> ľudí.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338039" y="3389023"/>
            <a:ext cx="257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= celkový prírastok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7268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1781" y="362715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PRÍRASTOK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Šípka nahor 4"/>
          <p:cNvSpPr/>
          <p:nvPr/>
        </p:nvSpPr>
        <p:spPr>
          <a:xfrm rot="2982435">
            <a:off x="547253" y="4897435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4540201">
            <a:off x="6158344" y="1129579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nahor 6"/>
          <p:cNvSpPr/>
          <p:nvPr/>
        </p:nvSpPr>
        <p:spPr>
          <a:xfrm rot="448724">
            <a:off x="8150403" y="3819102"/>
            <a:ext cx="581891" cy="160841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8425558" y="240666"/>
            <a:ext cx="3888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OKOLIE BRATISLAVY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ORAVA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VÝCHODNÉ SLOVENSKO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(okrem „Ďalekého východu“)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4521" y="356177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ÚBYTOK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nahor 2"/>
          <p:cNvSpPr/>
          <p:nvPr/>
        </p:nvSpPr>
        <p:spPr>
          <a:xfrm rot="20316708">
            <a:off x="4073236" y="5437764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nahor 4"/>
          <p:cNvSpPr/>
          <p:nvPr/>
        </p:nvSpPr>
        <p:spPr>
          <a:xfrm rot="17386381">
            <a:off x="11281530" y="3389692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9553781">
            <a:off x="6657109" y="4481048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8220720" y="356177"/>
            <a:ext cx="397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SEVEROVÝCHOD SR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JUH STREDNÉHO SLOVENSKA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NITRIANSKY KRAJ (veľká časť)</a:t>
            </a:r>
            <a:endParaRPr lang="sk-SK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slovenská</a:t>
            </a:r>
            <a:r>
              <a:rPr lang="sk-SK" dirty="0"/>
              <a:t> (80,7 %)  </a:t>
            </a:r>
          </a:p>
          <a:p>
            <a:r>
              <a:rPr lang="sk-SK" b="1" dirty="0">
                <a:solidFill>
                  <a:srgbClr val="00B050"/>
                </a:solidFill>
              </a:rPr>
              <a:t>maďarská</a:t>
            </a:r>
            <a:r>
              <a:rPr lang="sk-SK" dirty="0"/>
              <a:t> (8,5 %) → najpočetnejšia národnostná menšina</a:t>
            </a:r>
          </a:p>
          <a:p>
            <a:r>
              <a:rPr lang="sk-SK" b="1" dirty="0"/>
              <a:t>rómska</a:t>
            </a:r>
            <a:r>
              <a:rPr lang="sk-SK" dirty="0"/>
              <a:t> (2,0 %)</a:t>
            </a:r>
          </a:p>
          <a:p>
            <a:r>
              <a:rPr lang="sk-SK" b="1" dirty="0"/>
              <a:t>česká</a:t>
            </a:r>
            <a:r>
              <a:rPr lang="sk-SK" dirty="0"/>
              <a:t> (0,6 %)</a:t>
            </a:r>
          </a:p>
          <a:p>
            <a:r>
              <a:rPr lang="sk-SK" b="1" dirty="0"/>
              <a:t>rusínska, ukrajinská, ruská, nemecká, poľská a iné</a:t>
            </a:r>
            <a:r>
              <a:rPr lang="sk-SK" dirty="0"/>
              <a:t> (8,2 %)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36"/>
            <a:ext cx="12192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478645" y="2659370"/>
            <a:ext cx="6592130" cy="1325563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64"/>
          <a:stretch/>
        </p:blipFill>
        <p:spPr>
          <a:xfrm>
            <a:off x="1395185" y="26087"/>
            <a:ext cx="10796816" cy="6831914"/>
          </a:xfrm>
        </p:spPr>
      </p:pic>
      <p:sp>
        <p:nvSpPr>
          <p:cNvPr id="5" name="BlokTextu 4"/>
          <p:cNvSpPr txBox="1"/>
          <p:nvPr/>
        </p:nvSpPr>
        <p:spPr>
          <a:xfrm>
            <a:off x="7481455" y="4634345"/>
            <a:ext cx="39723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8A7AC"/>
                </a:solidFill>
              </a:rPr>
              <a:t>SLOVENSKÁ NÁRODNOSŤ</a:t>
            </a:r>
          </a:p>
          <a:p>
            <a:r>
              <a:rPr lang="sk-SK" sz="2800" b="1" dirty="0" smtClean="0">
                <a:solidFill>
                  <a:srgbClr val="8EC544"/>
                </a:solidFill>
              </a:rPr>
              <a:t>MAĎARSKÁ NÁRODNOSŤ</a:t>
            </a:r>
          </a:p>
          <a:p>
            <a:r>
              <a:rPr lang="sk-SK" sz="2800" b="1" dirty="0" smtClean="0">
                <a:solidFill>
                  <a:srgbClr val="905B3B"/>
                </a:solidFill>
              </a:rPr>
              <a:t>RÓMSKA NÁRODNOSŤ</a:t>
            </a:r>
          </a:p>
          <a:p>
            <a:r>
              <a:rPr lang="sk-SK" sz="2800" b="1" dirty="0" smtClean="0">
                <a:solidFill>
                  <a:srgbClr val="1D92D2"/>
                </a:solidFill>
              </a:rPr>
              <a:t>RUSÍNSKA NÁRODNOSŤ</a:t>
            </a:r>
            <a:endParaRPr lang="sk-SK" sz="2800" b="1" dirty="0">
              <a:solidFill>
                <a:srgbClr val="1D92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NÁBOŽENSKÉ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rímskokatolícke</a:t>
            </a:r>
            <a:r>
              <a:rPr lang="sk-SK" dirty="0"/>
              <a:t> (62,0 %)</a:t>
            </a:r>
          </a:p>
          <a:p>
            <a:r>
              <a:rPr lang="sk-SK" b="1" dirty="0"/>
              <a:t>evanjelické </a:t>
            </a:r>
            <a:r>
              <a:rPr lang="sk-SK" dirty="0"/>
              <a:t>(5,9 %)</a:t>
            </a:r>
          </a:p>
          <a:p>
            <a:r>
              <a:rPr lang="sk-SK" b="1" dirty="0"/>
              <a:t>gréckokatolícke</a:t>
            </a:r>
            <a:r>
              <a:rPr lang="sk-SK" dirty="0"/>
              <a:t> (3,8 %)</a:t>
            </a:r>
          </a:p>
          <a:p>
            <a:r>
              <a:rPr lang="sk-SK" b="1" dirty="0"/>
              <a:t>reformované kresťanské</a:t>
            </a:r>
            <a:r>
              <a:rPr lang="sk-SK" dirty="0"/>
              <a:t> (1,8 %)</a:t>
            </a:r>
          </a:p>
          <a:p>
            <a:r>
              <a:rPr lang="sk-SK" dirty="0"/>
              <a:t>veriacich menších cirkví (2%)</a:t>
            </a:r>
          </a:p>
          <a:p>
            <a:r>
              <a:rPr lang="sk-SK" dirty="0"/>
              <a:t>veriaci neregistrovaných cirkví (0,5%)</a:t>
            </a:r>
          </a:p>
          <a:p>
            <a:r>
              <a:rPr lang="sk-SK" dirty="0"/>
              <a:t>nezistené (10,6%)</a:t>
            </a:r>
          </a:p>
          <a:p>
            <a:r>
              <a:rPr lang="sk-SK" b="1" dirty="0"/>
              <a:t>bez vyznania</a:t>
            </a:r>
            <a:r>
              <a:rPr lang="sk-SK" dirty="0"/>
              <a:t> (13.4</a:t>
            </a:r>
            <a:r>
              <a:rPr lang="sk-SK" dirty="0" smtClean="0"/>
              <a:t>%)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594" y="0"/>
            <a:ext cx="2400750" cy="322118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7"/>
          <a:stretch/>
        </p:blipFill>
        <p:spPr>
          <a:xfrm>
            <a:off x="8624455" y="2414806"/>
            <a:ext cx="3567545" cy="262630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594" y="3955618"/>
            <a:ext cx="2814432" cy="29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6" y="0"/>
            <a:ext cx="12111634" cy="5751578"/>
          </a:xfrm>
        </p:spPr>
      </p:pic>
      <p:sp>
        <p:nvSpPr>
          <p:cNvPr id="6" name="BlokTextu 5"/>
          <p:cNvSpPr txBox="1"/>
          <p:nvPr/>
        </p:nvSpPr>
        <p:spPr>
          <a:xfrm>
            <a:off x="1357759" y="5751578"/>
            <a:ext cx="9556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Prevládajúce náboženstvo: </a:t>
            </a:r>
            <a:r>
              <a:rPr lang="sk-SK" sz="2800" b="1" dirty="0" smtClean="0">
                <a:solidFill>
                  <a:srgbClr val="DDA315"/>
                </a:solidFill>
              </a:rPr>
              <a:t>RÍMSKOKATOLÍCKE</a:t>
            </a:r>
            <a:r>
              <a:rPr lang="sk-SK" sz="2800" b="1" dirty="0" smtClean="0"/>
              <a:t>,  </a:t>
            </a:r>
            <a:r>
              <a:rPr lang="sk-SK" sz="2800" b="1" dirty="0" smtClean="0">
                <a:solidFill>
                  <a:srgbClr val="FB73DF"/>
                </a:solidFill>
              </a:rPr>
              <a:t>EVANJELICKÉ</a:t>
            </a:r>
            <a:r>
              <a:rPr lang="sk-SK" sz="2800" b="1" dirty="0" smtClean="0"/>
              <a:t>, </a:t>
            </a:r>
          </a:p>
          <a:p>
            <a:r>
              <a:rPr lang="sk-SK" sz="2800" b="1" dirty="0" smtClean="0">
                <a:solidFill>
                  <a:srgbClr val="4E71FF"/>
                </a:solidFill>
              </a:rPr>
              <a:t>GRÉCKOKATOLÍCKE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CA7AF5"/>
                </a:solidFill>
              </a:rPr>
              <a:t>PRAVOSLÁVNE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38A803"/>
                </a:solidFill>
              </a:rPr>
              <a:t>REFORMOVANÍ KRESŤANIA</a:t>
            </a:r>
            <a:endParaRPr lang="sk-SK" sz="2800" b="1" dirty="0">
              <a:solidFill>
                <a:srgbClr val="38A8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RELIGIOZITA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99" y="1503042"/>
            <a:ext cx="11270002" cy="535495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78" y="0"/>
            <a:ext cx="2460322" cy="22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ZAUJÍMAVÉ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ŠTATISTIKY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89" y="1479333"/>
            <a:ext cx="4977395" cy="180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9333"/>
            <a:ext cx="4922124" cy="180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89" y="3657600"/>
            <a:ext cx="8075816" cy="30133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338" y="3131127"/>
            <a:ext cx="3389167" cy="10529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953" y="4562339"/>
            <a:ext cx="4196047" cy="1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ŠTRUKTÚRA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16 % </a:t>
            </a:r>
            <a:r>
              <a:rPr lang="sk-SK" b="1" dirty="0"/>
              <a:t>predproduktívny vek</a:t>
            </a:r>
            <a:r>
              <a:rPr lang="sk-SK" dirty="0"/>
              <a:t> (0 – 14 rokov) → deti, žiaci</a:t>
            </a:r>
          </a:p>
          <a:p>
            <a:r>
              <a:rPr lang="sk-SK" dirty="0"/>
              <a:t>67 % </a:t>
            </a:r>
            <a:r>
              <a:rPr lang="sk-SK" b="1" dirty="0"/>
              <a:t>produktívny vek</a:t>
            </a:r>
            <a:r>
              <a:rPr lang="sk-SK" dirty="0"/>
              <a:t> (15 – 64 rokov) → študenti, pracujúci</a:t>
            </a:r>
          </a:p>
          <a:p>
            <a:r>
              <a:rPr lang="sk-SK" dirty="0"/>
              <a:t>17 % </a:t>
            </a:r>
            <a:r>
              <a:rPr lang="sk-SK" b="1" dirty="0"/>
              <a:t>poproduktívny vek</a:t>
            </a:r>
            <a:r>
              <a:rPr lang="sk-SK" dirty="0"/>
              <a:t> (65 + rokov) → dôchodcovia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37" y="3647916"/>
            <a:ext cx="9488926" cy="32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259626" y="2795262"/>
            <a:ext cx="6500452" cy="1325563"/>
          </a:xfrm>
        </p:spPr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PYRAMÍDA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46" y="39928"/>
            <a:ext cx="6525491" cy="68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ĎALŠIE ZAUJÍMAVÉ ŠTATISTIKY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89" y="1479333"/>
            <a:ext cx="4977395" cy="180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9333"/>
            <a:ext cx="4922124" cy="180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89" y="3657600"/>
            <a:ext cx="8075816" cy="30133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338" y="3131127"/>
            <a:ext cx="3389167" cy="10529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953" y="4562339"/>
            <a:ext cx="4196047" cy="1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STOJÍ ZA POZORNOSŤ: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b="1" dirty="0" smtClean="0">
              <a:solidFill>
                <a:srgbClr val="0070C0"/>
              </a:solidFill>
              <a:hlinkClick r:id="rId2"/>
            </a:endParaRPr>
          </a:p>
          <a:p>
            <a:pPr algn="ctr"/>
            <a:r>
              <a:rPr lang="sk-SK" b="1" dirty="0" smtClean="0">
                <a:solidFill>
                  <a:srgbClr val="0070C0"/>
                </a:solidFill>
                <a:hlinkClick r:id="rId2"/>
              </a:rPr>
              <a:t>Štatistický úrad Slovenskej republiky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3"/>
              </a:rPr>
              <a:t>Slovenská republika v </a:t>
            </a:r>
            <a:r>
              <a:rPr lang="sk-SK" b="1" dirty="0" smtClean="0">
                <a:solidFill>
                  <a:srgbClr val="0070C0"/>
                </a:solidFill>
                <a:hlinkClick r:id="rId3"/>
              </a:rPr>
              <a:t>číslach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4"/>
              </a:rPr>
              <a:t>Interaktívny atlas obyvateľstva a sídiel SR</a:t>
            </a:r>
            <a:endParaRPr lang="sk-SK" b="1" dirty="0" smtClean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301">
            <a:off x="283464" y="2210352"/>
            <a:ext cx="2460746" cy="250108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208" y="883913"/>
            <a:ext cx="2523259" cy="25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OBYVATEĽSTVO SR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0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k 31.12.2020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13800" b="1" dirty="0" smtClean="0">
                <a:solidFill>
                  <a:srgbClr val="7030A0"/>
                </a:solidFill>
              </a:rPr>
              <a:t>5 459 781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3200" dirty="0" smtClean="0"/>
              <a:t>→ z toho </a:t>
            </a:r>
            <a:r>
              <a:rPr lang="sk-SK" sz="3200" b="1" dirty="0" smtClean="0">
                <a:solidFill>
                  <a:srgbClr val="0070C0"/>
                </a:solidFill>
              </a:rPr>
              <a:t>48,8 % 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51,2 % žien</a:t>
            </a:r>
          </a:p>
          <a:p>
            <a:pPr marL="0" indent="0">
              <a:buNone/>
            </a:pPr>
            <a:r>
              <a:rPr lang="sk-SK" sz="3200" dirty="0" smtClean="0"/>
              <a:t>→ stredná dĺžka života </a:t>
            </a:r>
            <a:r>
              <a:rPr lang="sk-SK" sz="3200" b="1" dirty="0" smtClean="0">
                <a:solidFill>
                  <a:srgbClr val="0070C0"/>
                </a:solidFill>
              </a:rPr>
              <a:t>73,5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80,2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r>
              <a:rPr lang="sk-SK" sz="3200" dirty="0" smtClean="0"/>
              <a:t>→ priemerný vek </a:t>
            </a:r>
            <a:r>
              <a:rPr lang="sk-SK" sz="3200" b="1" dirty="0" smtClean="0">
                <a:solidFill>
                  <a:srgbClr val="0070C0"/>
                </a:solidFill>
              </a:rPr>
              <a:t>39,7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42,8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endParaRPr lang="sk-SK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206" y="3189071"/>
            <a:ext cx="1804294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– 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aká bude budúcnosť? </a:t>
            </a:r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34" y="1509171"/>
            <a:ext cx="10002311" cy="5348829"/>
          </a:xfrm>
          <a:prstGeom prst="rect">
            <a:avLst/>
          </a:prstGeom>
        </p:spPr>
      </p:pic>
      <p:sp>
        <p:nvSpPr>
          <p:cNvPr id="5" name="Šípka nahor 4"/>
          <p:cNvSpPr/>
          <p:nvPr/>
        </p:nvSpPr>
        <p:spPr>
          <a:xfrm>
            <a:off x="5047342" y="2834734"/>
            <a:ext cx="727364" cy="127413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27895" y="4236936"/>
            <a:ext cx="3914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Posledných 30 rokov sa počet </a:t>
            </a:r>
          </a:p>
          <a:p>
            <a:r>
              <a:rPr lang="sk-SK" sz="2400" dirty="0" smtClean="0"/>
              <a:t>obyvateľov veľmi nemenil</a:t>
            </a:r>
          </a:p>
          <a:p>
            <a:r>
              <a:rPr lang="sk-SK" sz="2400" dirty="0" smtClean="0"/>
              <a:t>(mierne rástol).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839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HUSTOTA ZAĽUDNENIA </a:t>
            </a:r>
            <a:r>
              <a:rPr lang="sk-SK" dirty="0" smtClean="0"/>
              <a:t>≐</a:t>
            </a:r>
            <a:r>
              <a:rPr lang="sk-SK" b="1" dirty="0" smtClean="0">
                <a:solidFill>
                  <a:srgbClr val="FF0000"/>
                </a:solidFill>
              </a:rPr>
              <a:t>111 obyv./km</a:t>
            </a:r>
            <a:r>
              <a:rPr lang="sk-SK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²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0163"/>
            <a:ext cx="11915459" cy="54878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8270" y="1690688"/>
            <a:ext cx="3075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</a:rPr>
              <a:t>najväčšia:</a:t>
            </a:r>
            <a:r>
              <a:rPr lang="sk-SK" sz="2400" dirty="0" smtClean="0"/>
              <a:t> veľké mestá, </a:t>
            </a:r>
          </a:p>
          <a:p>
            <a:r>
              <a:rPr lang="sk-SK" sz="2400" dirty="0" smtClean="0"/>
              <a:t>okolie Bratislavy, </a:t>
            </a:r>
          </a:p>
          <a:p>
            <a:r>
              <a:rPr lang="sk-SK" sz="2400" dirty="0" smtClean="0"/>
              <a:t>západ Slovenska, </a:t>
            </a:r>
          </a:p>
          <a:p>
            <a:r>
              <a:rPr lang="sk-SK" sz="2400" dirty="0" smtClean="0"/>
              <a:t>kotliny SR </a:t>
            </a:r>
          </a:p>
          <a:p>
            <a:r>
              <a:rPr lang="sk-SK" sz="2400" dirty="0" smtClean="0"/>
              <a:t>(napr. Košická </a:t>
            </a:r>
          </a:p>
          <a:p>
            <a:r>
              <a:rPr lang="sk-SK" sz="2400" dirty="0" smtClean="0"/>
              <a:t>kotlina, </a:t>
            </a:r>
          </a:p>
          <a:p>
            <a:r>
              <a:rPr lang="sk-SK" sz="2400" dirty="0" smtClean="0"/>
              <a:t>Popradská </a:t>
            </a:r>
          </a:p>
          <a:p>
            <a:r>
              <a:rPr lang="sk-SK" sz="2400" dirty="0" smtClean="0"/>
              <a:t>kotlina, </a:t>
            </a:r>
          </a:p>
          <a:p>
            <a:r>
              <a:rPr lang="sk-SK" sz="2400" dirty="0" smtClean="0"/>
              <a:t>Považské </a:t>
            </a:r>
          </a:p>
          <a:p>
            <a:r>
              <a:rPr lang="sk-SK" sz="2400" dirty="0" smtClean="0"/>
              <a:t>podolie)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8964166" y="3583514"/>
            <a:ext cx="2951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najmenšia:</a:t>
            </a:r>
            <a:r>
              <a:rPr lang="sk-SK" sz="2400" dirty="0" smtClean="0"/>
              <a:t> </a:t>
            </a:r>
          </a:p>
          <a:p>
            <a:pPr algn="r"/>
            <a:r>
              <a:rPr lang="sk-SK" sz="2400" dirty="0" smtClean="0"/>
              <a:t>vidiecke oblasti, stredné Slovensko, okrajové časti východného </a:t>
            </a:r>
          </a:p>
          <a:p>
            <a:pPr algn="r"/>
            <a:r>
              <a:rPr lang="sk-SK" sz="2400" dirty="0" smtClean="0"/>
              <a:t>Slovenska (hranice s Poľskom a Ukrajinou), horské oblasti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730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NATALITA (= pôrodnosť) - 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narodených detí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6636"/>
            <a:ext cx="8783782" cy="295874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366022" y="2662466"/>
            <a:ext cx="5452134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Výpočet natality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FF0000"/>
                </a:solidFill>
              </a:rPr>
              <a:t>N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(56 650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FF0000"/>
                </a:solidFill>
              </a:rPr>
              <a:t>10,37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‰</a:t>
            </a:r>
          </a:p>
          <a:p>
            <a:endParaRPr lang="sk-SK" sz="2400" b="1" dirty="0">
              <a:solidFill>
                <a:srgbClr val="FF0000"/>
              </a:solidFill>
            </a:endParaRPr>
          </a:p>
          <a:p>
            <a:r>
              <a:rPr lang="sk-SK" sz="2400" b="1" dirty="0" smtClean="0"/>
              <a:t>TEDA: </a:t>
            </a:r>
            <a:r>
              <a:rPr lang="sk-SK" sz="2400" dirty="0" smtClean="0"/>
              <a:t>v roku </a:t>
            </a:r>
            <a:r>
              <a:rPr lang="sk-SK" sz="2400" b="1" dirty="0" smtClean="0"/>
              <a:t>2020 </a:t>
            </a:r>
            <a:r>
              <a:rPr lang="sk-SK" sz="2400" dirty="0" smtClean="0"/>
              <a:t>sa narodilo približne </a:t>
            </a:r>
          </a:p>
          <a:p>
            <a:r>
              <a:rPr lang="sk-SK" sz="2400" b="1" dirty="0" smtClean="0"/>
              <a:t>10 detí </a:t>
            </a:r>
            <a:r>
              <a:rPr lang="sk-SK" sz="2400" dirty="0" smtClean="0"/>
              <a:t>na</a:t>
            </a:r>
            <a:r>
              <a:rPr lang="sk-SK" sz="2400" b="1" dirty="0" smtClean="0"/>
              <a:t> 1000 obyvateľov.</a:t>
            </a:r>
            <a:endParaRPr lang="sk-SK" sz="2400" b="1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391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MORTALITA (= úmrtnosť) - M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zomretých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6918"/>
            <a:ext cx="7969660" cy="29592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489696" y="2410057"/>
            <a:ext cx="6501413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Výpočet mortality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0070C0"/>
                </a:solidFill>
              </a:rPr>
              <a:t>M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(59 089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0070C0"/>
                </a:solidFill>
              </a:rPr>
              <a:t>10,82 ‰</a:t>
            </a:r>
          </a:p>
          <a:p>
            <a:endParaRPr lang="sk-SK" sz="2400" b="1" dirty="0">
              <a:solidFill>
                <a:srgbClr val="0070C0"/>
              </a:solidFill>
            </a:endParaRPr>
          </a:p>
          <a:p>
            <a:r>
              <a:rPr lang="sk-SK" sz="2400" b="1" dirty="0"/>
              <a:t>TEDA: </a:t>
            </a:r>
            <a:r>
              <a:rPr lang="sk-SK" sz="2400" dirty="0"/>
              <a:t>v roku </a:t>
            </a:r>
            <a:r>
              <a:rPr lang="sk-SK" sz="2400" b="1" dirty="0"/>
              <a:t>2020 </a:t>
            </a:r>
            <a:r>
              <a:rPr lang="sk-SK" sz="2400" dirty="0" smtClean="0"/>
              <a:t>zomrelo takmer </a:t>
            </a:r>
            <a:r>
              <a:rPr lang="sk-SK" sz="2400" b="1" dirty="0" smtClean="0"/>
              <a:t>11 ľudí </a:t>
            </a:r>
            <a:r>
              <a:rPr lang="sk-SK" sz="2400" dirty="0"/>
              <a:t>na</a:t>
            </a:r>
            <a:r>
              <a:rPr lang="sk-SK" sz="2400" b="1" dirty="0"/>
              <a:t> 1000 obyvateľov.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5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PRIRODZENÝ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zmena v stave obyvateľstva ako výsledok prirodzených procesov (natalita a mortalita)</a:t>
            </a:r>
          </a:p>
          <a:p>
            <a:endParaRPr lang="sk-SK" sz="4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4800" b="1" dirty="0" err="1" smtClean="0">
                <a:solidFill>
                  <a:srgbClr val="7030A0"/>
                </a:solidFill>
              </a:rPr>
              <a:t>Pp</a:t>
            </a:r>
            <a:r>
              <a:rPr lang="sk-SK" sz="4800" b="1" dirty="0" smtClean="0">
                <a:solidFill>
                  <a:srgbClr val="7030A0"/>
                </a:solidFill>
              </a:rPr>
              <a:t> = N - M</a:t>
            </a:r>
            <a:endParaRPr lang="sk-SK" sz="4800" b="1" dirty="0">
              <a:solidFill>
                <a:srgbClr val="7030A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463580" y="2790247"/>
            <a:ext cx="70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+</a:t>
            </a:r>
            <a:r>
              <a:rPr lang="sk-SK" sz="2800" dirty="0" smtClean="0"/>
              <a:t> ak je výsledok kladný → </a:t>
            </a:r>
            <a:r>
              <a:rPr lang="sk-SK" sz="2800" b="1" dirty="0" smtClean="0">
                <a:solidFill>
                  <a:srgbClr val="0070C0"/>
                </a:solidFill>
              </a:rPr>
              <a:t>prirodzený prírastok</a:t>
            </a:r>
            <a:endParaRPr lang="sk-SK" sz="2800" b="1" dirty="0">
              <a:solidFill>
                <a:srgbClr val="0070C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463580" y="4129662"/>
            <a:ext cx="689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-</a:t>
            </a:r>
            <a:r>
              <a:rPr lang="sk-SK" sz="2800" dirty="0" smtClean="0"/>
              <a:t> ak je výsledok záporný → </a:t>
            </a:r>
            <a:r>
              <a:rPr lang="sk-SK" sz="2800" b="1" dirty="0" smtClean="0">
                <a:solidFill>
                  <a:srgbClr val="FF0000"/>
                </a:solidFill>
              </a:rPr>
              <a:t>prirodzený úbytok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3719945" y="3226307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719945" y="3876282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18" y="2805871"/>
            <a:ext cx="10347572" cy="3521653"/>
          </a:xfrm>
          <a:prstGeom prst="rect">
            <a:avLst/>
          </a:prstGeom>
        </p:spPr>
      </p:pic>
      <p:sp>
        <p:nvSpPr>
          <p:cNvPr id="6" name="Šípka nadol 5"/>
          <p:cNvSpPr/>
          <p:nvPr/>
        </p:nvSpPr>
        <p:spPr>
          <a:xfrm>
            <a:off x="11035145" y="3876282"/>
            <a:ext cx="318655" cy="1339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923344" y="2513247"/>
            <a:ext cx="4174091" cy="1200329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dirty="0"/>
              <a:t>V roku 2020 bol na Slovensku </a:t>
            </a:r>
            <a:endParaRPr lang="sk-SK" sz="2400" dirty="0" smtClean="0"/>
          </a:p>
          <a:p>
            <a:r>
              <a:rPr lang="sk-SK" sz="2400" dirty="0" smtClean="0"/>
              <a:t>zaznamenaný </a:t>
            </a:r>
            <a:r>
              <a:rPr lang="sk-SK" sz="2400" dirty="0"/>
              <a:t>po 17 rokoch </a:t>
            </a:r>
            <a:endParaRPr lang="sk-SK" sz="2400" dirty="0" smtClean="0"/>
          </a:p>
          <a:p>
            <a:r>
              <a:rPr lang="sk-SK" sz="2400" dirty="0" smtClean="0"/>
              <a:t>prirodzený </a:t>
            </a:r>
            <a:r>
              <a:rPr lang="sk-SK" sz="2400" dirty="0"/>
              <a:t>úbytok </a:t>
            </a:r>
            <a:r>
              <a:rPr lang="sk-SK" sz="2400" dirty="0" smtClean="0"/>
              <a:t>obyvateľstva.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4936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544</Words>
  <Application>Microsoft Office PowerPoint</Application>
  <PresentationFormat>Širokouhlá</PresentationFormat>
  <Paragraphs>115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Motív balíka Office</vt:lpstr>
      <vt:lpstr>Prezentácia programu PowerPoint</vt:lpstr>
      <vt:lpstr>ZAUJÍMAVÉ ŠTATISTIKY</vt:lpstr>
      <vt:lpstr>OBYVATEĽSTVO SR</vt:lpstr>
      <vt:lpstr>POČET OBYVATEĽOV SR k 31.12.2020</vt:lpstr>
      <vt:lpstr>POČET OBYVATEĽOV SR – aká bude budúcnosť? </vt:lpstr>
      <vt:lpstr>HUSTOTA ZAĽUDNENIA ≐111 obyv./km²</vt:lpstr>
      <vt:lpstr>NATALITA (= pôrodnosť) - N</vt:lpstr>
      <vt:lpstr>MORTALITA (= úmrtnosť) - M </vt:lpstr>
      <vt:lpstr>PRIRODZENÝ POHYB - Pp</vt:lpstr>
      <vt:lpstr>MECHANICKÝ POHYB  - Mp</vt:lpstr>
      <vt:lpstr>MECHANICKÝ POHYB  - Mp</vt:lpstr>
      <vt:lpstr>CELKOVÝ POHYB - Cp</vt:lpstr>
      <vt:lpstr>CELKOVÝ PRÍRASTOK OBYVATEĽSTVA</vt:lpstr>
      <vt:lpstr>CELKOVÝ ÚBYTOK OBYVATEĽSTVA</vt:lpstr>
      <vt:lpstr>NÁRODNOSTNÉ ZLOŽENIE</vt:lpstr>
      <vt:lpstr>NÁRODNOSTNÉ ZLOŽENIE</vt:lpstr>
      <vt:lpstr>NÁBOŽENSKÉ ZLOŽENIE</vt:lpstr>
      <vt:lpstr>Prezentácia programu PowerPoint</vt:lpstr>
      <vt:lpstr>RELIGIOZITA OBYVATEĽSTVA</vt:lpstr>
      <vt:lpstr>VEKOVÁ ŠTRUKTÚRA </vt:lpstr>
      <vt:lpstr>VEKOVÁ PYRAMÍDA</vt:lpstr>
      <vt:lpstr>ĎALŠIE ZAUJÍMAVÉ ŠTATISTIKY</vt:lpstr>
      <vt:lpstr>STOJÍ ZA POZORNOSŤ: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SR</dc:title>
  <dc:creator>Chlupíkovci</dc:creator>
  <cp:lastModifiedBy>ucitel</cp:lastModifiedBy>
  <cp:revision>26</cp:revision>
  <dcterms:created xsi:type="dcterms:W3CDTF">2021-12-12T18:48:33Z</dcterms:created>
  <dcterms:modified xsi:type="dcterms:W3CDTF">2023-01-10T07:06:51Z</dcterms:modified>
</cp:coreProperties>
</file>