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183294-3FC5-4D7F-8EA2-9C30E3BFD0D5}" type="datetimeFigureOut">
              <a:rPr lang="sk-SK" smtClean="0"/>
              <a:pPr/>
              <a:t>11. 05. 2022</a:t>
            </a:fld>
            <a:endParaRPr lang="sk-SK" dirty="0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C614F-9E7E-4169-A613-82EDE912458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183294-3FC5-4D7F-8EA2-9C30E3BFD0D5}" type="datetimeFigureOut">
              <a:rPr lang="sk-SK" smtClean="0"/>
              <a:pPr/>
              <a:t>11. 05. 2022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C614F-9E7E-4169-A613-82EDE912458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183294-3FC5-4D7F-8EA2-9C30E3BFD0D5}" type="datetimeFigureOut">
              <a:rPr lang="sk-SK" smtClean="0"/>
              <a:pPr/>
              <a:t>11. 05. 2022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C614F-9E7E-4169-A613-82EDE912458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183294-3FC5-4D7F-8EA2-9C30E3BFD0D5}" type="datetimeFigureOut">
              <a:rPr lang="sk-SK" smtClean="0"/>
              <a:pPr/>
              <a:t>11. 05. 2022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C614F-9E7E-4169-A613-82EDE912458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183294-3FC5-4D7F-8EA2-9C30E3BFD0D5}" type="datetimeFigureOut">
              <a:rPr lang="sk-SK" smtClean="0"/>
              <a:pPr/>
              <a:t>11. 05. 2022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C614F-9E7E-4169-A613-82EDE912458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183294-3FC5-4D7F-8EA2-9C30E3BFD0D5}" type="datetimeFigureOut">
              <a:rPr lang="sk-SK" smtClean="0"/>
              <a:pPr/>
              <a:t>11. 05. 2022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C614F-9E7E-4169-A613-82EDE912458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183294-3FC5-4D7F-8EA2-9C30E3BFD0D5}" type="datetimeFigureOut">
              <a:rPr lang="sk-SK" smtClean="0"/>
              <a:pPr/>
              <a:t>11. 05. 2022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C614F-9E7E-4169-A613-82EDE912458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183294-3FC5-4D7F-8EA2-9C30E3BFD0D5}" type="datetimeFigureOut">
              <a:rPr lang="sk-SK" smtClean="0"/>
              <a:pPr/>
              <a:t>11. 05. 2022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C614F-9E7E-4169-A613-82EDE912458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183294-3FC5-4D7F-8EA2-9C30E3BFD0D5}" type="datetimeFigureOut">
              <a:rPr lang="sk-SK" smtClean="0"/>
              <a:pPr/>
              <a:t>11. 05. 2022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C614F-9E7E-4169-A613-82EDE912458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183294-3FC5-4D7F-8EA2-9C30E3BFD0D5}" type="datetimeFigureOut">
              <a:rPr lang="sk-SK" smtClean="0"/>
              <a:pPr/>
              <a:t>11. 05. 2022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C614F-9E7E-4169-A613-82EDE912458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183294-3FC5-4D7F-8EA2-9C30E3BFD0D5}" type="datetimeFigureOut">
              <a:rPr lang="sk-SK" smtClean="0"/>
              <a:pPr/>
              <a:t>11. 05. 2022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C614F-9E7E-4169-A613-82EDE912458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D183294-3FC5-4D7F-8EA2-9C30E3BFD0D5}" type="datetimeFigureOut">
              <a:rPr lang="sk-SK" smtClean="0"/>
              <a:pPr/>
              <a:t>11. 05. 2022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 dirty="0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90C614F-9E7E-4169-A613-82EDE912458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3608" y="836712"/>
            <a:ext cx="3672408" cy="2736304"/>
          </a:xfrm>
        </p:spPr>
        <p:txBody>
          <a:bodyPr>
            <a:normAutofit/>
          </a:bodyPr>
          <a:lstStyle/>
          <a:p>
            <a:r>
              <a:rPr lang="sk-SK" sz="4800" b="1" dirty="0" smtClean="0"/>
              <a:t>Objem a povrch gule</a:t>
            </a:r>
            <a:endParaRPr lang="sk-SK" sz="48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7222" y="0"/>
            <a:ext cx="1992610" cy="199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0887" y="0"/>
            <a:ext cx="46196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4420" y="4191000"/>
            <a:ext cx="2857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5550" y="4293096"/>
            <a:ext cx="28384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0907" y="4322043"/>
            <a:ext cx="2059285" cy="205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KOLA\matika\9.rocnik\M9_gula\gula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2454123" cy="2952328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197768"/>
            <a:ext cx="7498080" cy="1143000"/>
          </a:xfrm>
        </p:spPr>
        <p:txBody>
          <a:bodyPr/>
          <a:lstStyle/>
          <a:p>
            <a:r>
              <a:rPr lang="sk-SK" b="1" dirty="0" smtClean="0"/>
              <a:t>Guľa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11960" y="1087760"/>
            <a:ext cx="4721728" cy="1549152"/>
          </a:xfrm>
        </p:spPr>
        <p:txBody>
          <a:bodyPr>
            <a:noAutofit/>
          </a:bodyPr>
          <a:lstStyle/>
          <a:p>
            <a:r>
              <a:rPr lang="sk-SK" sz="4000" dirty="0" smtClean="0"/>
              <a:t>vzniká otáčaním polkruhu okolo priemeru</a:t>
            </a:r>
            <a:endParaRPr lang="sk-SK" sz="4000" dirty="0"/>
          </a:p>
        </p:txBody>
      </p:sp>
      <p:sp>
        <p:nvSpPr>
          <p:cNvPr id="8" name="Zástupný symbol obsahu 2"/>
          <p:cNvSpPr txBox="1">
            <a:spLocks/>
          </p:cNvSpPr>
          <p:nvPr/>
        </p:nvSpPr>
        <p:spPr>
          <a:xfrm>
            <a:off x="4067944" y="3068960"/>
            <a:ext cx="4896544" cy="29523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sk-SK" sz="4000" dirty="0"/>
              <a:t>j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množina všetkých bodov X priestoru, pre ktorú</a:t>
            </a:r>
            <a:r>
              <a:rPr kumimoji="0" lang="sk-SK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platí: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sk-SK" sz="4000" dirty="0"/>
              <a:t>	</a:t>
            </a:r>
            <a:r>
              <a:rPr kumimoji="0" lang="sk-SK" sz="4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|SX| ≤ r</a:t>
            </a:r>
            <a:endParaRPr kumimoji="0" lang="sk-SK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1403648" y="18864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Guľová</a:t>
            </a:r>
            <a:r>
              <a:rPr kumimoji="0" lang="sk-SK" sz="43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plocha</a:t>
            </a:r>
            <a:endParaRPr kumimoji="0" lang="sk-SK" sz="43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139952" y="1340768"/>
            <a:ext cx="4721728" cy="15491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vzniká otáčaním polkružnice okolo priemeru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 descr="D:\SKOLA\matika\9.rocnik\M9_gula\gulova plocha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2448272" cy="2923311"/>
          </a:xfrm>
          <a:prstGeom prst="rect">
            <a:avLst/>
          </a:prstGeom>
          <a:noFill/>
        </p:spPr>
      </p:pic>
      <p:sp>
        <p:nvSpPr>
          <p:cNvPr id="7" name="Zástupný symbol obsahu 2"/>
          <p:cNvSpPr txBox="1">
            <a:spLocks/>
          </p:cNvSpPr>
          <p:nvPr/>
        </p:nvSpPr>
        <p:spPr>
          <a:xfrm>
            <a:off x="4247456" y="3212976"/>
            <a:ext cx="4896544" cy="29523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sk-SK" sz="4000" dirty="0"/>
              <a:t>j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množina všetkých bodov X priestoru, pre ktorú</a:t>
            </a:r>
            <a:r>
              <a:rPr kumimoji="0" lang="sk-SK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platí: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sk-SK" sz="4000" dirty="0"/>
              <a:t>	</a:t>
            </a:r>
            <a:r>
              <a:rPr kumimoji="0" lang="sk-SK" sz="4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|SX| = r</a:t>
            </a:r>
            <a:endParaRPr kumimoji="0" lang="sk-SK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KOLA\matika\9.rocnik\M9_gula\hlavna kruznica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42003"/>
            <a:ext cx="4104456" cy="3339151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176464" y="764704"/>
            <a:ext cx="5148064" cy="5688632"/>
          </a:xfrm>
        </p:spPr>
        <p:txBody>
          <a:bodyPr>
            <a:normAutofit/>
          </a:bodyPr>
          <a:lstStyle/>
          <a:p>
            <a:r>
              <a:rPr lang="sk-SK" sz="3400" dirty="0" smtClean="0"/>
              <a:t>rovina, ktorá prechádza </a:t>
            </a:r>
            <a:r>
              <a:rPr lang="sk-SK" sz="3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stredom guľovej plochy </a:t>
            </a:r>
            <a:r>
              <a:rPr lang="sk-SK" sz="3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sk-SK" sz="3400" dirty="0" smtClean="0"/>
              <a:t>, pretína túto guľovú plochu v </a:t>
            </a:r>
            <a:r>
              <a:rPr lang="sk-SK" sz="3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kružnici </a:t>
            </a:r>
            <a:r>
              <a:rPr lang="sk-SK" sz="3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sk-SK" sz="3400" b="1" dirty="0" smtClean="0"/>
              <a:t> </a:t>
            </a:r>
            <a:r>
              <a:rPr lang="sk-SK" sz="3400" dirty="0" smtClean="0"/>
              <a:t>so stredom </a:t>
            </a:r>
            <a:r>
              <a:rPr lang="sk-SK" sz="3400" b="1" i="1" dirty="0" smtClean="0"/>
              <a:t>S</a:t>
            </a:r>
            <a:r>
              <a:rPr lang="sk-SK" sz="3400" dirty="0" smtClean="0"/>
              <a:t> a </a:t>
            </a:r>
            <a:br>
              <a:rPr lang="sk-SK" sz="3400" dirty="0" smtClean="0"/>
            </a:br>
            <a:r>
              <a:rPr lang="sk-SK" sz="3400" dirty="0" smtClean="0"/>
              <a:t>s </a:t>
            </a:r>
            <a:r>
              <a:rPr lang="sk-SK" sz="3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polomerom </a:t>
            </a:r>
            <a:r>
              <a:rPr lang="sk-SK" sz="3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sk-SK" sz="3400" dirty="0" smtClean="0"/>
              <a:t>. Takáto kružnica sa nazýva </a:t>
            </a:r>
            <a:r>
              <a:rPr lang="sk-SK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hlavná kružnica guľovej plochy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75656" y="3481288"/>
            <a:ext cx="2232248" cy="2107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hlink"/>
              </a:gs>
            </a:gsLst>
            <a:lin ang="2700000" scaled="1"/>
            <a:tileRect/>
          </a:gra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k-SK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59374" y="4269705"/>
            <a:ext cx="3404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00FF"/>
                </a:solidFill>
              </a:rPr>
              <a:t>S</a:t>
            </a: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1477245" y="4314156"/>
            <a:ext cx="2228062" cy="629751"/>
            <a:chOff x="915" y="2640"/>
            <a:chExt cx="1685" cy="507"/>
          </a:xfrm>
        </p:grpSpPr>
        <p:sp>
          <p:nvSpPr>
            <p:cNvPr id="8" name="Arc 13"/>
            <p:cNvSpPr>
              <a:spLocks/>
            </p:cNvSpPr>
            <p:nvPr/>
          </p:nvSpPr>
          <p:spPr bwMode="auto">
            <a:xfrm rot="-10800000" flipH="1" flipV="1">
              <a:off x="915" y="2640"/>
              <a:ext cx="1685" cy="25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42 h 21942"/>
                <a:gd name="T2" fmla="*/ 43197 w 43200"/>
                <a:gd name="T3" fmla="*/ 21942 h 21942"/>
                <a:gd name="T4" fmla="*/ 21600 w 43200"/>
                <a:gd name="T5" fmla="*/ 21600 h 2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42" fill="none" extrusionOk="0">
                  <a:moveTo>
                    <a:pt x="2" y="21942"/>
                  </a:moveTo>
                  <a:cubicBezTo>
                    <a:pt x="0" y="21828"/>
                    <a:pt x="0" y="217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14"/>
                    <a:pt x="43199" y="21828"/>
                    <a:pt x="43197" y="21942"/>
                  </a:cubicBezTo>
                </a:path>
                <a:path w="43200" h="21942" stroke="0" extrusionOk="0">
                  <a:moveTo>
                    <a:pt x="2" y="21942"/>
                  </a:moveTo>
                  <a:cubicBezTo>
                    <a:pt x="0" y="21828"/>
                    <a:pt x="0" y="217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14"/>
                    <a:pt x="43199" y="21828"/>
                    <a:pt x="43197" y="2194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" name="Arc 14"/>
            <p:cNvSpPr>
              <a:spLocks/>
            </p:cNvSpPr>
            <p:nvPr/>
          </p:nvSpPr>
          <p:spPr bwMode="auto">
            <a:xfrm rot="10800000" flipH="1">
              <a:off x="915" y="2894"/>
              <a:ext cx="1685" cy="25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06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506"/>
                  </a:moveTo>
                  <a:cubicBezTo>
                    <a:pt x="51" y="9613"/>
                    <a:pt x="970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506"/>
                  </a:moveTo>
                  <a:cubicBezTo>
                    <a:pt x="51" y="9613"/>
                    <a:pt x="970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483768" y="4649118"/>
            <a:ext cx="78129" cy="7377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2555776" y="4725144"/>
            <a:ext cx="504056" cy="216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2771800" y="4509120"/>
            <a:ext cx="2399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k-SK" i="1" dirty="0">
                <a:solidFill>
                  <a:srgbClr val="0000FF"/>
                </a:solidFill>
              </a:rPr>
              <a:t>r</a:t>
            </a:r>
          </a:p>
        </p:txBody>
      </p:sp>
      <p:cxnSp>
        <p:nvCxnSpPr>
          <p:cNvPr id="16" name="Rovná spojovacia šípka 15"/>
          <p:cNvCxnSpPr/>
          <p:nvPr/>
        </p:nvCxnSpPr>
        <p:spPr>
          <a:xfrm rot="10800000">
            <a:off x="3491880" y="4797152"/>
            <a:ext cx="1152128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ástupný symbol obsahu 2"/>
          <p:cNvSpPr txBox="1">
            <a:spLocks/>
          </p:cNvSpPr>
          <p:nvPr/>
        </p:nvSpPr>
        <p:spPr>
          <a:xfrm>
            <a:off x="1506456" y="5661248"/>
            <a:ext cx="4289680" cy="15121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sk-SK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kumimoji="0" lang="sk-SK" sz="320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stred gule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sk-SK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sk-SK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polomer gule</a:t>
            </a:r>
            <a:endParaRPr kumimoji="0" lang="sk-SK" sz="3200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10" grpId="0" animBg="1"/>
      <p:bldP spid="11" grpId="0" animBg="1"/>
      <p:bldP spid="12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44008" y="1447800"/>
            <a:ext cx="4289680" cy="4800600"/>
          </a:xfrm>
        </p:spPr>
        <p:txBody>
          <a:bodyPr/>
          <a:lstStyle/>
          <a:p>
            <a:r>
              <a:rPr lang="sk-SK" sz="3600" dirty="0" smtClean="0"/>
              <a:t>rovina, ktorá pretína guľovú plochu, sa nazýva </a:t>
            </a:r>
            <a:r>
              <a:rPr lang="sk-SK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sečná rovina</a:t>
            </a:r>
          </a:p>
          <a:p>
            <a:endParaRPr lang="sk-SK" dirty="0"/>
          </a:p>
        </p:txBody>
      </p:sp>
      <p:pic>
        <p:nvPicPr>
          <p:cNvPr id="3074" name="Picture 2" descr="D:\SKOLA\matika\9.rocnik\M9_gula\secna rovina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2814741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1143000"/>
          </a:xfrm>
        </p:spPr>
        <p:txBody>
          <a:bodyPr/>
          <a:lstStyle/>
          <a:p>
            <a:r>
              <a:rPr lang="sk-SK" b="1" dirty="0" smtClean="0"/>
              <a:t>Objem gule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16016" y="2527920"/>
            <a:ext cx="4217672" cy="154915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sk-SK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=    . </a:t>
            </a:r>
            <a:r>
              <a:rPr lang="el-G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</a:t>
            </a:r>
            <a:r>
              <a:rPr lang="sk-SK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r</a:t>
            </a:r>
            <a:r>
              <a:rPr lang="sk-SK" sz="4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sk-SK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SKOLA\matika\9.rocnik\M9_gula\obje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2520280" cy="3314069"/>
          </a:xfrm>
          <a:prstGeom prst="rect">
            <a:avLst/>
          </a:prstGeom>
          <a:noFill/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5796136" y="2204864"/>
            <a:ext cx="864096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obsahu 2"/>
          <p:cNvSpPr txBox="1">
            <a:spLocks/>
          </p:cNvSpPr>
          <p:nvPr/>
        </p:nvSpPr>
        <p:spPr>
          <a:xfrm>
            <a:off x="5796136" y="2924944"/>
            <a:ext cx="864096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5652120" y="2492896"/>
            <a:ext cx="936104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Povrch gule</a:t>
            </a:r>
            <a:endParaRPr lang="sk-SK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93168"/>
          </a:xfrm>
        </p:spPr>
        <p:txBody>
          <a:bodyPr>
            <a:normAutofit/>
          </a:bodyPr>
          <a:lstStyle/>
          <a:p>
            <a:r>
              <a:rPr lang="sk-SK" sz="3600" dirty="0" smtClean="0"/>
              <a:t>guľovú plochu nemožno rozvinúť do roviny, preto </a:t>
            </a:r>
            <a:r>
              <a:rPr lang="sk-SK" sz="3600" b="1" dirty="0" smtClean="0">
                <a:solidFill>
                  <a:srgbClr val="FF0000"/>
                </a:solidFill>
              </a:rPr>
              <a:t>sieť gule neexistuje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475656" y="3481288"/>
            <a:ext cx="2232248" cy="2107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hlink"/>
              </a:gs>
            </a:gsLst>
            <a:lin ang="2700000" scaled="1"/>
            <a:tileRect/>
          </a:gra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k-SK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359374" y="4269705"/>
            <a:ext cx="3404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00FF"/>
                </a:solidFill>
              </a:rPr>
              <a:t>S</a:t>
            </a: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477245" y="4314156"/>
            <a:ext cx="2228062" cy="629751"/>
            <a:chOff x="915" y="2640"/>
            <a:chExt cx="1685" cy="507"/>
          </a:xfrm>
        </p:grpSpPr>
        <p:sp>
          <p:nvSpPr>
            <p:cNvPr id="9" name="Arc 13"/>
            <p:cNvSpPr>
              <a:spLocks/>
            </p:cNvSpPr>
            <p:nvPr/>
          </p:nvSpPr>
          <p:spPr bwMode="auto">
            <a:xfrm rot="-10800000" flipH="1" flipV="1">
              <a:off x="915" y="2640"/>
              <a:ext cx="1685" cy="25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42 h 21942"/>
                <a:gd name="T2" fmla="*/ 43197 w 43200"/>
                <a:gd name="T3" fmla="*/ 21942 h 21942"/>
                <a:gd name="T4" fmla="*/ 21600 w 43200"/>
                <a:gd name="T5" fmla="*/ 21600 h 2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42" fill="none" extrusionOk="0">
                  <a:moveTo>
                    <a:pt x="2" y="21942"/>
                  </a:moveTo>
                  <a:cubicBezTo>
                    <a:pt x="0" y="21828"/>
                    <a:pt x="0" y="217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14"/>
                    <a:pt x="43199" y="21828"/>
                    <a:pt x="43197" y="21942"/>
                  </a:cubicBezTo>
                </a:path>
                <a:path w="43200" h="21942" stroke="0" extrusionOk="0">
                  <a:moveTo>
                    <a:pt x="2" y="21942"/>
                  </a:moveTo>
                  <a:cubicBezTo>
                    <a:pt x="0" y="21828"/>
                    <a:pt x="0" y="217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14"/>
                    <a:pt x="43199" y="21828"/>
                    <a:pt x="43197" y="2194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" name="Arc 14"/>
            <p:cNvSpPr>
              <a:spLocks/>
            </p:cNvSpPr>
            <p:nvPr/>
          </p:nvSpPr>
          <p:spPr bwMode="auto">
            <a:xfrm rot="10800000" flipH="1">
              <a:off x="915" y="2894"/>
              <a:ext cx="1685" cy="25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06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506"/>
                  </a:moveTo>
                  <a:cubicBezTo>
                    <a:pt x="51" y="9613"/>
                    <a:pt x="970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506"/>
                  </a:moveTo>
                  <a:cubicBezTo>
                    <a:pt x="51" y="9613"/>
                    <a:pt x="970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2483768" y="4649118"/>
            <a:ext cx="78129" cy="7377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2555776" y="4725144"/>
            <a:ext cx="504056" cy="216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771800" y="4509120"/>
            <a:ext cx="2399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k-SK" i="1" dirty="0">
                <a:solidFill>
                  <a:srgbClr val="0000FF"/>
                </a:solidFill>
              </a:rPr>
              <a:t>r</a:t>
            </a:r>
          </a:p>
        </p:txBody>
      </p:sp>
      <p:sp>
        <p:nvSpPr>
          <p:cNvPr id="14" name="Zástupný symbol obsahu 14"/>
          <p:cNvSpPr txBox="1">
            <a:spLocks/>
          </p:cNvSpPr>
          <p:nvPr/>
        </p:nvSpPr>
        <p:spPr>
          <a:xfrm>
            <a:off x="4345632" y="3840432"/>
            <a:ext cx="4402832" cy="11007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 = 4.</a:t>
            </a:r>
            <a:r>
              <a:rPr kumimoji="0" lang="el-G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.r</a:t>
            </a:r>
            <a:r>
              <a:rPr kumimoji="0" lang="sk-SK" sz="4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animBg="1"/>
      <p:bldP spid="7" grpId="0"/>
      <p:bldP spid="11" grpId="0" animBg="1"/>
      <p:bldP spid="12" grpId="0" animBg="1"/>
      <p:bldP spid="13" grpId="0"/>
      <p:bldP spid="1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</TotalTime>
  <Words>112</Words>
  <Application>Microsoft Office PowerPoint</Application>
  <PresentationFormat>Prezentácia na obrazovke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Slnovrat</vt:lpstr>
      <vt:lpstr>Objem a povrch gule</vt:lpstr>
      <vt:lpstr>Guľa</vt:lpstr>
      <vt:lpstr>Snímka 3</vt:lpstr>
      <vt:lpstr>Snímka 4</vt:lpstr>
      <vt:lpstr>Snímka 5</vt:lpstr>
      <vt:lpstr>Objem gule</vt:lpstr>
      <vt:lpstr>Povrch gule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Objem a povrch gule</dc:title>
  <dc:creator>stela</dc:creator>
  <cp:lastModifiedBy>Jarka Viťazková</cp:lastModifiedBy>
  <cp:revision>18</cp:revision>
  <dcterms:created xsi:type="dcterms:W3CDTF">2011-05-11T16:07:14Z</dcterms:created>
  <dcterms:modified xsi:type="dcterms:W3CDTF">2022-05-11T14:25:32Z</dcterms:modified>
</cp:coreProperties>
</file>