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76" r:id="rId17"/>
    <p:sldId id="259" r:id="rId18"/>
    <p:sldId id="297" r:id="rId19"/>
    <p:sldId id="281" r:id="rId20"/>
    <p:sldId id="280" r:id="rId21"/>
    <p:sldId id="298" r:id="rId22"/>
    <p:sldId id="282" r:id="rId23"/>
    <p:sldId id="283" r:id="rId24"/>
    <p:sldId id="285" r:id="rId25"/>
    <p:sldId id="299" r:id="rId26"/>
    <p:sldId id="284" r:id="rId27"/>
    <p:sldId id="287" r:id="rId28"/>
    <p:sldId id="286" r:id="rId29"/>
    <p:sldId id="294" r:id="rId30"/>
    <p:sldId id="288" r:id="rId31"/>
    <p:sldId id="295" r:id="rId32"/>
    <p:sldId id="289" r:id="rId33"/>
    <p:sldId id="290" r:id="rId34"/>
    <p:sldId id="291" r:id="rId35"/>
    <p:sldId id="292" r:id="rId36"/>
    <p:sldId id="293" r:id="rId37"/>
    <p:sldId id="296" r:id="rId3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98" y="-16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4.3.2024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 smtClean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  <a:endParaRPr lang="sk-SK" sz="5400" b="0" i="1" dirty="0">
              <a:solidFill>
                <a:srgbClr val="C00000"/>
              </a:solidFill>
              <a:effectLst/>
              <a:latin typeface="Arial Black" pitchFamily="34" charset="0"/>
            </a:endParaRP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 smtClean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HNO</a:t>
            </a:r>
            <a:r>
              <a:rPr lang="sk-SK" sz="3200" b="1" baseline="-25000" dirty="0" smtClean="0"/>
              <a:t>2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  <a:r>
              <a:rPr lang="sk-SK" sz="3200" b="1" dirty="0" smtClean="0"/>
              <a:t>  +  H</a:t>
            </a:r>
            <a:r>
              <a:rPr lang="sk-SK" sz="3200" b="1" baseline="-25000" dirty="0" smtClean="0"/>
              <a:t>3</a:t>
            </a:r>
            <a:r>
              <a:rPr lang="sk-SK" sz="3200" b="1" dirty="0" smtClean="0"/>
              <a:t>O</a:t>
            </a:r>
            <a:r>
              <a:rPr lang="sk-SK" sz="3200" b="1" baseline="30000" dirty="0" smtClean="0"/>
              <a:t>+ </a:t>
            </a:r>
            <a:r>
              <a:rPr lang="sk-SK" sz="3200" b="1" dirty="0" smtClean="0"/>
              <a:t> </a:t>
            </a:r>
          </a:p>
          <a:p>
            <a:pPr algn="ctr"/>
            <a:endParaRPr lang="sk-SK" sz="1400" b="1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NH</a:t>
            </a:r>
            <a:r>
              <a:rPr lang="sk-SK" sz="3200" b="1" baseline="-25000" dirty="0" smtClean="0"/>
              <a:t>3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 smtClean="0"/>
              <a:t>+</a:t>
            </a:r>
            <a:r>
              <a:rPr lang="sk-SK" sz="3200" b="1" dirty="0" smtClean="0"/>
              <a:t>  +  OH</a:t>
            </a:r>
            <a:r>
              <a:rPr lang="sk-SK" sz="3200" b="1" baseline="30000" dirty="0" smtClean="0"/>
              <a:t>- </a:t>
            </a:r>
            <a:r>
              <a:rPr lang="sk-SK" sz="3200" b="1" dirty="0" smtClean="0"/>
              <a:t> </a:t>
            </a:r>
          </a:p>
          <a:p>
            <a:pPr algn="ctr"/>
            <a:endParaRPr lang="sk-SK" dirty="0" smtClean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Zásada !!!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 !!!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NH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 </a:t>
            </a:r>
            <a:r>
              <a:rPr lang="sk-SK" sz="2400" dirty="0"/>
              <a:t>sa správa ako </a:t>
            </a:r>
            <a:endParaRPr lang="sk-SK" sz="2400" dirty="0" smtClean="0"/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 smtClean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  <a:endParaRPr lang="sk-SK" sz="320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</a:t>
            </a:r>
            <a:r>
              <a:rPr lang="sk-SK" sz="2800" b="1" dirty="0" smtClean="0">
                <a:solidFill>
                  <a:srgbClr val="FF0000"/>
                </a:solidFill>
              </a:rPr>
              <a:t>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</a:t>
            </a:r>
            <a:r>
              <a:rPr lang="sk-SK" sz="3200" b="1" dirty="0" smtClean="0"/>
              <a:t>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 smtClean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 smtClean="0"/>
              <a:t>	</a:t>
            </a:r>
            <a:r>
              <a:rPr lang="sk-SK" sz="3600" baseline="30000" dirty="0" smtClean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páry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         konjugovaný pár 1</a:t>
              </a:r>
              <a:endParaRPr lang="sk-SK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konjugovaný pár 2</a:t>
                </a:r>
                <a:endParaRPr lang="sk-SK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 smtClean="0"/>
          </a:p>
          <a:p>
            <a:pPr eaLnBrk="1" hangingPunct="1">
              <a:buFont typeface="Wingdings 3" pitchFamily="18" charset="2"/>
              <a:buNone/>
            </a:pPr>
            <a:endParaRPr lang="sk-SK" sz="1600" b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  <a:endParaRPr lang="sk-SK" sz="28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</a:t>
            </a:r>
            <a:r>
              <a:rPr lang="sk-SK" dirty="0" smtClean="0"/>
              <a:t>onjugovaný pár 2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onjugovaný pár 1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Napr.: kyselina sulfánová, kyanovodíková, octová, 		    uhličitá.     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0" y="1023810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Aký odborný názov použijeme pre NH</a:t>
            </a:r>
            <a:r>
              <a:rPr lang="sk-SK" b="1" baseline="-25000" dirty="0" smtClean="0">
                <a:solidFill>
                  <a:schemeClr val="tx1"/>
                </a:solidFill>
              </a:rPr>
              <a:t>4</a:t>
            </a:r>
            <a:r>
              <a:rPr lang="sk-SK" b="1" baseline="30000" dirty="0" smtClean="0">
                <a:solidFill>
                  <a:schemeClr val="tx1"/>
                </a:solidFill>
              </a:rPr>
              <a:t>+</a:t>
            </a:r>
            <a:r>
              <a:rPr lang="sk-SK" b="1" dirty="0" smtClean="0">
                <a:solidFill>
                  <a:schemeClr val="tx1"/>
                </a:solidFill>
              </a:rPr>
              <a:t>?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539552" y="4264705"/>
            <a:ext cx="2592288" cy="2016224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je </a:t>
            </a:r>
            <a:r>
              <a:rPr lang="sk-SK" dirty="0" err="1" smtClean="0"/>
              <a:t>amfolyt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7" name="Obláčik 6"/>
          <p:cNvSpPr/>
          <p:nvPr/>
        </p:nvSpPr>
        <p:spPr>
          <a:xfrm>
            <a:off x="2225577" y="1846329"/>
            <a:ext cx="2592288" cy="2016224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Roztrieďte ku K alebo Z: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HNO</a:t>
            </a:r>
            <a:r>
              <a:rPr lang="sk-SK" b="1" baseline="-25000" dirty="0" smtClean="0">
                <a:solidFill>
                  <a:schemeClr val="tx1"/>
                </a:solidFill>
              </a:rPr>
              <a:t>2</a:t>
            </a:r>
            <a:r>
              <a:rPr lang="sk-SK" b="1" dirty="0" smtClean="0">
                <a:solidFill>
                  <a:schemeClr val="tx1"/>
                </a:solidFill>
              </a:rPr>
              <a:t>, NH</a:t>
            </a:r>
            <a:r>
              <a:rPr lang="sk-SK" b="1" baseline="-25000" dirty="0" smtClean="0">
                <a:solidFill>
                  <a:schemeClr val="tx1"/>
                </a:solidFill>
              </a:rPr>
              <a:t>3</a:t>
            </a:r>
            <a:r>
              <a:rPr lang="sk-SK" b="1" dirty="0" smtClean="0">
                <a:solidFill>
                  <a:schemeClr val="tx1"/>
                </a:solidFill>
              </a:rPr>
              <a:t>,  HSO</a:t>
            </a:r>
            <a:r>
              <a:rPr lang="sk-SK" b="1" baseline="-25000" dirty="0" smtClean="0">
                <a:solidFill>
                  <a:schemeClr val="tx1"/>
                </a:solidFill>
              </a:rPr>
              <a:t>3</a:t>
            </a:r>
            <a:r>
              <a:rPr lang="sk-SK" b="1" baseline="300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Obláčik 7"/>
          <p:cNvSpPr/>
          <p:nvPr/>
        </p:nvSpPr>
        <p:spPr>
          <a:xfrm>
            <a:off x="3087843" y="4007446"/>
            <a:ext cx="2592288" cy="2016224"/>
          </a:xfrm>
          <a:prstGeom prst="cloud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</a:t>
            </a:r>
            <a:r>
              <a:rPr lang="sk-SK" dirty="0" smtClean="0"/>
              <a:t>rozumieme pod pojmom zásada?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5724128" y="4264705"/>
            <a:ext cx="2592288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je </a:t>
            </a:r>
            <a:r>
              <a:rPr lang="sk-SK" dirty="0" err="1" smtClean="0"/>
              <a:t>konjugovanádvojica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10" name="Obláčik 9"/>
          <p:cNvSpPr/>
          <p:nvPr/>
        </p:nvSpPr>
        <p:spPr>
          <a:xfrm>
            <a:off x="4572000" y="692696"/>
            <a:ext cx="2592288" cy="201622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Čo znamená pojem kyselina?</a:t>
            </a:r>
            <a:endParaRPr lang="sk-SK" dirty="0"/>
          </a:p>
        </p:txBody>
      </p:sp>
      <p:sp>
        <p:nvSpPr>
          <p:cNvPr id="11" name="Obláčik 10"/>
          <p:cNvSpPr/>
          <p:nvPr/>
        </p:nvSpPr>
        <p:spPr>
          <a:xfrm>
            <a:off x="6372200" y="1955989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Aký odborný názov použijeme pre OH</a:t>
            </a:r>
            <a:r>
              <a:rPr lang="sk-SK" b="1" baseline="30000" dirty="0" smtClean="0">
                <a:solidFill>
                  <a:schemeClr val="tx1"/>
                </a:solidFill>
              </a:rPr>
              <a:t>-</a:t>
            </a:r>
            <a:r>
              <a:rPr lang="sk-SK" b="1" dirty="0" smtClean="0">
                <a:solidFill>
                  <a:schemeClr val="tx1"/>
                </a:solidFill>
              </a:rPr>
              <a:t>?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590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amfotérne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vlastnosti  (+/-)  .</a:t>
            </a: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     </a:t>
            </a:r>
            <a:endParaRPr lang="sk-SK" sz="28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 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  </a:t>
            </a:r>
            <a:endParaRPr lang="sk-SK" sz="28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  <a:endParaRPr lang="sk-SK" sz="2800" b="1" baseline="-25000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8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endParaRPr lang="sk-SK" sz="28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ýsledok vyhľadávania obrázkov pre dopyt pero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57481"/>
            <a:ext cx="1506885" cy="1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chemické reakcie, pri ktorých je jedna látka schopná protón vodíka (</a:t>
            </a:r>
            <a:r>
              <a:rPr lang="sk-SK" dirty="0" smtClean="0">
                <a:solidFill>
                  <a:srgbClr val="FF0000"/>
                </a:solidFill>
              </a:rPr>
              <a:t>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/>
              <a:t>)odovzdávať a druhá je ho schopná prijímať</a:t>
            </a:r>
          </a:p>
          <a:p>
            <a:endParaRPr lang="sk-SK" b="1" dirty="0" smtClean="0"/>
          </a:p>
          <a:p>
            <a:r>
              <a:rPr lang="sk-SK" b="1" dirty="0" smtClean="0"/>
              <a:t>Princíp: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endParaRPr lang="sk-SK" baseline="30000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Acidobázické reakcie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280" cy="5116214"/>
          </a:xfrm>
          <a:solidFill>
            <a:schemeClr val="bg1"/>
          </a:solidFill>
        </p:spPr>
        <p:txBody>
          <a:bodyPr/>
          <a:lstStyle/>
          <a:p>
            <a:pPr eaLnBrk="1" hangingPunct="1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jednotlivým kyselinám napíš ich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konjugované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zásady:</a:t>
            </a:r>
          </a:p>
          <a:p>
            <a:pPr eaLnBrk="1" hangingPunct="1">
              <a:buNone/>
            </a:pPr>
            <a:r>
              <a:rPr lang="sk-SK" sz="3600" dirty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  → </a:t>
            </a: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→ 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			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K uvedeným zásadám napíš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konjugovanú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kyselinu: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NH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+ H+→   </a:t>
            </a:r>
            <a:r>
              <a:rPr lang="sk-SK" sz="3600" dirty="0">
                <a:latin typeface="Arial" pitchFamily="34" charset="0"/>
                <a:cs typeface="Arial" pitchFamily="34" charset="0"/>
              </a:rPr>
              <a:t>			</a:t>
            </a: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O → </a:t>
            </a: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36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3600" baseline="30000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sk-SK" sz="3600" dirty="0" smtClean="0">
                <a:latin typeface="Arial" pitchFamily="34" charset="0"/>
                <a:cs typeface="Arial" pitchFamily="34" charset="0"/>
              </a:rPr>
              <a:t>  →</a:t>
            </a:r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Úloha 1:</a:t>
            </a:r>
            <a:r>
              <a:rPr lang="sk-SK" sz="4400" dirty="0"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1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nám to išlo?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475656" y="4293096"/>
            <a:ext cx="6984776" cy="23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FFFF00"/>
                </a:solidFill>
              </a:rPr>
              <a:t>Ktorá/é z otázok robili najväčší problém?</a:t>
            </a:r>
            <a:endParaRPr lang="sk-SK" sz="2800" dirty="0">
              <a:solidFill>
                <a:srgbClr val="FFFF00"/>
              </a:solidFill>
            </a:endParaRPr>
          </a:p>
        </p:txBody>
      </p:sp>
      <p:pic>
        <p:nvPicPr>
          <p:cNvPr id="1028" name="Picture 4" descr="Výsledok vyhľadávania obrázkov pre dopyt SMAJL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4" y="2322677"/>
            <a:ext cx="2723604" cy="2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S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677"/>
            <a:ext cx="2023703" cy="20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SMAJL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2744"/>
            <a:ext cx="2705380" cy="19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53147" y="265508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Napríklad: disociácia </a:t>
            </a:r>
            <a:r>
              <a:rPr lang="sk-SK" sz="2400" dirty="0" smtClean="0"/>
              <a:t>(rozčlenenie na svoje ióny) </a:t>
            </a:r>
            <a:r>
              <a:rPr lang="pt-BR" sz="2400" dirty="0" smtClean="0"/>
              <a:t>HCl </a:t>
            </a:r>
            <a:r>
              <a:rPr lang="pt-BR" sz="2400" dirty="0"/>
              <a:t>vo vode:</a:t>
            </a:r>
          </a:p>
          <a:p>
            <a:r>
              <a:rPr lang="pt-BR" sz="2400" dirty="0"/>
              <a:t> </a:t>
            </a:r>
            <a:r>
              <a:rPr lang="sk-SK" sz="2400" dirty="0" smtClean="0"/>
              <a:t>                </a:t>
            </a:r>
            <a:r>
              <a:rPr lang="pt-BR" sz="3200" b="1" dirty="0" smtClean="0"/>
              <a:t>HCl </a:t>
            </a:r>
            <a:r>
              <a:rPr lang="pt-BR" sz="3200" b="1" dirty="0"/>
              <a:t>+ H</a:t>
            </a:r>
            <a:r>
              <a:rPr lang="pt-BR" sz="3200" b="1" baseline="-25000" dirty="0"/>
              <a:t>2</a:t>
            </a:r>
            <a:r>
              <a:rPr lang="pt-BR" sz="3200" b="1" dirty="0"/>
              <a:t>O ↔ Cl</a:t>
            </a:r>
            <a:r>
              <a:rPr lang="pt-BR" sz="3200" b="1" baseline="30000" dirty="0"/>
              <a:t>-</a:t>
            </a:r>
            <a:r>
              <a:rPr lang="pt-BR" sz="3200" b="1" dirty="0"/>
              <a:t> + H</a:t>
            </a:r>
            <a:r>
              <a:rPr lang="pt-BR" sz="3200" b="1" baseline="-25000" dirty="0"/>
              <a:t>3</a:t>
            </a:r>
            <a:r>
              <a:rPr lang="pt-BR" sz="3200" b="1" dirty="0"/>
              <a:t>O</a:t>
            </a:r>
            <a:r>
              <a:rPr lang="pt-BR" sz="3200" b="1" baseline="30000" dirty="0"/>
              <a:t>+</a:t>
            </a:r>
            <a:endParaRPr lang="pt-BR" sz="32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[ ] čítame koncentrácia 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285620"/>
            <a:ext cx="808439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3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32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32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48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48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4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48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4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Zapíšte,</a:t>
            </a:r>
            <a:r>
              <a:rPr kumimoji="0" lang="sk-SK" altLang="sk-SK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ako by ste 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vyjadrili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disociačnú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konštantu</a:t>
            </a:r>
            <a:r>
              <a:rPr kumimoji="0" lang="sk-SK" altLang="sk-SK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zásady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Zaoblený obdĺžnik 1"/>
          <p:cNvSpPr/>
          <p:nvPr/>
        </p:nvSpPr>
        <p:spPr>
          <a:xfrm>
            <a:off x="683568" y="2924944"/>
            <a:ext cx="7704856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3419872" y="1196752"/>
            <a:ext cx="5231982" cy="55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 doprava 2"/>
          <p:cNvSpPr/>
          <p:nvPr/>
        </p:nvSpPr>
        <p:spPr>
          <a:xfrm>
            <a:off x="611560" y="260648"/>
            <a:ext cx="3384376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Skontrolujeme sa</a:t>
            </a:r>
            <a:r>
              <a:rPr lang="sk-SK" dirty="0" smtClean="0"/>
              <a:t>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070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74099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79512" y="1700808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01924" y="4293096"/>
            <a:ext cx="7084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   </a:t>
            </a:r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  <a:endParaRPr lang="sk-SK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</a:t>
            </a:r>
            <a:r>
              <a:rPr lang="sk-SK" dirty="0" smtClean="0"/>
              <a:t>1. ARRHENIOVA  </a:t>
            </a:r>
            <a:r>
              <a:rPr lang="sk-SK" dirty="0"/>
              <a:t>TEÓRIA                              </a:t>
            </a:r>
            <a:r>
              <a:rPr lang="sk-SK" dirty="0" smtClean="0"/>
              <a:t>2. BRÖNSTEDOVA TEÓRIA</a:t>
            </a:r>
            <a:endParaRPr lang="sk-SK" dirty="0"/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298815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835224"/>
            <a:ext cx="8640960" cy="50783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sk-SK" dirty="0"/>
              <a:t> Slovo </a:t>
            </a:r>
            <a:r>
              <a:rPr lang="sk-SK" b="1" i="1" dirty="0"/>
              <a:t>"kyselina"</a:t>
            </a:r>
            <a:r>
              <a:rPr lang="sk-SK" dirty="0"/>
              <a:t> spájajú mnohí ľudia s nebezpečenstvom. Často počujeme o nehodách, ktoré spôsobili kyseliny. Kyslé dažde zapríčiňujú poškodenie lesov. Život vo vodných tokoch ohrozuje odpadová voda obsahujúca kyseliny. Kyseliny však nemajú iba nepriaznivý účinok. Mnohé druhy ovocia, nápoje a potraviny sú obľúbené práve pre svoju kyslú chuť. Kyseliny sú dôležité v každodennom živote a priemysle. Používajú sa na výrobu potravín, odevov i liekov. Autobatéria pracuje iba po naplnení zriedenou kyselinou sírovou. Bez kyselín nemožno rozpustiť žiadny kov. Chemický priemysel spracúva obrovské množstvo kyselín - mnohé dôležité látky, napr. pracie prostriedky alebo lieky, sa vyrábajú pomocou kyselín. Väčšina kyselín však pôsobí leptajúco, mnohé z nich sú jedovaté, preto ich nemožno ochutnávať!</a:t>
            </a:r>
            <a:br>
              <a:rPr lang="sk-SK" dirty="0"/>
            </a:br>
            <a:r>
              <a:rPr lang="sk-SK" dirty="0"/>
              <a:t>       </a:t>
            </a:r>
            <a:r>
              <a:rPr lang="sk-SK" b="1" i="1" dirty="0"/>
              <a:t>"Zásady"</a:t>
            </a:r>
            <a:r>
              <a:rPr lang="sk-SK" dirty="0"/>
              <a:t> sa používajú v priemysle vo veľkom </a:t>
            </a:r>
            <a:r>
              <a:rPr lang="sk-SK" dirty="0" smtClean="0"/>
              <a:t>množstve. Mnohé </a:t>
            </a:r>
            <a:r>
              <a:rPr lang="sk-SK" dirty="0"/>
              <a:t>predmety dennej potreby, napr. mydlá a papier, nemožno vyrobiť bez hydroxidov. Veľmi zriedené roztoky hydroxidov sa používajú v potravinárskom priemysle, napr. pri pečení slaného pečiva, ale tie isté hydroxidy sú vo forme koncentrovaných roztokov silné žieraviny. Používajú sa napr. pri </a:t>
            </a:r>
            <a:r>
              <a:rPr lang="sk-SK" dirty="0" err="1"/>
              <a:t>odstráňovaní</a:t>
            </a:r>
            <a:r>
              <a:rPr lang="sk-SK" dirty="0"/>
              <a:t> starých náterov farieb alebo na čistenie odpadových odtokových potrubí. Hydroxidy leptajú a porušujú pokožku. Zvlášť citlivé sú sliznice a oči.</a:t>
            </a:r>
          </a:p>
        </p:txBody>
      </p:sp>
    </p:spTree>
    <p:extLst>
      <p:ext uri="{BB962C8B-B14F-4D97-AF65-F5344CB8AC3E}">
        <p14:creationId xmlns:p14="http://schemas.microsoft.com/office/powerpoint/2010/main" val="35746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15115" y="5157192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34981" r="40557" b="36737"/>
          <a:stretch/>
        </p:blipFill>
        <p:spPr bwMode="auto">
          <a:xfrm>
            <a:off x="60501" y="11336"/>
            <a:ext cx="5256584" cy="214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0513" r="20425" b="61578"/>
          <a:stretch/>
        </p:blipFill>
        <p:spPr bwMode="auto">
          <a:xfrm>
            <a:off x="0" y="2495935"/>
            <a:ext cx="7429501" cy="124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40887" r="3563" b="19092"/>
          <a:stretch/>
        </p:blipFill>
        <p:spPr bwMode="auto">
          <a:xfrm>
            <a:off x="7081594" y="11336"/>
            <a:ext cx="2007043" cy="25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51425" r="22831" b="10296"/>
          <a:stretch/>
        </p:blipFill>
        <p:spPr bwMode="auto">
          <a:xfrm>
            <a:off x="-24004" y="3878414"/>
            <a:ext cx="7956376" cy="29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337148"/>
            <a:ext cx="6192688" cy="7694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dirty="0" smtClean="0">
                <a:ln/>
                <a:solidFill>
                  <a:srgbClr val="7030A0"/>
                </a:solidFill>
              </a:rPr>
              <a:t>Iónový súčin vody K</a:t>
            </a:r>
            <a:r>
              <a:rPr lang="sk-SK" sz="4400" b="1" baseline="-25000" dirty="0" smtClean="0">
                <a:ln/>
                <a:solidFill>
                  <a:srgbClr val="7030A0"/>
                </a:solidFill>
              </a:rPr>
              <a:t>V</a:t>
            </a:r>
            <a:endParaRPr lang="sk-SK" sz="4400" b="1" cap="none" spc="0" baseline="-2500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979712" y="631249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https://kekule.science.upjs.sk/chemia/kaz/16.htm</a:t>
            </a:r>
          </a:p>
        </p:txBody>
      </p:sp>
      <p:pic>
        <p:nvPicPr>
          <p:cNvPr id="1026" name="Picture 2" descr="https://etabletka.sk/wp-content/uploads/2020/10/nepmbx0_400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7" b="23053"/>
          <a:stretch/>
        </p:blipFill>
        <p:spPr bwMode="auto">
          <a:xfrm>
            <a:off x="899592" y="1844824"/>
            <a:ext cx="7488832" cy="41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  <a:endParaRPr lang="sk-SK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kyselina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zásada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 smtClean="0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teória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bola viazaná iba na  </a:t>
            </a:r>
            <a:r>
              <a:rPr lang="sk-SK" sz="4000" u="sng" dirty="0" smtClean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/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protóny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 smtClean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  <a:endParaRPr lang="sk-SK" sz="3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=""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       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 smtClean="0"/>
              <a:t>Neutrálne molekuly:   H</a:t>
            </a:r>
            <a:r>
              <a:rPr lang="sk-SK" baseline="-25000" dirty="0" smtClean="0"/>
              <a:t>2</a:t>
            </a:r>
            <a:r>
              <a:rPr lang="sk-SK" dirty="0" smtClean="0"/>
              <a:t>O, NH</a:t>
            </a:r>
            <a:r>
              <a:rPr lang="sk-SK" baseline="-25000" dirty="0" smtClean="0"/>
              <a:t>3</a:t>
            </a:r>
            <a:endParaRPr lang="sk-SK" dirty="0" smtClean="0"/>
          </a:p>
          <a:p>
            <a:pPr eaLnBrk="1" hangingPunct="1"/>
            <a:r>
              <a:rPr lang="sk-SK" dirty="0" smtClean="0"/>
              <a:t>Anióny:  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2-</a:t>
            </a:r>
            <a:r>
              <a:rPr lang="sk-SK" dirty="0" smtClean="0"/>
              <a:t>, HCO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-</a:t>
            </a:r>
            <a:r>
              <a:rPr lang="sk-SK" dirty="0" smtClean="0"/>
              <a:t>, OH</a:t>
            </a:r>
            <a:r>
              <a:rPr lang="sk-SK" baseline="30000" dirty="0" smtClean="0"/>
              <a:t>-</a:t>
            </a:r>
            <a:r>
              <a:rPr lang="sk-SK" dirty="0" smtClean="0"/>
              <a:t>, S</a:t>
            </a:r>
            <a:r>
              <a:rPr lang="sk-SK" baseline="30000" dirty="0" smtClean="0"/>
              <a:t>2-</a:t>
            </a:r>
            <a:r>
              <a:rPr lang="sk-SK" dirty="0" smtClean="0"/>
              <a:t>, NO</a:t>
            </a:r>
            <a:r>
              <a:rPr lang="sk-SK" baseline="-25000" dirty="0" smtClean="0"/>
              <a:t>2</a:t>
            </a:r>
            <a:r>
              <a:rPr lang="sk-SK" baseline="30000" dirty="0" smtClean="0"/>
              <a:t>-</a:t>
            </a:r>
          </a:p>
          <a:p>
            <a:pPr eaLnBrk="1" hangingPunct="1"/>
            <a:endParaRPr lang="sk-SK" baseline="30000" dirty="0" smtClean="0"/>
          </a:p>
          <a:p>
            <a:pPr eaLnBrk="1" hangingPunct="1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 smtClean="0"/>
              <a:t> 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rgbClr val="FF0000"/>
                </a:solidFill>
              </a:rPr>
              <a:t>     </a:t>
            </a:r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  <a:endParaRPr lang="sk-SK" sz="40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+ H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2983537" y="5733256"/>
            <a:ext cx="3531865" cy="9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1393</TotalTime>
  <Words>1112</Words>
  <Application>Microsoft Office PowerPoint</Application>
  <PresentationFormat>Prezentácia na obrazovke (4:3)</PresentationFormat>
  <Paragraphs>289</Paragraphs>
  <Slides>37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Lucida Sans Unicode</vt:lpstr>
      <vt:lpstr>Times New Roman</vt:lpstr>
      <vt:lpstr>Verdana</vt:lpstr>
      <vt:lpstr>Wingdings</vt:lpstr>
      <vt:lpstr>Wingdings 2</vt:lpstr>
      <vt:lpstr>Wingdings 3</vt:lpstr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Sila kyselín 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Prezentácia programu PowerPoint</vt:lpstr>
      <vt:lpstr>Prezentácia programu PowerPoint</vt:lpstr>
      <vt:lpstr>Úloha 1: </vt:lpstr>
      <vt:lpstr>Ako nám to išlo?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ucitel</cp:lastModifiedBy>
  <cp:revision>108</cp:revision>
  <dcterms:created xsi:type="dcterms:W3CDTF">2010-05-11T19:54:49Z</dcterms:created>
  <dcterms:modified xsi:type="dcterms:W3CDTF">2024-03-04T10:24:46Z</dcterms:modified>
</cp:coreProperties>
</file>