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9" r:id="rId3"/>
    <p:sldId id="258" r:id="rId4"/>
    <p:sldId id="292" r:id="rId5"/>
    <p:sldId id="290" r:id="rId6"/>
    <p:sldId id="291" r:id="rId7"/>
    <p:sldId id="279" r:id="rId8"/>
    <p:sldId id="293" r:id="rId9"/>
    <p:sldId id="257" r:id="rId10"/>
    <p:sldId id="285" r:id="rId11"/>
    <p:sldId id="286" r:id="rId12"/>
    <p:sldId id="287" r:id="rId13"/>
    <p:sldId id="288" r:id="rId14"/>
    <p:sldId id="289" r:id="rId15"/>
    <p:sldId id="277" r:id="rId16"/>
    <p:sldId id="269" r:id="rId17"/>
    <p:sldId id="270" r:id="rId18"/>
    <p:sldId id="271" r:id="rId19"/>
    <p:sldId id="276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993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2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B494F-DA5E-4FD6-9798-735DB0571F8E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1C9D4-DF43-418E-8082-DA6B5960AA8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6295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1943D-7A23-40E2-8B01-AEAE143A2DBA}" type="datetimeFigureOut">
              <a:rPr lang="sk-SK" smtClean="0"/>
              <a:pPr/>
              <a:t>2. 3. 2016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F831BC-5E24-4EBD-9026-13C7C86EF3AB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konomika.sme.sk/c/7059460/chlieb-po-datume-spotreby-moze-uskodi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5029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 </a:t>
            </a:r>
            <a:br>
              <a:rPr lang="sk-SK" dirty="0" smtClean="0"/>
            </a:br>
            <a:r>
              <a:rPr lang="sk-SK" sz="4000" dirty="0">
                <a:solidFill>
                  <a:srgbClr val="FF0000"/>
                </a:solidFill>
                <a:effectLst/>
              </a:rPr>
              <a:t>Metabolická aktivita </a:t>
            </a:r>
            <a:r>
              <a:rPr lang="sk-SK" sz="4000" dirty="0" smtClean="0">
                <a:solidFill>
                  <a:srgbClr val="FF0000"/>
                </a:solidFill>
                <a:effectLst/>
              </a:rPr>
              <a:t>mikroorganizmov </a:t>
            </a:r>
            <a:r>
              <a:rPr lang="sk-SK" sz="4000" dirty="0">
                <a:solidFill>
                  <a:srgbClr val="FF0000"/>
                </a:solidFill>
                <a:effectLst/>
              </a:rPr>
              <a:t>zaznamenaná CO</a:t>
            </a:r>
            <a:r>
              <a:rPr lang="sk-SK" sz="40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sk-SK" sz="4000" dirty="0">
                <a:solidFill>
                  <a:srgbClr val="FF0000"/>
                </a:solidFill>
                <a:effectLst/>
              </a:rPr>
              <a:t> </a:t>
            </a:r>
            <a:r>
              <a:rPr lang="sk-SK" sz="4000" dirty="0" smtClean="0">
                <a:solidFill>
                  <a:srgbClr val="FF0000"/>
                </a:solidFill>
                <a:effectLst/>
              </a:rPr>
              <a:t>senzorom</a:t>
            </a:r>
            <a:r>
              <a:rPr lang="sk-SK" sz="4000" dirty="0" smtClean="0">
                <a:effectLst/>
              </a:rPr>
              <a:t/>
            </a:r>
            <a:br>
              <a:rPr lang="sk-SK" sz="4000" dirty="0" smtClean="0">
                <a:effectLst/>
              </a:rPr>
            </a:br>
            <a:r>
              <a:rPr lang="sk-SK" sz="4000" b="1" dirty="0" smtClean="0">
                <a:solidFill>
                  <a:srgbClr val="FFFFFF"/>
                </a:solidFill>
              </a:rPr>
              <a:t/>
            </a:r>
            <a:br>
              <a:rPr lang="sk-SK" sz="4000" b="1" dirty="0" smtClean="0">
                <a:solidFill>
                  <a:srgbClr val="FFFFFF"/>
                </a:solidFill>
              </a:rPr>
            </a:br>
            <a:r>
              <a:rPr lang="sk-SK" sz="4000" b="1" dirty="0" smtClean="0">
                <a:solidFill>
                  <a:srgbClr val="FFFFFF"/>
                </a:solidFill>
              </a:rPr>
              <a:t/>
            </a:r>
            <a:br>
              <a:rPr lang="sk-SK" sz="4000" b="1" dirty="0" smtClean="0">
                <a:solidFill>
                  <a:srgbClr val="FFFFFF"/>
                </a:solidFill>
              </a:rPr>
            </a:br>
            <a:r>
              <a:rPr lang="sk-SK" sz="3100" b="1" dirty="0" smtClean="0">
                <a:solidFill>
                  <a:srgbClr val="FF0000"/>
                </a:solidFill>
                <a:effectLst/>
              </a:rPr>
              <a:t>Stredoškolská odborná činnosť</a:t>
            </a:r>
            <a:r>
              <a:rPr lang="sk-SK" sz="31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sk-SK" sz="31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sk-SK" sz="2700" dirty="0" smtClean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sk-SK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sk-SK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sk-SK" sz="2200" dirty="0" smtClean="0">
                <a:solidFill>
                  <a:srgbClr val="FF0000"/>
                </a:solidFill>
              </a:rPr>
              <a:t>č. odboru: 04 - Biológia</a:t>
            </a:r>
            <a:r>
              <a:rPr lang="sk-SK" sz="2000" dirty="0" smtClean="0">
                <a:solidFill>
                  <a:srgbClr val="FF0000"/>
                </a:solidFill>
              </a:rPr>
              <a:t/>
            </a:r>
            <a:br>
              <a:rPr lang="sk-SK" sz="2000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 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5877272"/>
            <a:ext cx="8574776" cy="720080"/>
          </a:xfrm>
        </p:spPr>
        <p:txBody>
          <a:bodyPr>
            <a:normAutofit fontScale="92500" lnSpcReduction="20000"/>
          </a:bodyPr>
          <a:lstStyle/>
          <a:p>
            <a:r>
              <a:rPr lang="sk-SK" sz="2400" b="1" dirty="0" smtClean="0"/>
              <a:t>Gelnica 2016                                                              Sofia </a:t>
            </a:r>
            <a:r>
              <a:rPr lang="sk-SK" sz="2400" b="1" dirty="0" err="1" smtClean="0"/>
              <a:t>Kakalejčíková</a:t>
            </a:r>
            <a:endParaRPr lang="sk-SK" sz="2400" b="1" dirty="0" smtClean="0"/>
          </a:p>
          <a:p>
            <a:r>
              <a:rPr lang="sk-SK" sz="2400" b="1" dirty="0" smtClean="0"/>
              <a:t>ročník: tretí</a:t>
            </a:r>
            <a:endParaRPr lang="sk-SK" sz="24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043608" y="332656"/>
            <a:ext cx="750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u="sng" dirty="0" smtClean="0"/>
              <a:t>Gymnázium Gelnica, SNP 1, 056 01 Gelnica</a:t>
            </a:r>
            <a:endParaRPr lang="sk-SK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251520" y="1340768"/>
            <a:ext cx="1512168" cy="4907632"/>
          </a:xfrm>
        </p:spPr>
        <p:txBody>
          <a:bodyPr>
            <a:normAutofit/>
          </a:bodyPr>
          <a:lstStyle/>
          <a:p>
            <a:r>
              <a:rPr lang="sk-SK" sz="1800" dirty="0" smtClean="0">
                <a:solidFill>
                  <a:schemeClr val="bg1"/>
                </a:solidFill>
              </a:rPr>
              <a:t>Pozorovanie dňa 21.2.2016 o 16:30 hod.  Bol to deň spotreby baleného pečiva. Hodnoty CO2 sa zvýšili. Počet </a:t>
            </a:r>
            <a:r>
              <a:rPr lang="sk-SK" sz="1800" b="1" dirty="0" smtClean="0">
                <a:solidFill>
                  <a:srgbClr val="FF0000"/>
                </a:solidFill>
              </a:rPr>
              <a:t>zvýšených</a:t>
            </a:r>
            <a:r>
              <a:rPr lang="sk-SK" sz="1800" dirty="0" smtClean="0">
                <a:solidFill>
                  <a:schemeClr val="bg1"/>
                </a:solidFill>
              </a:rPr>
              <a:t> hodnôt bolo </a:t>
            </a:r>
            <a:r>
              <a:rPr lang="sk-SK" sz="1800" b="1" dirty="0" smtClean="0">
                <a:solidFill>
                  <a:srgbClr val="FF0000"/>
                </a:solidFill>
              </a:rPr>
              <a:t>16</a:t>
            </a:r>
            <a:r>
              <a:rPr lang="sk-SK" sz="1800" dirty="0" smtClean="0">
                <a:solidFill>
                  <a:schemeClr val="bg1"/>
                </a:solidFill>
              </a:rPr>
              <a:t> a počet </a:t>
            </a:r>
            <a:r>
              <a:rPr lang="sk-SK" sz="1800" b="1" dirty="0" smtClean="0">
                <a:solidFill>
                  <a:srgbClr val="FF0000"/>
                </a:solidFill>
              </a:rPr>
              <a:t>znížených</a:t>
            </a:r>
            <a:r>
              <a:rPr lang="sk-SK" sz="1800" dirty="0" smtClean="0">
                <a:solidFill>
                  <a:schemeClr val="bg1"/>
                </a:solidFill>
              </a:rPr>
              <a:t> hodnôt bolo </a:t>
            </a:r>
            <a:r>
              <a:rPr lang="sk-SK" sz="1800" b="1" dirty="0" smtClean="0">
                <a:solidFill>
                  <a:srgbClr val="FF0000"/>
                </a:solidFill>
              </a:rPr>
              <a:t>15</a:t>
            </a:r>
            <a:r>
              <a:rPr lang="sk-SK" sz="1800" dirty="0" smtClean="0">
                <a:solidFill>
                  <a:schemeClr val="bg1"/>
                </a:solidFill>
              </a:rPr>
              <a:t>.</a:t>
            </a:r>
            <a:endParaRPr lang="sk-SK" sz="1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058" b="5167"/>
          <a:stretch>
            <a:fillRect/>
          </a:stretch>
        </p:blipFill>
        <p:spPr bwMode="auto">
          <a:xfrm>
            <a:off x="1907704" y="1700808"/>
            <a:ext cx="709748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44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textu 5"/>
          <p:cNvSpPr>
            <a:spLocks noGrp="1"/>
          </p:cNvSpPr>
          <p:nvPr>
            <p:ph type="body" idx="2"/>
          </p:nvPr>
        </p:nvSpPr>
        <p:spPr>
          <a:xfrm>
            <a:off x="251520" y="1196752"/>
            <a:ext cx="1440160" cy="5051648"/>
          </a:xfrm>
        </p:spPr>
        <p:txBody>
          <a:bodyPr>
            <a:normAutofit/>
          </a:bodyPr>
          <a:lstStyle/>
          <a:p>
            <a:r>
              <a:rPr lang="sk-SK" sz="1800" dirty="0" smtClean="0">
                <a:solidFill>
                  <a:schemeClr val="bg1"/>
                </a:solidFill>
              </a:rPr>
              <a:t>Pozorovanie dňa 22.2.2016 o 16:30 hod. Bol to prvý deň kedy bolo balené pečivo po záruke.</a:t>
            </a:r>
          </a:p>
          <a:p>
            <a:r>
              <a:rPr lang="sk-SK" sz="1800" dirty="0" smtClean="0">
                <a:solidFill>
                  <a:schemeClr val="bg1"/>
                </a:solidFill>
              </a:rPr>
              <a:t>Hodnoty CO2 v balenom pečive  sa </a:t>
            </a:r>
            <a:r>
              <a:rPr lang="sk-SK" sz="1800" dirty="0">
                <a:solidFill>
                  <a:schemeClr val="bg1"/>
                </a:solidFill>
              </a:rPr>
              <a:t>zvýšili. Počet </a:t>
            </a:r>
            <a:r>
              <a:rPr lang="sk-SK" sz="1800" b="1" dirty="0">
                <a:solidFill>
                  <a:srgbClr val="FF0000"/>
                </a:solidFill>
              </a:rPr>
              <a:t>zvýšených</a:t>
            </a:r>
            <a:r>
              <a:rPr lang="sk-SK" sz="1800" dirty="0">
                <a:solidFill>
                  <a:schemeClr val="bg1"/>
                </a:solidFill>
              </a:rPr>
              <a:t> hodnôt bolo </a:t>
            </a:r>
            <a:r>
              <a:rPr lang="sk-SK" sz="1800" b="1" dirty="0" smtClean="0">
                <a:solidFill>
                  <a:srgbClr val="FF0000"/>
                </a:solidFill>
              </a:rPr>
              <a:t>19</a:t>
            </a:r>
            <a:r>
              <a:rPr lang="sk-SK" sz="1800" dirty="0" smtClean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</a:rPr>
              <a:t>a počet </a:t>
            </a:r>
            <a:r>
              <a:rPr lang="sk-SK" sz="1800" b="1" dirty="0">
                <a:solidFill>
                  <a:srgbClr val="FF0000"/>
                </a:solidFill>
              </a:rPr>
              <a:t>znížených</a:t>
            </a:r>
            <a:r>
              <a:rPr lang="sk-SK" sz="1800" dirty="0">
                <a:solidFill>
                  <a:schemeClr val="bg1"/>
                </a:solidFill>
              </a:rPr>
              <a:t> hodnôt bolo </a:t>
            </a:r>
            <a:r>
              <a:rPr lang="sk-SK" sz="1800" b="1" dirty="0" smtClean="0">
                <a:solidFill>
                  <a:srgbClr val="FF0000"/>
                </a:solidFill>
              </a:rPr>
              <a:t>11</a:t>
            </a:r>
            <a:r>
              <a:rPr lang="sk-SK" sz="1800" dirty="0" smtClean="0">
                <a:solidFill>
                  <a:schemeClr val="bg1"/>
                </a:solidFill>
              </a:rPr>
              <a:t>.</a:t>
            </a:r>
            <a:endParaRPr lang="sk-SK" sz="1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145" b="4348"/>
          <a:stretch>
            <a:fillRect/>
          </a:stretch>
        </p:blipFill>
        <p:spPr bwMode="auto">
          <a:xfrm>
            <a:off x="1835696" y="1340768"/>
            <a:ext cx="713866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9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07504" y="1196752"/>
            <a:ext cx="1656184" cy="5112568"/>
          </a:xfrm>
        </p:spPr>
        <p:txBody>
          <a:bodyPr>
            <a:normAutofit/>
          </a:bodyPr>
          <a:lstStyle/>
          <a:p>
            <a:r>
              <a:rPr lang="sk-SK" sz="1800" dirty="0" smtClean="0">
                <a:solidFill>
                  <a:schemeClr val="bg1"/>
                </a:solidFill>
              </a:rPr>
              <a:t>Pozorovanie dňa 23.2.2016 o 16:30 hod. Bol to druhý deň kedy bolo balené pečivo po záruke.</a:t>
            </a:r>
          </a:p>
          <a:p>
            <a:r>
              <a:rPr lang="sk-SK" sz="1800" dirty="0" smtClean="0">
                <a:solidFill>
                  <a:schemeClr val="bg1"/>
                </a:solidFill>
              </a:rPr>
              <a:t>Hodnoty CO2  v balenom pečive sa </a:t>
            </a:r>
            <a:r>
              <a:rPr lang="sk-SK" sz="1800" dirty="0">
                <a:solidFill>
                  <a:schemeClr val="bg1"/>
                </a:solidFill>
              </a:rPr>
              <a:t>znížili. Počet </a:t>
            </a:r>
            <a:r>
              <a:rPr lang="sk-SK" sz="1800" b="1" dirty="0" smtClean="0">
                <a:solidFill>
                  <a:srgbClr val="FF0000"/>
                </a:solidFill>
              </a:rPr>
              <a:t>zvýšených</a:t>
            </a:r>
            <a:r>
              <a:rPr lang="sk-SK" sz="1800" dirty="0" smtClean="0">
                <a:solidFill>
                  <a:schemeClr val="bg1"/>
                </a:solidFill>
              </a:rPr>
              <a:t> hodnôt </a:t>
            </a:r>
            <a:r>
              <a:rPr lang="sk-SK" sz="1800" dirty="0">
                <a:solidFill>
                  <a:schemeClr val="bg1"/>
                </a:solidFill>
              </a:rPr>
              <a:t>bolo </a:t>
            </a:r>
            <a:r>
              <a:rPr lang="sk-SK" sz="1800" b="1" dirty="0" smtClean="0">
                <a:solidFill>
                  <a:srgbClr val="FF0000"/>
                </a:solidFill>
              </a:rPr>
              <a:t>13</a:t>
            </a:r>
            <a:r>
              <a:rPr lang="sk-SK" sz="1800" dirty="0" smtClean="0">
                <a:solidFill>
                  <a:schemeClr val="bg1"/>
                </a:solidFill>
              </a:rPr>
              <a:t> a </a:t>
            </a:r>
            <a:r>
              <a:rPr lang="sk-SK" sz="1800" dirty="0">
                <a:solidFill>
                  <a:schemeClr val="bg1"/>
                </a:solidFill>
              </a:rPr>
              <a:t>počet </a:t>
            </a:r>
            <a:r>
              <a:rPr lang="sk-SK" sz="1800" b="1" dirty="0">
                <a:solidFill>
                  <a:srgbClr val="FF0000"/>
                </a:solidFill>
              </a:rPr>
              <a:t>znížených</a:t>
            </a:r>
            <a:r>
              <a:rPr lang="sk-SK" sz="1800" dirty="0">
                <a:solidFill>
                  <a:schemeClr val="bg1"/>
                </a:solidFill>
              </a:rPr>
              <a:t> hodnôt bolo </a:t>
            </a:r>
            <a:r>
              <a:rPr lang="sk-SK" sz="1800" b="1" dirty="0" smtClean="0">
                <a:solidFill>
                  <a:srgbClr val="FF0000"/>
                </a:solidFill>
              </a:rPr>
              <a:t>18</a:t>
            </a:r>
            <a:r>
              <a:rPr lang="sk-SK" sz="1800" dirty="0" smtClean="0">
                <a:solidFill>
                  <a:schemeClr val="bg1"/>
                </a:solidFill>
              </a:rPr>
              <a:t>.</a:t>
            </a:r>
            <a:endParaRPr lang="sk-SK" sz="1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48" b="4478"/>
          <a:stretch>
            <a:fillRect/>
          </a:stretch>
        </p:blipFill>
        <p:spPr bwMode="auto">
          <a:xfrm>
            <a:off x="1902385" y="1916832"/>
            <a:ext cx="713866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108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textu 11"/>
          <p:cNvSpPr>
            <a:spLocks noGrp="1"/>
          </p:cNvSpPr>
          <p:nvPr>
            <p:ph type="body" idx="2"/>
          </p:nvPr>
        </p:nvSpPr>
        <p:spPr>
          <a:xfrm>
            <a:off x="31924" y="1196752"/>
            <a:ext cx="1512168" cy="4907632"/>
          </a:xfrm>
        </p:spPr>
        <p:txBody>
          <a:bodyPr>
            <a:normAutofit/>
          </a:bodyPr>
          <a:lstStyle/>
          <a:p>
            <a:r>
              <a:rPr lang="sk-SK" sz="1800" dirty="0" smtClean="0">
                <a:solidFill>
                  <a:schemeClr val="bg1"/>
                </a:solidFill>
              </a:rPr>
              <a:t>Pozorovanie dňa 24.2.2016 o 16:30 hod</a:t>
            </a:r>
            <a:r>
              <a:rPr lang="sk-SK" sz="1800" dirty="0">
                <a:solidFill>
                  <a:schemeClr val="bg1"/>
                </a:solidFill>
              </a:rPr>
              <a:t>. Bol to </a:t>
            </a:r>
            <a:r>
              <a:rPr lang="sk-SK" sz="1800" dirty="0" smtClean="0">
                <a:solidFill>
                  <a:schemeClr val="bg1"/>
                </a:solidFill>
              </a:rPr>
              <a:t>tretý deň </a:t>
            </a:r>
            <a:r>
              <a:rPr lang="sk-SK" sz="1800" dirty="0">
                <a:solidFill>
                  <a:schemeClr val="bg1"/>
                </a:solidFill>
              </a:rPr>
              <a:t>kedy bolo balené pečivo po záruke.</a:t>
            </a:r>
          </a:p>
          <a:p>
            <a:r>
              <a:rPr lang="sk-SK" sz="1800" dirty="0" smtClean="0">
                <a:solidFill>
                  <a:schemeClr val="bg1"/>
                </a:solidFill>
              </a:rPr>
              <a:t>Hodnoty CO2 v balenom pečive sa oproti  včerajšiemu dňu </a:t>
            </a:r>
            <a:r>
              <a:rPr lang="sk-SK" sz="1800" b="1" dirty="0" smtClean="0">
                <a:solidFill>
                  <a:srgbClr val="FF0000"/>
                </a:solidFill>
              </a:rPr>
              <a:t>nezmenili</a:t>
            </a:r>
            <a:r>
              <a:rPr lang="sk-SK" sz="1800" dirty="0" smtClean="0">
                <a:solidFill>
                  <a:schemeClr val="bg1"/>
                </a:solidFill>
              </a:rPr>
              <a:t> ostali úplne rovnaké.</a:t>
            </a:r>
            <a:endParaRPr lang="sk-SK" sz="1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7863" y="1268760"/>
            <a:ext cx="734862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40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07504" y="1052736"/>
            <a:ext cx="1584176" cy="5267672"/>
          </a:xfrm>
        </p:spPr>
        <p:txBody>
          <a:bodyPr/>
          <a:lstStyle/>
          <a:p>
            <a:r>
              <a:rPr lang="sk-SK" sz="1800" dirty="0">
                <a:solidFill>
                  <a:schemeClr val="bg1"/>
                </a:solidFill>
              </a:rPr>
              <a:t>Pozorovanie dňa </a:t>
            </a:r>
            <a:r>
              <a:rPr lang="sk-SK" sz="1800" dirty="0" smtClean="0">
                <a:solidFill>
                  <a:schemeClr val="bg1"/>
                </a:solidFill>
              </a:rPr>
              <a:t>25.2.2016 </a:t>
            </a:r>
            <a:r>
              <a:rPr lang="sk-SK" sz="1800" dirty="0">
                <a:solidFill>
                  <a:schemeClr val="bg1"/>
                </a:solidFill>
              </a:rPr>
              <a:t>o 16:30 hod. Bol to </a:t>
            </a:r>
            <a:r>
              <a:rPr lang="sk-SK" sz="1800" dirty="0" smtClean="0">
                <a:solidFill>
                  <a:schemeClr val="bg1"/>
                </a:solidFill>
              </a:rPr>
              <a:t>štvrtý deň </a:t>
            </a:r>
            <a:r>
              <a:rPr lang="sk-SK" sz="1800" dirty="0">
                <a:solidFill>
                  <a:schemeClr val="bg1"/>
                </a:solidFill>
              </a:rPr>
              <a:t>kedy bolo balené pečivo po záruke.</a:t>
            </a:r>
          </a:p>
          <a:p>
            <a:r>
              <a:rPr lang="sk-SK" sz="1800" dirty="0" smtClean="0">
                <a:solidFill>
                  <a:schemeClr val="bg1"/>
                </a:solidFill>
              </a:rPr>
              <a:t>Hodnoty </a:t>
            </a:r>
            <a:r>
              <a:rPr lang="sk-SK" sz="1800" dirty="0">
                <a:solidFill>
                  <a:schemeClr val="bg1"/>
                </a:solidFill>
              </a:rPr>
              <a:t>CO2 v balenom pečive sa oproti  včerajšiemu dňu </a:t>
            </a:r>
            <a:r>
              <a:rPr lang="sk-SK" sz="1800" b="1" dirty="0">
                <a:solidFill>
                  <a:srgbClr val="FF0000"/>
                </a:solidFill>
              </a:rPr>
              <a:t>nezmenili</a:t>
            </a:r>
            <a:r>
              <a:rPr lang="sk-SK" sz="1800" dirty="0">
                <a:solidFill>
                  <a:schemeClr val="bg1"/>
                </a:solidFill>
              </a:rPr>
              <a:t> ostali úplne rovnaké.</a:t>
            </a:r>
          </a:p>
          <a:p>
            <a:endParaRPr lang="sk-SK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294" b="5882"/>
          <a:stretch>
            <a:fillRect/>
          </a:stretch>
        </p:blipFill>
        <p:spPr bwMode="auto">
          <a:xfrm>
            <a:off x="1768258" y="1772816"/>
            <a:ext cx="723635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082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2739" y="4653136"/>
            <a:ext cx="2900969" cy="163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3192" y="101453"/>
            <a:ext cx="2282792" cy="389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5" y="37488"/>
            <a:ext cx="3096344" cy="174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2429" y="101453"/>
            <a:ext cx="3623685" cy="179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5500"/>
            <a:ext cx="1604385" cy="263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Obrázok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1378" y="4595827"/>
            <a:ext cx="2787786" cy="1691431"/>
          </a:xfrm>
          <a:prstGeom prst="rect">
            <a:avLst/>
          </a:prstGeom>
        </p:spPr>
      </p:pic>
      <p:pic>
        <p:nvPicPr>
          <p:cNvPr id="20" name="Obrázok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499" y="4653136"/>
            <a:ext cx="2947836" cy="1658158"/>
          </a:xfrm>
          <a:prstGeom prst="rect">
            <a:avLst/>
          </a:prstGeom>
        </p:spPr>
      </p:pic>
      <p:pic>
        <p:nvPicPr>
          <p:cNvPr id="23" name="Obrázo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183656"/>
            <a:ext cx="4557141" cy="2102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Zhrnutie analýz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sk-SK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Záver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>
                <a:solidFill>
                  <a:schemeClr val="bg1"/>
                </a:solidFill>
              </a:rPr>
              <a:t>Dôležitým faktorom trvanlivosti je aj obal výrobku a jeho uskladnenie, pretože potraviny sa môžu pokaziť aj počas záručnej lehoty, ak ich nesprávne skladujeme.</a:t>
            </a:r>
            <a:endParaRPr lang="sk-S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Použitá literatúra a zdroje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bg2">
                    <a:lumMod val="75000"/>
                  </a:schemeClr>
                </a:solidFill>
                <a:latin typeface="Times New Roman"/>
                <a:cs typeface="Times New Roman"/>
              </a:rPr>
              <a:t>● </a:t>
            </a:r>
            <a:r>
              <a:rPr lang="sk-SK" dirty="0" smtClean="0">
                <a:solidFill>
                  <a:schemeClr val="bg1"/>
                </a:solidFill>
              </a:rPr>
              <a:t>http</a:t>
            </a:r>
            <a:r>
              <a:rPr lang="sk-SK" dirty="0">
                <a:solidFill>
                  <a:schemeClr val="bg1"/>
                </a:solidFill>
              </a:rPr>
              <a:t>://www.protiplesniam.sk/plesne-na-stene-je-zdravotnym-rizikom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u="sng" dirty="0">
                <a:hlinkClick r:id="rId2"/>
              </a:rPr>
              <a:t>http://</a:t>
            </a:r>
            <a:r>
              <a:rPr lang="sk-SK" u="sng" dirty="0" smtClean="0">
                <a:hlinkClick r:id="rId2"/>
              </a:rPr>
              <a:t>ekonomika.sme.sk/c/7059460/chlieb-po-datume-spotreby-moze-uskodit.html</a:t>
            </a:r>
            <a:endParaRPr lang="sk-SK" u="sng" dirty="0" smtClean="0"/>
          </a:p>
          <a:p>
            <a:r>
              <a:rPr lang="sk-SK" u="sng" dirty="0">
                <a:solidFill>
                  <a:schemeClr val="bg1"/>
                </a:solidFill>
              </a:rPr>
              <a:t>http://referaty.aktuality.sk/mikroorganizmy/referat-13403</a:t>
            </a:r>
            <a:endParaRPr lang="sk-SK" u="sng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Manuál: </a:t>
            </a:r>
            <a:r>
              <a:rPr lang="sk-SK" dirty="0" err="1" smtClean="0">
                <a:solidFill>
                  <a:schemeClr val="bg1"/>
                </a:solidFill>
              </a:rPr>
              <a:t>Gas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Sensor</a:t>
            </a:r>
            <a:r>
              <a:rPr lang="sk-SK" dirty="0" smtClean="0">
                <a:solidFill>
                  <a:schemeClr val="bg1"/>
                </a:solidFill>
              </a:rPr>
              <a:t> CO2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1916832"/>
            <a:ext cx="7725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Ďakujem za pozornosť.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 </a:t>
            </a:r>
            <a:r>
              <a:rPr lang="sk-SK" b="1" dirty="0" smtClean="0">
                <a:solidFill>
                  <a:srgbClr val="FF0000"/>
                </a:solidFill>
              </a:rPr>
              <a:t>Problém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7678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sz="2400" dirty="0" smtClean="0">
                <a:solidFill>
                  <a:schemeClr val="bg1"/>
                </a:solidFill>
              </a:rPr>
              <a:t>Priemerná </a:t>
            </a:r>
            <a:r>
              <a:rPr lang="sk-SK" sz="2400" dirty="0">
                <a:solidFill>
                  <a:schemeClr val="bg1"/>
                </a:solidFill>
              </a:rPr>
              <a:t>trvanlivosť baleného chleba je síce niekoľko dní, </a:t>
            </a:r>
            <a:r>
              <a:rPr lang="sk-SK" sz="2400" dirty="0" smtClean="0">
                <a:solidFill>
                  <a:schemeClr val="bg1"/>
                </a:solidFill>
              </a:rPr>
              <a:t>no </a:t>
            </a:r>
            <a:r>
              <a:rPr lang="sk-SK" sz="2400" dirty="0" smtClean="0">
                <a:solidFill>
                  <a:schemeClr val="bg1"/>
                </a:solidFill>
              </a:rPr>
              <a:t>bez známok zmien </a:t>
            </a:r>
            <a:r>
              <a:rPr lang="sk-SK" sz="2400" dirty="0" smtClean="0">
                <a:solidFill>
                  <a:schemeClr val="bg1"/>
                </a:solidFill>
              </a:rPr>
              <a:t>môže </a:t>
            </a:r>
            <a:r>
              <a:rPr lang="sk-SK" sz="2400" dirty="0" smtClean="0">
                <a:solidFill>
                  <a:schemeClr val="bg1"/>
                </a:solidFill>
              </a:rPr>
              <a:t>vyzerať </a:t>
            </a:r>
            <a:r>
              <a:rPr lang="sk-SK" sz="2400" dirty="0" smtClean="0">
                <a:solidFill>
                  <a:schemeClr val="bg1"/>
                </a:solidFill>
              </a:rPr>
              <a:t>ešte </a:t>
            </a:r>
            <a:r>
              <a:rPr lang="sk-SK" sz="2400" dirty="0">
                <a:solidFill>
                  <a:schemeClr val="bg1"/>
                </a:solidFill>
              </a:rPr>
              <a:t>dlho po dátume </a:t>
            </a:r>
            <a:r>
              <a:rPr lang="sk-SK" sz="2400" dirty="0" smtClean="0">
                <a:solidFill>
                  <a:schemeClr val="bg1"/>
                </a:solidFill>
              </a:rPr>
              <a:t>spotreby, ktorý výrobca uvádza. </a:t>
            </a:r>
          </a:p>
          <a:p>
            <a:pPr algn="just">
              <a:buNone/>
            </a:pPr>
            <a:r>
              <a:rPr lang="sk-SK" sz="2400" dirty="0" smtClean="0">
                <a:solidFill>
                  <a:schemeClr val="bg1"/>
                </a:solidFill>
              </a:rPr>
              <a:t> </a:t>
            </a:r>
            <a:r>
              <a:rPr lang="sk-SK" sz="2400" dirty="0" smtClean="0">
                <a:solidFill>
                  <a:schemeClr val="bg1"/>
                </a:solidFill>
              </a:rPr>
              <a:t>Ch</a:t>
            </a:r>
            <a:r>
              <a:rPr lang="sk-SK" sz="2400" dirty="0" smtClean="0">
                <a:solidFill>
                  <a:schemeClr val="bg1"/>
                </a:solidFill>
              </a:rPr>
              <a:t>lieb, či iné balené pečivo však napriek pridaným konzervačným látkam podlieha skaze, je to živá hmota a </a:t>
            </a:r>
            <a:r>
              <a:rPr lang="sk-SK" sz="2400" dirty="0">
                <a:solidFill>
                  <a:schemeClr val="bg1"/>
                </a:solidFill>
              </a:rPr>
              <a:t>tvorba plesní a kvasiniek </a:t>
            </a:r>
            <a:r>
              <a:rPr lang="sk-SK" sz="2400" dirty="0" smtClean="0">
                <a:solidFill>
                  <a:schemeClr val="bg1"/>
                </a:solidFill>
              </a:rPr>
              <a:t>na jeho povrchu je prirodzeným </a:t>
            </a:r>
            <a:r>
              <a:rPr lang="sk-SK" sz="2400" dirty="0" smtClean="0">
                <a:solidFill>
                  <a:schemeClr val="bg1"/>
                </a:solidFill>
              </a:rPr>
              <a:t>procesom. </a:t>
            </a:r>
            <a:r>
              <a:rPr lang="sk-SK" sz="2400" dirty="0" smtClean="0">
                <a:solidFill>
                  <a:schemeClr val="bg1"/>
                </a:solidFill>
              </a:rPr>
              <a:t> Kedy je ešte ich konzumácia ešte bezpečná?  </a:t>
            </a:r>
            <a:endParaRPr lang="sk-SK" sz="20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sk-SK" sz="3600" b="1" dirty="0" smtClean="0"/>
              <a:t> </a:t>
            </a:r>
            <a:endParaRPr lang="sk-SK" sz="2800" dirty="0" smtClean="0"/>
          </a:p>
          <a:p>
            <a:endParaRPr lang="sk-SK" dirty="0"/>
          </a:p>
        </p:txBody>
      </p:sp>
      <p:pic>
        <p:nvPicPr>
          <p:cNvPr id="14340" name="Picture 4" descr="http://us.123rf.com/450wm/inxti/inxti1203/inxti120300011/12797787-star%C3%A9-d%C5%99ev%C4%9Bn%C3%A9-%C5%A1ipky-dopravn%C3%AD-zna%C4%8Dka-izolovan%C3%BDch-na-b%C3%ADl%C3%A9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292578"/>
            <a:ext cx="3699222" cy="2564795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5052267" y="5157192"/>
            <a:ext cx="40894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Jesť/ Nejesť</a:t>
            </a:r>
            <a:r>
              <a:rPr lang="sk-SK" sz="36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k-SK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CIELE PRÁCE: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18457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sz="2400" dirty="0" smtClean="0"/>
              <a:t>z odberných miest pre pitné účely.    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600" dirty="0" smtClean="0">
                <a:solidFill>
                  <a:srgbClr val="FFFF99"/>
                </a:solidFill>
              </a:rPr>
              <a:t>pozorovať metabolickú aktivitu </a:t>
            </a:r>
            <a:r>
              <a:rPr lang="sk-SK" sz="3600" dirty="0" smtClean="0">
                <a:solidFill>
                  <a:srgbClr val="FFFF99"/>
                </a:solidFill>
              </a:rPr>
              <a:t>v podobe produkcie CO2 mikroorganizmami v </a:t>
            </a:r>
            <a:r>
              <a:rPr lang="sk-SK" sz="3600" dirty="0" smtClean="0">
                <a:solidFill>
                  <a:srgbClr val="FFFF99"/>
                </a:solidFill>
              </a:rPr>
              <a:t>balenom pečive pred a po stanovenej záručnej dobe,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600" dirty="0" smtClean="0">
                <a:solidFill>
                  <a:srgbClr val="FFFF99"/>
                </a:solidFill>
              </a:rPr>
              <a:t>spracovať a vyhodnotiť  získané výsledky</a:t>
            </a:r>
            <a:r>
              <a:rPr lang="sk-SK" sz="3600" dirty="0" smtClean="0">
                <a:solidFill>
                  <a:srgbClr val="FFFF99"/>
                </a:solidFill>
              </a:rPr>
              <a:t>, 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600" dirty="0" smtClean="0">
                <a:solidFill>
                  <a:srgbClr val="FFFF99"/>
                </a:solidFill>
              </a:rPr>
              <a:t>pozorovanie dokumentovať fotograficky,</a:t>
            </a:r>
            <a:endParaRPr lang="sk-SK" sz="3600" dirty="0" smtClean="0">
              <a:solidFill>
                <a:srgbClr val="FFFF99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sk-SK" sz="3600" dirty="0" smtClean="0">
                <a:solidFill>
                  <a:srgbClr val="FFFF99"/>
                </a:solidFill>
              </a:rPr>
              <a:t>vyvodiť závery z vlastných pozorovaní.</a:t>
            </a:r>
          </a:p>
          <a:p>
            <a:pPr algn="just">
              <a:buFont typeface="Wingdings" pitchFamily="2" charset="2"/>
              <a:buChar char="Ø"/>
            </a:pPr>
            <a:endParaRPr lang="sk-SK" sz="3600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Mikroorganizmy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>
                <a:solidFill>
                  <a:schemeClr val="bg1"/>
                </a:solidFill>
              </a:rPr>
              <a:t>m</a:t>
            </a:r>
            <a:r>
              <a:rPr lang="sk-SK" sz="2800" dirty="0" smtClean="0">
                <a:solidFill>
                  <a:schemeClr val="bg1"/>
                </a:solidFill>
              </a:rPr>
              <a:t>ikroorganizmy </a:t>
            </a:r>
            <a:r>
              <a:rPr lang="sk-SK" sz="2800" dirty="0">
                <a:solidFill>
                  <a:schemeClr val="bg1"/>
                </a:solidFill>
              </a:rPr>
              <a:t>sú živé </a:t>
            </a:r>
            <a:r>
              <a:rPr lang="sk-SK" sz="2800" dirty="0" smtClean="0">
                <a:solidFill>
                  <a:schemeClr val="bg1"/>
                </a:solidFill>
              </a:rPr>
              <a:t>organizmy, </a:t>
            </a:r>
            <a:r>
              <a:rPr lang="sk-SK" sz="2800" dirty="0">
                <a:solidFill>
                  <a:schemeClr val="bg1"/>
                </a:solidFill>
              </a:rPr>
              <a:t>ktoré sú viditeľné len pod </a:t>
            </a:r>
            <a:r>
              <a:rPr lang="sk-SK" sz="2800" dirty="0" smtClean="0">
                <a:solidFill>
                  <a:schemeClr val="bg1"/>
                </a:solidFill>
              </a:rPr>
              <a:t>mikroskopom,</a:t>
            </a:r>
          </a:p>
          <a:p>
            <a:pPr algn="just"/>
            <a:r>
              <a:rPr lang="sk-SK" sz="2800" dirty="0" smtClean="0">
                <a:solidFill>
                  <a:schemeClr val="bg1"/>
                </a:solidFill>
              </a:rPr>
              <a:t>patria </a:t>
            </a:r>
            <a:r>
              <a:rPr lang="sk-SK" sz="2800" dirty="0">
                <a:solidFill>
                  <a:schemeClr val="bg1"/>
                </a:solidFill>
              </a:rPr>
              <a:t>sem baktérie, </a:t>
            </a:r>
            <a:r>
              <a:rPr lang="sk-SK" sz="2800" dirty="0" smtClean="0">
                <a:solidFill>
                  <a:schemeClr val="bg1"/>
                </a:solidFill>
              </a:rPr>
              <a:t>vírusy</a:t>
            </a:r>
            <a:r>
              <a:rPr lang="sk-SK" sz="2800" dirty="0">
                <a:solidFill>
                  <a:schemeClr val="bg1"/>
                </a:solidFill>
              </a:rPr>
              <a:t>, </a:t>
            </a:r>
            <a:r>
              <a:rPr lang="sk-SK" sz="2800" dirty="0" smtClean="0">
                <a:solidFill>
                  <a:schemeClr val="bg1"/>
                </a:solidFill>
              </a:rPr>
              <a:t>prvoky, mikroskopické riasy a huby  </a:t>
            </a:r>
          </a:p>
        </p:txBody>
      </p:sp>
    </p:spTree>
    <p:extLst>
      <p:ext uri="{BB962C8B-B14F-4D97-AF65-F5344CB8AC3E}">
        <p14:creationId xmlns:p14="http://schemas.microsoft.com/office/powerpoint/2010/main" xmlns="" val="2192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Plesne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plesne patria k mnohobunkovým hubám, ktoré tvoria spleť vlákien - podhubie, </a:t>
            </a:r>
            <a:endParaRPr lang="sk-SK" sz="2400" dirty="0" smtClean="0">
              <a:solidFill>
                <a:schemeClr val="bg1"/>
              </a:solidFill>
            </a:endParaRPr>
          </a:p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nevytvárajú </a:t>
            </a:r>
            <a:r>
              <a:rPr lang="sk-SK" sz="2400" dirty="0" smtClean="0">
                <a:solidFill>
                  <a:schemeClr val="bg1"/>
                </a:solidFill>
              </a:rPr>
              <a:t>plodnice</a:t>
            </a:r>
          </a:p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živiny získavajú rozkladom organických </a:t>
            </a:r>
            <a:r>
              <a:rPr lang="sk-SK" sz="2400" dirty="0" smtClean="0">
                <a:solidFill>
                  <a:schemeClr val="bg1"/>
                </a:solidFill>
              </a:rPr>
              <a:t>látok</a:t>
            </a:r>
            <a:endParaRPr lang="sk-SK" sz="2400" dirty="0">
              <a:solidFill>
                <a:schemeClr val="bg1"/>
              </a:solidFill>
            </a:endParaRPr>
          </a:p>
          <a:p>
            <a:pPr>
              <a:buNone/>
            </a:pPr>
            <a:endParaRPr lang="sk-SK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Stavba </a:t>
            </a:r>
            <a:r>
              <a:rPr lang="sk-SK" sz="2400" dirty="0">
                <a:solidFill>
                  <a:srgbClr val="FF0000"/>
                </a:solidFill>
              </a:rPr>
              <a:t>tela plesne: </a:t>
            </a:r>
          </a:p>
          <a:p>
            <a:r>
              <a:rPr lang="sk-SK" sz="2400" dirty="0">
                <a:solidFill>
                  <a:schemeClr val="bg1"/>
                </a:solidFill>
              </a:rPr>
              <a:t>hubové vlákna</a:t>
            </a:r>
          </a:p>
          <a:p>
            <a:r>
              <a:rPr lang="sk-SK" sz="2400" dirty="0" err="1">
                <a:solidFill>
                  <a:schemeClr val="bg1"/>
                </a:solidFill>
              </a:rPr>
              <a:t>výtrusnice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výtrusy </a:t>
            </a:r>
          </a:p>
          <a:p>
            <a:endParaRPr lang="sk-SK" sz="1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84984"/>
            <a:ext cx="4464496" cy="297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55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Metodika práce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>
                <a:solidFill>
                  <a:schemeClr val="bg1"/>
                </a:solidFill>
              </a:rPr>
              <a:t>zariadenie </a:t>
            </a:r>
            <a:r>
              <a:rPr lang="sk-SK" dirty="0" err="1" smtClean="0">
                <a:solidFill>
                  <a:schemeClr val="bg1"/>
                </a:solidFill>
              </a:rPr>
              <a:t>Vernier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LabQuest</a:t>
            </a:r>
            <a:r>
              <a:rPr lang="sk-SK" dirty="0" smtClean="0">
                <a:solidFill>
                  <a:schemeClr val="bg1"/>
                </a:solidFill>
              </a:rPr>
              <a:t> - v dnešnej dobe najpoužívanejší a najvýkonnejší </a:t>
            </a:r>
            <a:r>
              <a:rPr lang="sk-SK" dirty="0" err="1" smtClean="0">
                <a:solidFill>
                  <a:schemeClr val="bg1"/>
                </a:solidFill>
              </a:rPr>
              <a:t>interfejs</a:t>
            </a:r>
            <a:r>
              <a:rPr lang="sk-SK" dirty="0" smtClean="0">
                <a:solidFill>
                  <a:schemeClr val="bg1"/>
                </a:solidFill>
              </a:rPr>
              <a:t> zberu informácií,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má intuitívne ovládanie a dotykovú obrazovku,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využíva senzorové elementy používané vo vedeckej a technickej </a:t>
            </a:r>
            <a:r>
              <a:rPr lang="sk-SK" dirty="0" smtClean="0">
                <a:solidFill>
                  <a:schemeClr val="bg1"/>
                </a:solidFill>
              </a:rPr>
              <a:t>praxi,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je </a:t>
            </a:r>
            <a:r>
              <a:rPr lang="sk-SK" dirty="0" smtClean="0">
                <a:solidFill>
                  <a:schemeClr val="bg1"/>
                </a:solidFill>
              </a:rPr>
              <a:t>možné ho používať samostatne na zber informácií a ich vyhodnocovanie, alebo ako </a:t>
            </a:r>
            <a:r>
              <a:rPr lang="sk-SK" dirty="0" err="1" smtClean="0">
                <a:solidFill>
                  <a:schemeClr val="bg1"/>
                </a:solidFill>
              </a:rPr>
              <a:t>interfejsovú</a:t>
            </a:r>
            <a:r>
              <a:rPr lang="sk-SK" dirty="0" smtClean="0">
                <a:solidFill>
                  <a:schemeClr val="bg1"/>
                </a:solidFill>
              </a:rPr>
              <a:t> jednotku počítača</a:t>
            </a:r>
          </a:p>
          <a:p>
            <a:pPr algn="just"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4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91264" cy="1514432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Prístroj </a:t>
            </a:r>
            <a:r>
              <a:rPr lang="sk-SK" b="1" dirty="0" err="1" smtClean="0">
                <a:solidFill>
                  <a:srgbClr val="FF0000"/>
                </a:solidFill>
              </a:rPr>
              <a:t>Vernier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a sonda na meranie CO</a:t>
            </a:r>
            <a:r>
              <a:rPr lang="sk-SK" b="1" baseline="-25000" dirty="0" smtClean="0">
                <a:solidFill>
                  <a:srgbClr val="FF0000"/>
                </a:solidFill>
              </a:rPr>
              <a:t>2</a:t>
            </a:r>
            <a:endParaRPr lang="sk-SK" b="1" baseline="-250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456732" cy="194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4167082"/>
            <a:ext cx="4283968" cy="2409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Sonda na meranie CO</a:t>
            </a:r>
            <a:r>
              <a:rPr lang="sk-SK" baseline="-25000" dirty="0" smtClean="0">
                <a:solidFill>
                  <a:srgbClr val="FF0000"/>
                </a:solidFill>
              </a:rPr>
              <a:t>2</a:t>
            </a:r>
            <a:endParaRPr lang="sk-SK" baseline="-250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CO</a:t>
            </a:r>
            <a:r>
              <a:rPr lang="sk-SK" sz="2400" baseline="-25000" dirty="0" smtClean="0">
                <a:solidFill>
                  <a:schemeClr val="bg1"/>
                </a:solidFill>
              </a:rPr>
              <a:t>2 </a:t>
            </a:r>
            <a:r>
              <a:rPr lang="sk-SK" sz="2400" dirty="0" err="1" smtClean="0">
                <a:solidFill>
                  <a:schemeClr val="bg1"/>
                </a:solidFill>
              </a:rPr>
              <a:t>Gas</a:t>
            </a:r>
            <a:r>
              <a:rPr lang="sk-SK" sz="2400" dirty="0" smtClean="0">
                <a:solidFill>
                  <a:schemeClr val="bg1"/>
                </a:solidFill>
              </a:rPr>
              <a:t> </a:t>
            </a:r>
            <a:r>
              <a:rPr lang="sk-SK" sz="2400" dirty="0" err="1" smtClean="0">
                <a:solidFill>
                  <a:schemeClr val="bg1"/>
                </a:solidFill>
              </a:rPr>
              <a:t>Sensor</a:t>
            </a:r>
            <a:r>
              <a:rPr lang="sk-SK" sz="24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meria koncentráciu v rozmedzí </a:t>
            </a:r>
            <a:r>
              <a:rPr lang="sk-SK" sz="2400" dirty="0">
                <a:solidFill>
                  <a:schemeClr val="bg1"/>
                </a:solidFill>
              </a:rPr>
              <a:t>od 0 do 10, 000 </a:t>
            </a:r>
            <a:r>
              <a:rPr lang="sk-SK" sz="2400" dirty="0" err="1">
                <a:solidFill>
                  <a:schemeClr val="bg1"/>
                </a:solidFill>
              </a:rPr>
              <a:t>ppm</a:t>
            </a:r>
            <a:r>
              <a:rPr lang="sk-SK" sz="2400" dirty="0">
                <a:solidFill>
                  <a:schemeClr val="bg1"/>
                </a:solidFill>
              </a:rPr>
              <a:t> alebo 0 až 100, 000 </a:t>
            </a:r>
            <a:r>
              <a:rPr lang="sk-SK" sz="2400" dirty="0" err="1">
                <a:solidFill>
                  <a:schemeClr val="bg1"/>
                </a:solidFill>
              </a:rPr>
              <a:t>ppm</a:t>
            </a:r>
            <a:r>
              <a:rPr lang="sk-SK" sz="2400" dirty="0">
                <a:solidFill>
                  <a:schemeClr val="bg1"/>
                </a:solidFill>
              </a:rPr>
              <a:t> </a:t>
            </a:r>
            <a:endParaRPr lang="sk-SK" sz="2400" dirty="0" smtClean="0">
              <a:solidFill>
                <a:schemeClr val="bg1"/>
              </a:solidFill>
            </a:endParaRPr>
          </a:p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princíp je v sledovaní </a:t>
            </a:r>
            <a:r>
              <a:rPr lang="sk-SK" sz="2400" dirty="0">
                <a:solidFill>
                  <a:schemeClr val="bg1"/>
                </a:solidFill>
              </a:rPr>
              <a:t>čiastkového infračerveného žiarenia absorbovanej molekuly oxidu </a:t>
            </a:r>
            <a:r>
              <a:rPr lang="sk-SK" sz="2400" dirty="0" smtClean="0">
                <a:solidFill>
                  <a:schemeClr val="bg1"/>
                </a:solidFill>
              </a:rPr>
              <a:t>uhličitého</a:t>
            </a:r>
          </a:p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snímač </a:t>
            </a:r>
            <a:r>
              <a:rPr lang="sk-SK" sz="2400" dirty="0">
                <a:solidFill>
                  <a:schemeClr val="bg1"/>
                </a:solidFill>
              </a:rPr>
              <a:t>používa malú žiarovku pre generovanie infračerveného žiarenia (IR</a:t>
            </a:r>
            <a:r>
              <a:rPr lang="sk-SK" sz="2400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zdroj </a:t>
            </a:r>
            <a:r>
              <a:rPr lang="sk-SK" sz="2400" dirty="0">
                <a:solidFill>
                  <a:schemeClr val="bg1"/>
                </a:solidFill>
              </a:rPr>
              <a:t>IR je </a:t>
            </a:r>
            <a:r>
              <a:rPr lang="sk-SK" sz="2400" dirty="0" smtClean="0">
                <a:solidFill>
                  <a:schemeClr val="bg1"/>
                </a:solidFill>
              </a:rPr>
              <a:t>umiestnený na </a:t>
            </a:r>
            <a:r>
              <a:rPr lang="sk-SK" sz="2400" dirty="0">
                <a:solidFill>
                  <a:schemeClr val="bg1"/>
                </a:solidFill>
              </a:rPr>
              <a:t>jednom konci hriadeľa </a:t>
            </a:r>
            <a:r>
              <a:rPr lang="sk-SK" sz="2400" dirty="0" smtClean="0">
                <a:solidFill>
                  <a:schemeClr val="bg1"/>
                </a:solidFill>
              </a:rPr>
              <a:t>snímača</a:t>
            </a:r>
          </a:p>
          <a:p>
            <a:pPr algn="just"/>
            <a:r>
              <a:rPr lang="sk-SK" sz="2400" dirty="0" smtClean="0">
                <a:solidFill>
                  <a:schemeClr val="bg1"/>
                </a:solidFill>
              </a:rPr>
              <a:t>na </a:t>
            </a:r>
            <a:r>
              <a:rPr lang="sk-SK" sz="2400" dirty="0">
                <a:solidFill>
                  <a:schemeClr val="bg1"/>
                </a:solidFill>
              </a:rPr>
              <a:t>druhom konci hriadeľa je infračervený snímač, ktorý </a:t>
            </a:r>
            <a:r>
              <a:rPr lang="sk-SK" sz="2400" dirty="0" smtClean="0">
                <a:solidFill>
                  <a:schemeClr val="bg1"/>
                </a:solidFill>
              </a:rPr>
              <a:t>meria množstvo žiarenia absorbované vzorkou</a:t>
            </a:r>
            <a:r>
              <a:rPr lang="sk-SK" sz="2400" dirty="0">
                <a:solidFill>
                  <a:schemeClr val="bg1"/>
                </a:solidFill>
              </a:rPr>
              <a:t>, bez toho aby bola absorbovaná  molekula oxidu uhličitého. </a:t>
            </a:r>
            <a:endParaRPr lang="sk-SK" sz="2400" dirty="0" smtClean="0">
              <a:solidFill>
                <a:schemeClr val="bg1"/>
              </a:solidFill>
            </a:endParaRPr>
          </a:p>
          <a:p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6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2743200" cy="1162050"/>
          </a:xfrm>
        </p:spPr>
        <p:txBody>
          <a:bodyPr>
            <a:noAutofit/>
          </a:bodyPr>
          <a:lstStyle/>
          <a:p>
            <a:r>
              <a:rPr lang="sk-SK" sz="4800" dirty="0" smtClean="0">
                <a:solidFill>
                  <a:srgbClr val="FFFF99"/>
                </a:solidFill>
              </a:rPr>
              <a:t/>
            </a:r>
            <a:br>
              <a:rPr lang="sk-SK" sz="4800" dirty="0" smtClean="0">
                <a:solidFill>
                  <a:srgbClr val="FFFF99"/>
                </a:solidFill>
              </a:rPr>
            </a:br>
            <a:r>
              <a:rPr lang="sk-SK" sz="4800" dirty="0" smtClean="0">
                <a:solidFill>
                  <a:srgbClr val="FFFF99"/>
                </a:solidFill>
              </a:rPr>
              <a:t>Výsledky</a:t>
            </a:r>
            <a:endParaRPr lang="sk-SK" sz="4800" dirty="0">
              <a:solidFill>
                <a:srgbClr val="FFFF99"/>
              </a:solidFill>
            </a:endParaRPr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2"/>
          </p:nvPr>
        </p:nvSpPr>
        <p:spPr>
          <a:xfrm>
            <a:off x="107504" y="1124744"/>
            <a:ext cx="2232248" cy="4763616"/>
          </a:xfrm>
        </p:spPr>
        <p:txBody>
          <a:bodyPr>
            <a:normAutofit/>
          </a:bodyPr>
          <a:lstStyle/>
          <a:p>
            <a:r>
              <a:rPr lang="sk-SK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Moje pozorovanie sa  začalo dňa 20.2.2016 o 16:30 hod. Bol to deň kedy bolo balené pečivo deň pred zárukou.</a:t>
            </a:r>
            <a:endParaRPr lang="sk-SK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623" b="4397"/>
          <a:stretch>
            <a:fillRect/>
          </a:stretch>
        </p:blipFill>
        <p:spPr bwMode="auto">
          <a:xfrm>
            <a:off x="2411760" y="1628800"/>
            <a:ext cx="663532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1057</TotalTime>
  <Words>525</Words>
  <Application>Microsoft Office PowerPoint</Application>
  <PresentationFormat>Prezentácia na obrazovke (4:3)</PresentationFormat>
  <Paragraphs>60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Tok</vt:lpstr>
      <vt:lpstr>  Metabolická aktivita mikroorganizmov zaznamenaná CO2 senzorom   Stredoškolská odborná činnosť   č. odboru: 04 - Biológia   </vt:lpstr>
      <vt:lpstr> Problém </vt:lpstr>
      <vt:lpstr>CIELE PRÁCE:  </vt:lpstr>
      <vt:lpstr>Mikroorganizmy</vt:lpstr>
      <vt:lpstr>Plesne</vt:lpstr>
      <vt:lpstr>Metodika práce</vt:lpstr>
      <vt:lpstr>Prístroj Vernier a sonda na meranie CO2</vt:lpstr>
      <vt:lpstr>Sonda na meranie CO2</vt:lpstr>
      <vt:lpstr> Výsledky</vt:lpstr>
      <vt:lpstr>Snímka 10</vt:lpstr>
      <vt:lpstr>Snímka 11</vt:lpstr>
      <vt:lpstr>Snímka 12</vt:lpstr>
      <vt:lpstr>Snímka 13</vt:lpstr>
      <vt:lpstr>Snímka 14</vt:lpstr>
      <vt:lpstr>Snímka 15</vt:lpstr>
      <vt:lpstr>Zhrnutie analýz </vt:lpstr>
      <vt:lpstr>Záver </vt:lpstr>
      <vt:lpstr>Použitá literatúra a zdroje 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vody zo studne a studničky v blízkosti haldy po banskej činnosti v Gelnici Stredoškolská odborná činnosť   č. odboru: 07 Pôdohospodárstvo  (poľnohospodárstvo, lesné a vodné hospodárstvo)</dc:title>
  <dc:creator>Guest</dc:creator>
  <cp:lastModifiedBy>Gymgl</cp:lastModifiedBy>
  <cp:revision>71</cp:revision>
  <dcterms:created xsi:type="dcterms:W3CDTF">2015-03-05T20:07:14Z</dcterms:created>
  <dcterms:modified xsi:type="dcterms:W3CDTF">2016-03-02T18:42:40Z</dcterms:modified>
</cp:coreProperties>
</file>