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2" r:id="rId4"/>
    <p:sldId id="271" r:id="rId5"/>
    <p:sldId id="258" r:id="rId6"/>
    <p:sldId id="270" r:id="rId7"/>
    <p:sldId id="280" r:id="rId8"/>
    <p:sldId id="273" r:id="rId9"/>
    <p:sldId id="274" r:id="rId10"/>
    <p:sldId id="275" r:id="rId11"/>
    <p:sldId id="257" r:id="rId12"/>
    <p:sldId id="259" r:id="rId13"/>
    <p:sldId id="260" r:id="rId14"/>
    <p:sldId id="261" r:id="rId15"/>
    <p:sldId id="262" r:id="rId16"/>
    <p:sldId id="263" r:id="rId17"/>
    <p:sldId id="268" r:id="rId18"/>
    <p:sldId id="269" r:id="rId19"/>
    <p:sldId id="282" r:id="rId20"/>
    <p:sldId id="281" r:id="rId21"/>
    <p:sldId id="264" r:id="rId22"/>
    <p:sldId id="283" r:id="rId23"/>
    <p:sldId id="265" r:id="rId24"/>
    <p:sldId id="276" r:id="rId25"/>
    <p:sldId id="277" r:id="rId26"/>
    <p:sldId id="278" r:id="rId27"/>
    <p:sldId id="267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66"/>
    <a:srgbClr val="0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8" autoAdjust="0"/>
    <p:restoredTop sz="75244" autoAdjust="0"/>
  </p:normalViewPr>
  <p:slideViewPr>
    <p:cSldViewPr>
      <p:cViewPr varScale="1">
        <p:scale>
          <a:sx n="66" d="100"/>
          <a:sy n="66" d="100"/>
        </p:scale>
        <p:origin x="19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29. 11. 2023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29. 11. 2023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29. 11. 2023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64999">
              <a:srgbClr val="F0EBD5"/>
            </a:gs>
            <a:gs pos="0">
              <a:srgbClr val="FF0000">
                <a:alpha val="50000"/>
              </a:srgbClr>
            </a:gs>
            <a:gs pos="100000">
              <a:srgbClr val="00B0F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9351-BD14-4030-AB25-0014923600C1}" type="datetimeFigureOut">
              <a:rPr lang="sk-SK" smtClean="0"/>
              <a:t>29. 11. 2023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SEVERIN-KW3667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0746" y="428604"/>
            <a:ext cx="3607324" cy="2786082"/>
          </a:xfrm>
          <a:prstGeom prst="rect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4" name="Obrázok 3" descr="vaha_wedo5000spr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3143248"/>
            <a:ext cx="3381372" cy="3381372"/>
          </a:xfrm>
          <a:prstGeom prst="rect">
            <a:avLst/>
          </a:prstGeom>
        </p:spPr>
      </p:pic>
      <p:pic>
        <p:nvPicPr>
          <p:cNvPr id="6" name="Obrázok 5" descr="s_vah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3714752"/>
            <a:ext cx="4159256" cy="274351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5" name="Obrázok 4" descr="Vah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20066">
            <a:off x="4248881" y="2601739"/>
            <a:ext cx="2108200" cy="21209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857232"/>
            <a:ext cx="5220072" cy="2357454"/>
          </a:xfrm>
        </p:spPr>
        <p:txBody>
          <a:bodyPr>
            <a:normAutofit fontScale="90000"/>
          </a:bodyPr>
          <a:lstStyle/>
          <a:p>
            <a:r>
              <a:rPr lang="sk-SK" sz="54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Molárna</a:t>
            </a:r>
            <a:r>
              <a:rPr lang="sk-SK" sz="54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=mólová hmotnosť  (M)</a:t>
            </a:r>
            <a:endParaRPr lang="sk-SK" sz="54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9188" y="0"/>
            <a:ext cx="8229600" cy="1143000"/>
          </a:xfrm>
          <a:solidFill>
            <a:srgbClr val="00B050"/>
          </a:solidFill>
        </p:spPr>
        <p:txBody>
          <a:bodyPr/>
          <a:lstStyle/>
          <a:p>
            <a:r>
              <a:rPr lang="sk-SK" dirty="0" smtClean="0"/>
              <a:t>Čo má väčšiu hmotnosť?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4857403"/>
          </a:xfrm>
        </p:spPr>
        <p:txBody>
          <a:bodyPr>
            <a:noAutofit/>
          </a:bodyPr>
          <a:lstStyle/>
          <a:p>
            <a:r>
              <a:rPr lang="sk-SK" sz="4000" dirty="0" smtClean="0">
                <a:solidFill>
                  <a:srgbClr val="002060"/>
                </a:solidFill>
              </a:rPr>
              <a:t>A) 1 mol striebra alebo 1 mol železa</a:t>
            </a:r>
          </a:p>
          <a:p>
            <a:endParaRPr lang="sk-SK" sz="4000" dirty="0" smtClean="0">
              <a:solidFill>
                <a:srgbClr val="002060"/>
              </a:solidFill>
            </a:endParaRPr>
          </a:p>
          <a:p>
            <a:endParaRPr lang="sk-SK" sz="4000" dirty="0" smtClean="0">
              <a:solidFill>
                <a:srgbClr val="002060"/>
              </a:solidFill>
            </a:endParaRPr>
          </a:p>
          <a:p>
            <a:r>
              <a:rPr lang="sk-SK" sz="4000" dirty="0" smtClean="0">
                <a:solidFill>
                  <a:srgbClr val="002060"/>
                </a:solidFill>
              </a:rPr>
              <a:t>B) 2 moly draslíka alebo 2 moly sodíka</a:t>
            </a:r>
          </a:p>
          <a:p>
            <a:endParaRPr lang="sk-SK" sz="4000" dirty="0" smtClean="0">
              <a:solidFill>
                <a:srgbClr val="002060"/>
              </a:solidFill>
            </a:endParaRPr>
          </a:p>
          <a:p>
            <a:endParaRPr lang="sk-SK" sz="4000" dirty="0" smtClean="0">
              <a:solidFill>
                <a:srgbClr val="002060"/>
              </a:solidFill>
            </a:endParaRPr>
          </a:p>
          <a:p>
            <a:r>
              <a:rPr lang="sk-SK" sz="4000" dirty="0" smtClean="0">
                <a:solidFill>
                  <a:srgbClr val="002060"/>
                </a:solidFill>
              </a:rPr>
              <a:t>C) 4 moly vodíka alebo 4 moly hélia</a:t>
            </a:r>
            <a:endParaRPr lang="sk-SK" sz="4000" dirty="0">
              <a:solidFill>
                <a:srgbClr val="00206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8279454" y="0"/>
            <a:ext cx="864546" cy="149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0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500166" y="2500306"/>
            <a:ext cx="3071834" cy="20002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b="1" dirty="0" smtClean="0">
                <a:solidFill>
                  <a:schemeClr val="bg1">
                    <a:lumMod val="75000"/>
                  </a:schemeClr>
                </a:solidFill>
              </a:rPr>
              <a:t>Molová hmotnosť 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je hmotnosť jedného molu častíc.</a:t>
            </a:r>
            <a:endParaRPr lang="sk-SK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504351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je daná vzťahom: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                         </a:t>
            </a:r>
            <a:r>
              <a:rPr lang="sk-SK" b="1" dirty="0">
                <a:solidFill>
                  <a:srgbClr val="FFFFFF"/>
                </a:solidFill>
              </a:rPr>
              <a:t>m [</a:t>
            </a:r>
            <a:r>
              <a:rPr lang="sk-SK" b="1" dirty="0" smtClean="0">
                <a:solidFill>
                  <a:srgbClr val="FFFFFF"/>
                </a:solidFill>
              </a:rPr>
              <a:t>g]                </a:t>
            </a:r>
            <a:r>
              <a:rPr lang="sk-SK" b="1" dirty="0" smtClean="0">
                <a:solidFill>
                  <a:srgbClr val="002060"/>
                </a:solidFill>
              </a:rPr>
              <a:t>hmotnosť látky </a:t>
            </a:r>
            <a:endParaRPr lang="sk-SK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rgbClr val="CC0000"/>
                </a:solidFill>
              </a:rPr>
              <a:t>                </a:t>
            </a:r>
            <a:r>
              <a:rPr lang="sk-SK" b="1" dirty="0" smtClean="0">
                <a:solidFill>
                  <a:srgbClr val="FFFFFF"/>
                </a:solidFill>
              </a:rPr>
              <a:t>M =</a:t>
            </a:r>
            <a:r>
              <a:rPr lang="sk-SK" b="1" dirty="0" smtClean="0">
                <a:solidFill>
                  <a:srgbClr val="CC0000"/>
                </a:solidFill>
              </a:rPr>
              <a:t> </a:t>
            </a:r>
          </a:p>
          <a:p>
            <a:pPr>
              <a:buNone/>
            </a:pPr>
            <a:r>
              <a:rPr lang="sk-SK" b="1" dirty="0">
                <a:solidFill>
                  <a:srgbClr val="CC0000"/>
                </a:solidFill>
              </a:rPr>
              <a:t> </a:t>
            </a:r>
            <a:r>
              <a:rPr lang="sk-SK" b="1" dirty="0" smtClean="0">
                <a:solidFill>
                  <a:srgbClr val="CC0000"/>
                </a:solidFill>
              </a:rPr>
              <a:t>                        </a:t>
            </a:r>
            <a:r>
              <a:rPr lang="sk-SK" b="1" dirty="0" smtClean="0">
                <a:solidFill>
                  <a:srgbClr val="FFFFFF"/>
                </a:solidFill>
              </a:rPr>
              <a:t>n [mol]            </a:t>
            </a:r>
            <a:r>
              <a:rPr lang="sk-SK" b="1" dirty="0" smtClean="0">
                <a:solidFill>
                  <a:srgbClr val="002060"/>
                </a:solidFill>
              </a:rPr>
              <a:t>látkového množstvo</a:t>
            </a:r>
          </a:p>
          <a:p>
            <a:pPr>
              <a:buNone/>
            </a:pPr>
            <a:endParaRPr lang="sk-SK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solidFill>
                  <a:srgbClr val="002060"/>
                </a:solidFill>
              </a:rPr>
              <a:t>jednotkou  je kilogram na mol  </a:t>
            </a: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(kg/mol ) </a:t>
            </a:r>
          </a:p>
          <a:p>
            <a:pPr>
              <a:buFont typeface="Wingdings" pitchFamily="2" charset="2"/>
              <a:buChar char="v"/>
            </a:pPr>
            <a:r>
              <a:rPr lang="sk-SK" dirty="0">
                <a:solidFill>
                  <a:srgbClr val="002060"/>
                </a:solidFill>
              </a:rPr>
              <a:t>a</a:t>
            </a:r>
            <a:r>
              <a:rPr lang="sk-SK" dirty="0" smtClean="0">
                <a:solidFill>
                  <a:srgbClr val="002060"/>
                </a:solidFill>
              </a:rPr>
              <a:t>lebo gram na mol  </a:t>
            </a: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(g/mol</a:t>
            </a:r>
            <a:r>
              <a:rPr lang="sk-SK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sk-SK" dirty="0" smtClean="0"/>
              <a:t>             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2500298" y="3500438"/>
            <a:ext cx="1285884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rot="10800000">
            <a:off x="3714744" y="2928934"/>
            <a:ext cx="1000132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10800000">
            <a:off x="3857620" y="4000504"/>
            <a:ext cx="1000132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so šikmým zaobleným rohom 3"/>
          <p:cNvSpPr/>
          <p:nvPr/>
        </p:nvSpPr>
        <p:spPr>
          <a:xfrm>
            <a:off x="642910" y="1571612"/>
            <a:ext cx="7858180" cy="1643074"/>
          </a:xfrm>
          <a:prstGeom prst="round2Diag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sk-SK" b="1" dirty="0" err="1" smtClean="0">
                <a:solidFill>
                  <a:schemeClr val="bg2">
                    <a:lumMod val="75000"/>
                  </a:schemeClr>
                </a:solidFill>
              </a:rPr>
              <a:t>Molárna</a:t>
            </a:r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 hmotnosť zlúčeniny</a:t>
            </a:r>
            <a:endParaRPr lang="sk-SK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   </a:t>
            </a:r>
            <a:r>
              <a:rPr lang="sk-SK" b="1" dirty="0" smtClean="0">
                <a:solidFill>
                  <a:srgbClr val="CC0066"/>
                </a:solidFill>
              </a:rPr>
              <a:t>Molová hmotnosť zlúčeniny je daná </a:t>
            </a:r>
            <a:r>
              <a:rPr lang="sk-SK" b="1" dirty="0" smtClean="0">
                <a:solidFill>
                  <a:schemeClr val="accent5">
                    <a:lumMod val="50000"/>
                  </a:schemeClr>
                </a:solidFill>
              </a:rPr>
              <a:t>súčtom</a:t>
            </a:r>
            <a:r>
              <a:rPr lang="sk-SK" b="1" dirty="0" smtClean="0">
                <a:solidFill>
                  <a:srgbClr val="CC0066"/>
                </a:solidFill>
              </a:rPr>
              <a:t> molových hmotností všetkých atómov všetkých prvkov , ktoré zlúčeninu tvoria.</a:t>
            </a:r>
          </a:p>
          <a:p>
            <a:pPr>
              <a:buNone/>
            </a:pPr>
            <a:endParaRPr lang="sk-SK" b="1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sk-SK" b="1" dirty="0">
                <a:solidFill>
                  <a:schemeClr val="bg2"/>
                </a:solidFill>
              </a:rPr>
              <a:t>P</a:t>
            </a:r>
            <a:r>
              <a:rPr lang="sk-SK" b="1" smtClean="0">
                <a:solidFill>
                  <a:schemeClr val="bg2">
                    <a:lumMod val="50000"/>
                  </a:schemeClr>
                </a:solidFill>
              </a:rPr>
              <a:t>ríklad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 </a:t>
            </a:r>
            <a:r>
              <a:rPr lang="sk-SK" b="1" dirty="0" err="1" smtClean="0">
                <a:solidFill>
                  <a:schemeClr val="bg1">
                    <a:lumMod val="50000"/>
                  </a:schemeClr>
                </a:solidFill>
              </a:rPr>
              <a:t>molárnu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hmotnosť H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O.</a:t>
            </a: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M(H)=</a:t>
            </a: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M(O)=                   M(H</a:t>
            </a:r>
            <a:r>
              <a:rPr lang="sk-SK" b="1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O)= </a:t>
            </a:r>
            <a:endParaRPr lang="sk-SK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sk-SK" sz="4000" b="1" dirty="0" smtClean="0">
                <a:solidFill>
                  <a:srgbClr val="002060"/>
                </a:solidFill>
              </a:rPr>
              <a:t>Príklad 1: </a:t>
            </a:r>
            <a:r>
              <a:rPr lang="sk-SK" sz="4000" b="1" dirty="0" smtClean="0">
                <a:solidFill>
                  <a:srgbClr val="FFFF00"/>
                </a:solidFill>
              </a:rPr>
              <a:t>Vypočítajte </a:t>
            </a:r>
            <a:r>
              <a:rPr lang="sk-SK" sz="4000" b="1" dirty="0">
                <a:solidFill>
                  <a:srgbClr val="FFFF00"/>
                </a:solidFill>
              </a:rPr>
              <a:t>molovú hmotnosť dusíka N</a:t>
            </a:r>
            <a:r>
              <a:rPr lang="sk-SK" sz="4000" b="1" baseline="-25000" dirty="0">
                <a:solidFill>
                  <a:srgbClr val="FFFF00"/>
                </a:solidFill>
              </a:rPr>
              <a:t>2</a:t>
            </a:r>
            <a:r>
              <a:rPr lang="sk-SK" sz="4000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/>
          <a:lstStyle/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b="1" dirty="0" smtClean="0">
                <a:solidFill>
                  <a:srgbClr val="002060"/>
                </a:solidFill>
              </a:rPr>
              <a:t>M (N) = 14 g/mol</a:t>
            </a:r>
          </a:p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M (N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) </a:t>
            </a:r>
            <a:r>
              <a:rPr lang="pt-BR" b="1" dirty="0" smtClean="0">
                <a:solidFill>
                  <a:srgbClr val="002060"/>
                </a:solidFill>
              </a:rPr>
              <a:t>= 2 x M(N) = 2 x 14 g/mol = </a:t>
            </a:r>
            <a:r>
              <a:rPr lang="pt-BR" b="1" dirty="0" smtClean="0">
                <a:solidFill>
                  <a:schemeClr val="bg1"/>
                </a:solidFill>
              </a:rPr>
              <a:t>28g/mol</a:t>
            </a: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Obrázok 3" descr="ko8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6574" y="2357430"/>
            <a:ext cx="2729618" cy="2500330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57200" y="5229200"/>
            <a:ext cx="843528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6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936507" y="1522708"/>
            <a:ext cx="1207493" cy="20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2 </a:t>
            </a:r>
            <a:r>
              <a:rPr lang="sk-SK" sz="4000" b="1" dirty="0">
                <a:solidFill>
                  <a:schemeClr val="bg1">
                    <a:lumMod val="50000"/>
                  </a:schemeClr>
                </a:solidFill>
              </a:rPr>
              <a:t>Vypočítajte molovú hmotnosť kyseliny chlorovodíkovej </a:t>
            </a:r>
            <a:r>
              <a:rPr lang="sk-SK" sz="4000" b="1" dirty="0" err="1">
                <a:solidFill>
                  <a:schemeClr val="bg1">
                    <a:lumMod val="50000"/>
                  </a:schemeClr>
                </a:solidFill>
              </a:rPr>
              <a:t>HCl</a:t>
            </a:r>
            <a:r>
              <a:rPr lang="sk-SK" sz="40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sk-SK" sz="4000" b="1" dirty="0">
                <a:solidFill>
                  <a:schemeClr val="bg1">
                    <a:lumMod val="50000"/>
                  </a:schemeClr>
                </a:solidFill>
              </a:rPr>
            </a:br>
            <a:endParaRPr lang="sk-SK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Riešenie: </a:t>
            </a:r>
            <a:endParaRPr lang="sk-SK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M (H) = 1,0 g/mol</a:t>
            </a:r>
          </a:p>
          <a:p>
            <a:pPr>
              <a:buNone/>
            </a:pP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M (</a:t>
            </a:r>
            <a:r>
              <a:rPr lang="sk-SK" sz="2800" b="1" dirty="0" err="1" smtClean="0">
                <a:solidFill>
                  <a:schemeClr val="accent4">
                    <a:lumMod val="50000"/>
                  </a:schemeClr>
                </a:solidFill>
              </a:rPr>
              <a:t>Cl</a:t>
            </a: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) = 35,5 g/mol</a:t>
            </a:r>
          </a:p>
          <a:p>
            <a:pPr>
              <a:buNone/>
            </a:pP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M (</a:t>
            </a:r>
            <a:r>
              <a:rPr lang="sk-SK" sz="2800" b="1" dirty="0" err="1" smtClean="0">
                <a:solidFill>
                  <a:schemeClr val="bg1">
                    <a:lumMod val="75000"/>
                  </a:schemeClr>
                </a:solidFill>
              </a:rPr>
              <a:t>HCl</a:t>
            </a: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) = M(H) + M(</a:t>
            </a:r>
            <a:r>
              <a:rPr lang="sk-SK" sz="2800" b="1" dirty="0" err="1" smtClean="0">
                <a:solidFill>
                  <a:schemeClr val="bg1">
                    <a:lumMod val="75000"/>
                  </a:schemeClr>
                </a:solidFill>
              </a:rPr>
              <a:t>Cl</a:t>
            </a: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) = 1,0 g/mol + 35,5 g/mol= 36,5 g/mol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Obrázok 4" descr="pomara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8928" y="1548385"/>
            <a:ext cx="2071702" cy="2379116"/>
          </a:xfrm>
          <a:prstGeom prst="rect">
            <a:avLst/>
          </a:prstGeom>
        </p:spPr>
      </p:pic>
      <p:sp>
        <p:nvSpPr>
          <p:cNvPr id="6" name="Zaoblený obdĺžnik 5"/>
          <p:cNvSpPr/>
          <p:nvPr/>
        </p:nvSpPr>
        <p:spPr>
          <a:xfrm>
            <a:off x="454000" y="3835131"/>
            <a:ext cx="843528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7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0" y="1675222"/>
            <a:ext cx="1207493" cy="20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3 </a:t>
            </a:r>
            <a:r>
              <a:rPr lang="sk-SK" sz="4000" b="1" dirty="0">
                <a:solidFill>
                  <a:schemeClr val="bg1">
                    <a:lumMod val="50000"/>
                  </a:schemeClr>
                </a:solidFill>
              </a:rPr>
              <a:t>Vypočítajte molovú hmotnosť oxidu uhličitého CO</a:t>
            </a:r>
            <a:r>
              <a:rPr lang="sk-SK" sz="4000" b="1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sz="4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sk-SK" sz="40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sk-SK" sz="4000" dirty="0">
                <a:solidFill>
                  <a:schemeClr val="bg1">
                    <a:lumMod val="50000"/>
                  </a:schemeClr>
                </a:solidFill>
              </a:rPr>
            </a:b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sk-SK" b="1" dirty="0" smtClean="0"/>
          </a:p>
          <a:p>
            <a:pPr>
              <a:buNone/>
            </a:pPr>
            <a:r>
              <a:rPr lang="pt-BR" sz="2800" b="1" dirty="0" smtClean="0">
                <a:solidFill>
                  <a:schemeClr val="accent4">
                    <a:lumMod val="50000"/>
                  </a:schemeClr>
                </a:solidFill>
              </a:rPr>
              <a:t>M (C) = 12,0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accent4">
                    <a:lumMod val="50000"/>
                  </a:schemeClr>
                </a:solidFill>
              </a:rPr>
              <a:t>M (O) = 16,0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M (CO</a:t>
            </a:r>
            <a:r>
              <a:rPr lang="pt-BR" sz="28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) = M (C) + 2 x M (O) = 12,0 +32,0 = 44,0 g/mol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6" name="Obrázok 5" descr="skolak_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5570" y="2128894"/>
            <a:ext cx="3357585" cy="2389051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57200" y="4517945"/>
            <a:ext cx="8435280" cy="2151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7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0" y="1880445"/>
            <a:ext cx="1207493" cy="20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4 </a:t>
            </a:r>
            <a:r>
              <a:rPr lang="sk-SK" sz="4000" b="1" dirty="0" smtClean="0">
                <a:solidFill>
                  <a:srgbClr val="FFFF00"/>
                </a:solidFill>
              </a:rPr>
              <a:t>Vypočítajte </a:t>
            </a:r>
            <a:r>
              <a:rPr lang="sk-SK" sz="4000" b="1" dirty="0">
                <a:solidFill>
                  <a:srgbClr val="FFFF00"/>
                </a:solidFill>
              </a:rPr>
              <a:t>molovú hmotnosť kyseliny sírovej H</a:t>
            </a:r>
            <a:r>
              <a:rPr lang="sk-SK" sz="4000" b="1" baseline="-25000" dirty="0">
                <a:solidFill>
                  <a:srgbClr val="FFFF00"/>
                </a:solidFill>
              </a:rPr>
              <a:t>2</a:t>
            </a:r>
            <a:r>
              <a:rPr lang="sk-SK" sz="4000" b="1" dirty="0">
                <a:solidFill>
                  <a:srgbClr val="FFFF00"/>
                </a:solidFill>
              </a:rPr>
              <a:t>SO</a:t>
            </a:r>
            <a:r>
              <a:rPr lang="sk-SK" sz="4000" b="1" baseline="-25000" dirty="0">
                <a:solidFill>
                  <a:srgbClr val="FFFF00"/>
                </a:solidFill>
              </a:rPr>
              <a:t>4</a:t>
            </a:r>
            <a:r>
              <a:rPr lang="sk-SK" sz="4000" b="1" dirty="0">
                <a:solidFill>
                  <a:srgbClr val="FFFF00"/>
                </a:solidFill>
              </a:rPr>
              <a:t>.</a:t>
            </a:r>
            <a:endParaRPr lang="sk-SK" sz="4000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 H) = 1,0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(S) = 32,1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(O) = 16,0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M (H</a:t>
            </a:r>
            <a:r>
              <a:rPr lang="pt-BR" sz="30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SO</a:t>
            </a:r>
            <a:r>
              <a:rPr lang="pt-BR" sz="3000" b="1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) = 2 x M (H) +M (S) + 4 x M (O) = 2 x 1,0 + 32,1 + 4 x 16,0 = 96,1 g/mol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57200" y="3212976"/>
            <a:ext cx="8229600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9" name="Obrázok 8" descr="p1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2245" y="1982489"/>
            <a:ext cx="2120235" cy="1837537"/>
          </a:xfrm>
          <a:prstGeom prst="rect">
            <a:avLst/>
          </a:prstGeom>
        </p:spPr>
      </p:pic>
      <p:pic>
        <p:nvPicPr>
          <p:cNvPr id="6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11232" y="1036808"/>
            <a:ext cx="1207493" cy="20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ĺžnik 4"/>
          <p:cNvSpPr/>
          <p:nvPr/>
        </p:nvSpPr>
        <p:spPr>
          <a:xfrm>
            <a:off x="354360" y="472406"/>
            <a:ext cx="8435280" cy="9312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002060"/>
                </a:solidFill>
              </a:rPr>
              <a:t>Vypočítajte </a:t>
            </a:r>
            <a:r>
              <a:rPr lang="sk-SK" sz="4800" dirty="0" err="1" smtClean="0">
                <a:solidFill>
                  <a:srgbClr val="002060"/>
                </a:solidFill>
              </a:rPr>
              <a:t>molárnu</a:t>
            </a:r>
            <a:r>
              <a:rPr lang="sk-SK" sz="4800" dirty="0" smtClean="0">
                <a:solidFill>
                  <a:srgbClr val="002060"/>
                </a:solidFill>
              </a:rPr>
              <a:t> hmotnosť: </a:t>
            </a:r>
            <a:endParaRPr lang="sk-SK" sz="48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6000" dirty="0" smtClean="0">
                <a:solidFill>
                  <a:srgbClr val="002060"/>
                </a:solidFill>
              </a:rPr>
              <a:t>A) </a:t>
            </a:r>
            <a:r>
              <a:rPr lang="sk-SK" sz="6000" dirty="0" err="1" smtClean="0">
                <a:solidFill>
                  <a:srgbClr val="002060"/>
                </a:solidFill>
              </a:rPr>
              <a:t>CaO</a:t>
            </a:r>
            <a:endParaRPr lang="sk-SK" sz="6000" dirty="0" smtClean="0">
              <a:solidFill>
                <a:srgbClr val="002060"/>
              </a:solidFill>
            </a:endParaRPr>
          </a:p>
          <a:p>
            <a:r>
              <a:rPr lang="sk-SK" sz="6000" dirty="0" smtClean="0">
                <a:solidFill>
                  <a:srgbClr val="002060"/>
                </a:solidFill>
              </a:rPr>
              <a:t>B) HNO</a:t>
            </a:r>
            <a:r>
              <a:rPr lang="sk-SK" sz="6000" baseline="-25000" dirty="0" smtClean="0">
                <a:solidFill>
                  <a:srgbClr val="002060"/>
                </a:solidFill>
              </a:rPr>
              <a:t>3</a:t>
            </a:r>
          </a:p>
          <a:p>
            <a:r>
              <a:rPr lang="sk-SK" sz="6000" baseline="-25000" dirty="0">
                <a:solidFill>
                  <a:srgbClr val="002060"/>
                </a:solidFill>
              </a:rPr>
              <a:t> </a:t>
            </a:r>
            <a:r>
              <a:rPr lang="sk-SK" sz="6000" dirty="0" smtClean="0">
                <a:solidFill>
                  <a:srgbClr val="002060"/>
                </a:solidFill>
              </a:rPr>
              <a:t>C) </a:t>
            </a:r>
            <a:r>
              <a:rPr lang="sk-SK" sz="6000" dirty="0">
                <a:solidFill>
                  <a:srgbClr val="002060"/>
                </a:solidFill>
              </a:rPr>
              <a:t>C</a:t>
            </a:r>
            <a:r>
              <a:rPr lang="sk-SK" sz="6000" dirty="0" smtClean="0">
                <a:solidFill>
                  <a:srgbClr val="002060"/>
                </a:solidFill>
              </a:rPr>
              <a:t>u(OH)</a:t>
            </a:r>
            <a:r>
              <a:rPr lang="sk-SK" sz="6000" baseline="-25000" dirty="0" smtClean="0">
                <a:solidFill>
                  <a:srgbClr val="002060"/>
                </a:solidFill>
              </a:rPr>
              <a:t>2</a:t>
            </a:r>
            <a:endParaRPr lang="sk-SK" sz="6000" baseline="-25000" dirty="0">
              <a:solidFill>
                <a:srgbClr val="002060"/>
              </a:solidFill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800" smtClean="0">
                <a:solidFill>
                  <a:srgbClr val="002060"/>
                </a:solidFill>
              </a:rPr>
              <a:t>Vypočítajte molárnu hmotnosť: </a:t>
            </a:r>
            <a:endParaRPr lang="sk-SK" sz="4800" dirty="0">
              <a:solidFill>
                <a:srgbClr val="002060"/>
              </a:solidFill>
            </a:endParaRPr>
          </a:p>
        </p:txBody>
      </p:sp>
      <p:pic>
        <p:nvPicPr>
          <p:cNvPr id="6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936507" y="4773113"/>
            <a:ext cx="1207493" cy="2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3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354360" y="112056"/>
            <a:ext cx="8435280" cy="14881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800" dirty="0" smtClean="0">
                <a:solidFill>
                  <a:srgbClr val="002060"/>
                </a:solidFill>
              </a:rPr>
              <a:t>Príklad:</a:t>
            </a:r>
            <a:br>
              <a:rPr lang="sk-SK" sz="4800" dirty="0" smtClean="0">
                <a:solidFill>
                  <a:srgbClr val="002060"/>
                </a:solidFill>
              </a:rPr>
            </a:br>
            <a:r>
              <a:rPr lang="sk-SK" sz="4800" dirty="0" smtClean="0">
                <a:solidFill>
                  <a:srgbClr val="002060"/>
                </a:solidFill>
              </a:rPr>
              <a:t>Vypočítajte koľko váži:  </a:t>
            </a:r>
            <a:endParaRPr lang="sk-SK" sz="48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6000" dirty="0" smtClean="0">
                <a:solidFill>
                  <a:srgbClr val="002060"/>
                </a:solidFill>
              </a:rPr>
              <a:t>A) 5 </a:t>
            </a:r>
            <a:r>
              <a:rPr lang="sk-SK" sz="6000" dirty="0" err="1" smtClean="0">
                <a:solidFill>
                  <a:srgbClr val="002060"/>
                </a:solidFill>
              </a:rPr>
              <a:t>mólov</a:t>
            </a:r>
            <a:r>
              <a:rPr lang="sk-SK" sz="6000" dirty="0" smtClean="0">
                <a:solidFill>
                  <a:srgbClr val="002060"/>
                </a:solidFill>
              </a:rPr>
              <a:t> vápnika</a:t>
            </a:r>
          </a:p>
          <a:p>
            <a:r>
              <a:rPr lang="sk-SK" sz="6000" dirty="0" smtClean="0">
                <a:solidFill>
                  <a:srgbClr val="002060"/>
                </a:solidFill>
              </a:rPr>
              <a:t>B) 2 </a:t>
            </a:r>
            <a:r>
              <a:rPr lang="sk-SK" sz="6000" dirty="0" err="1" smtClean="0">
                <a:solidFill>
                  <a:srgbClr val="002060"/>
                </a:solidFill>
              </a:rPr>
              <a:t>móly</a:t>
            </a:r>
            <a:r>
              <a:rPr lang="sk-SK" sz="6000" dirty="0" smtClean="0">
                <a:solidFill>
                  <a:srgbClr val="002060"/>
                </a:solidFill>
              </a:rPr>
              <a:t> zinku</a:t>
            </a:r>
          </a:p>
          <a:p>
            <a:r>
              <a:rPr lang="sk-SK" sz="6000" dirty="0" smtClean="0">
                <a:solidFill>
                  <a:srgbClr val="002060"/>
                </a:solidFill>
              </a:rPr>
              <a:t>C) 0,5 </a:t>
            </a:r>
            <a:r>
              <a:rPr lang="sk-SK" sz="6000" dirty="0" err="1" smtClean="0">
                <a:solidFill>
                  <a:srgbClr val="002060"/>
                </a:solidFill>
              </a:rPr>
              <a:t>mólov</a:t>
            </a:r>
            <a:r>
              <a:rPr lang="sk-SK" sz="6000" dirty="0" smtClean="0">
                <a:solidFill>
                  <a:srgbClr val="002060"/>
                </a:solidFill>
              </a:rPr>
              <a:t> železa</a:t>
            </a:r>
          </a:p>
          <a:p>
            <a:r>
              <a:rPr lang="sk-SK" sz="6000" dirty="0" smtClean="0">
                <a:solidFill>
                  <a:srgbClr val="002060"/>
                </a:solidFill>
              </a:rPr>
              <a:t>D) 2,5 </a:t>
            </a:r>
            <a:r>
              <a:rPr lang="sk-SK" sz="6000" dirty="0" err="1" smtClean="0">
                <a:solidFill>
                  <a:srgbClr val="002060"/>
                </a:solidFill>
              </a:rPr>
              <a:t>mólov</a:t>
            </a:r>
            <a:r>
              <a:rPr lang="sk-SK" sz="6000" dirty="0" smtClean="0">
                <a:solidFill>
                  <a:srgbClr val="002060"/>
                </a:solidFill>
              </a:rPr>
              <a:t> medi</a:t>
            </a:r>
            <a:endParaRPr lang="sk-SK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16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oblený obdĺžnik 2"/>
          <p:cNvSpPr/>
          <p:nvPr/>
        </p:nvSpPr>
        <p:spPr>
          <a:xfrm>
            <a:off x="1259632" y="456087"/>
            <a:ext cx="6408712" cy="100811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Chýbajúce doplňte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780075"/>
              </p:ext>
            </p:extLst>
          </p:nvPr>
        </p:nvGraphicFramePr>
        <p:xfrm>
          <a:off x="457200" y="1700808"/>
          <a:ext cx="8363272" cy="4804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7688"/>
                <a:gridCol w="1867583"/>
                <a:gridCol w="2718001"/>
              </a:tblGrid>
              <a:tr h="391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</a:rPr>
                        <a:t>veličina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</a:rPr>
                        <a:t>označenie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Jednotka/y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1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 </a:t>
                      </a:r>
                      <a:r>
                        <a:rPr lang="sk-SK" sz="3200" dirty="0" smtClean="0">
                          <a:effectLst/>
                        </a:rPr>
                        <a:t>w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5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 smtClean="0">
                          <a:effectLst/>
                        </a:rPr>
                        <a:t>g</a:t>
                      </a: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1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 smtClean="0">
                          <a:effectLst/>
                        </a:rPr>
                        <a:t>mol</a:t>
                      </a: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5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 smtClean="0">
                          <a:effectLst/>
                        </a:rPr>
                        <a:t>M</a:t>
                      </a: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1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</a:rPr>
                        <a:t>hmotnosť rozpúšťanej látky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5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</a:rPr>
                        <a:t>hmotnosť celého roztoku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5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 </a:t>
                      </a:r>
                      <a:r>
                        <a:rPr lang="sk-SK" sz="3200" dirty="0" smtClean="0">
                          <a:effectLst/>
                        </a:rPr>
                        <a:t>c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8295988" y="0"/>
            <a:ext cx="848012" cy="14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22906" r="18155" b="21409"/>
          <a:stretch/>
        </p:blipFill>
        <p:spPr>
          <a:xfrm>
            <a:off x="179512" y="157498"/>
            <a:ext cx="4176464" cy="2520280"/>
          </a:xfr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t="21355" r="60611" b="44476"/>
          <a:stretch/>
        </p:blipFill>
        <p:spPr>
          <a:xfrm>
            <a:off x="683568" y="3140968"/>
            <a:ext cx="3240360" cy="2160240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3131840" y="3573016"/>
            <a:ext cx="504056" cy="5760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A</a:t>
            </a:r>
            <a:endParaRPr lang="sk-SK" sz="2800" dirty="0">
              <a:solidFill>
                <a:srgbClr val="00206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339142" y="4725144"/>
            <a:ext cx="324036" cy="341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R</a:t>
            </a:r>
            <a:endParaRPr lang="sk-SK" sz="2800" dirty="0">
              <a:solidFill>
                <a:srgbClr val="002060"/>
              </a:solidFill>
            </a:endParaRP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1" t="42547" r="28577" b="26259"/>
          <a:stretch/>
        </p:blipFill>
        <p:spPr>
          <a:xfrm>
            <a:off x="4929039" y="2732567"/>
            <a:ext cx="3750417" cy="17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2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3884"/>
            <a:ext cx="82296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Opakujeme z minulej VH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66884"/>
            <a:ext cx="8579296" cy="5691116"/>
          </a:xfrm>
          <a:solidFill>
            <a:schemeClr val="bg2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Čo je mol?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Koľko častíc predstavuje 1 mol látky?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V čom sa líši </a:t>
            </a:r>
            <a:r>
              <a:rPr lang="sk-SK" dirty="0" err="1" smtClean="0"/>
              <a:t>Mr</a:t>
            </a:r>
            <a:r>
              <a:rPr lang="sk-SK" dirty="0" smtClean="0"/>
              <a:t> a M?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Kde je viac častíc:</a:t>
            </a:r>
          </a:p>
          <a:p>
            <a:pPr marL="0" indent="0">
              <a:buNone/>
            </a:pPr>
            <a:r>
              <a:rPr lang="sk-SK" dirty="0" smtClean="0"/>
              <a:t>    a) v 1 móle </a:t>
            </a:r>
            <a:r>
              <a:rPr lang="sk-SK" dirty="0" err="1" smtClean="0"/>
              <a:t>Ag</a:t>
            </a:r>
            <a:r>
              <a:rPr lang="sk-SK" dirty="0" smtClean="0"/>
              <a:t> alebo v 1 móle Au?</a:t>
            </a:r>
          </a:p>
          <a:p>
            <a:pPr marL="0" indent="0">
              <a:buNone/>
            </a:pPr>
            <a:r>
              <a:rPr lang="sk-SK" dirty="0" smtClean="0"/>
              <a:t>    b) v 3 </a:t>
            </a:r>
            <a:r>
              <a:rPr lang="sk-SK" dirty="0" err="1" smtClean="0"/>
              <a:t>móloch</a:t>
            </a:r>
            <a:r>
              <a:rPr lang="sk-SK" dirty="0" smtClean="0"/>
              <a:t> Hg  alebo v 3 </a:t>
            </a:r>
            <a:r>
              <a:rPr lang="sk-SK" dirty="0" err="1" smtClean="0"/>
              <a:t>móloch</a:t>
            </a:r>
            <a:r>
              <a:rPr lang="sk-SK" dirty="0" smtClean="0"/>
              <a:t> Pb?</a:t>
            </a:r>
          </a:p>
          <a:p>
            <a:pPr marL="0" indent="0">
              <a:buNone/>
            </a:pPr>
            <a:r>
              <a:rPr lang="sk-SK" dirty="0" smtClean="0"/>
              <a:t>4. Koľko váži 1 mol medi?</a:t>
            </a:r>
          </a:p>
          <a:p>
            <a:pPr marL="0" indent="0">
              <a:buNone/>
            </a:pPr>
            <a:r>
              <a:rPr lang="sk-SK" dirty="0" smtClean="0"/>
              <a:t>5. Čo je ťažšie?</a:t>
            </a:r>
          </a:p>
          <a:p>
            <a:pPr marL="0" indent="0">
              <a:buNone/>
            </a:pPr>
            <a:r>
              <a:rPr lang="sk-SK" dirty="0" smtClean="0"/>
              <a:t>    a) 1 mól N alebo 1 mól Na?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b) 1 mól K alebo 1 mól Si? </a:t>
            </a:r>
            <a:endParaRPr lang="sk-SK" dirty="0"/>
          </a:p>
        </p:txBody>
      </p:sp>
      <p:pic>
        <p:nvPicPr>
          <p:cNvPr id="4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936507" y="4766361"/>
            <a:ext cx="1207493" cy="2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1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283587" y="1232435"/>
            <a:ext cx="8435280" cy="9312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sk-SK" sz="5900" b="1" dirty="0" smtClean="0">
                <a:solidFill>
                  <a:schemeClr val="bg1">
                    <a:lumMod val="50000"/>
                  </a:schemeClr>
                </a:solidFill>
              </a:rPr>
              <a:t>Vypočítajte hmotnosť troch molov kyseliny sírovej.</a:t>
            </a:r>
            <a:endParaRPr lang="sk-SK" sz="59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sk-SK" sz="4400" b="1" dirty="0" smtClean="0">
                <a:solidFill>
                  <a:schemeClr val="bg2">
                    <a:lumMod val="50000"/>
                  </a:schemeClr>
                </a:solidFill>
              </a:rPr>
              <a:t>Zápis:</a:t>
            </a:r>
          </a:p>
          <a:p>
            <a:pPr>
              <a:buNone/>
            </a:pPr>
            <a:r>
              <a:rPr lang="pt-BR" sz="4400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sz="4400" b="1" dirty="0" smtClean="0"/>
              <a:t> </a:t>
            </a:r>
            <a:endParaRPr lang="pt-BR" sz="4400" dirty="0" smtClean="0"/>
          </a:p>
          <a:p>
            <a:pPr>
              <a:buNone/>
            </a:pPr>
            <a:endParaRPr lang="sk-SK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sz="28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sz="28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4400" b="1" dirty="0" smtClean="0">
                <a:solidFill>
                  <a:schemeClr val="bg2">
                    <a:lumMod val="50000"/>
                  </a:schemeClr>
                </a:solidFill>
              </a:rPr>
              <a:t>n= 3 mol</a:t>
            </a:r>
          </a:p>
          <a:p>
            <a:pPr>
              <a:buNone/>
            </a:pPr>
            <a:r>
              <a:rPr lang="pt-BR" sz="4400" b="1" dirty="0" smtClean="0">
                <a:solidFill>
                  <a:schemeClr val="bg2">
                    <a:lumMod val="50000"/>
                  </a:schemeClr>
                </a:solidFill>
              </a:rPr>
              <a:t>M(H</a:t>
            </a:r>
            <a:r>
              <a:rPr lang="pt-BR" sz="4400" b="1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pt-BR" sz="4400" b="1" dirty="0" smtClean="0">
                <a:solidFill>
                  <a:schemeClr val="bg2">
                    <a:lumMod val="50000"/>
                  </a:schemeClr>
                </a:solidFill>
              </a:rPr>
              <a:t>SO</a:t>
            </a:r>
            <a:r>
              <a:rPr lang="pt-BR" sz="4400" b="1" baseline="-2500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pt-BR" sz="4400" b="1" dirty="0" smtClean="0">
                <a:solidFill>
                  <a:schemeClr val="bg2">
                    <a:lumMod val="50000"/>
                  </a:schemeClr>
                </a:solidFill>
              </a:rPr>
              <a:t>) = 96,1 g/mol</a:t>
            </a:r>
          </a:p>
          <a:p>
            <a:pPr>
              <a:buNone/>
            </a:pPr>
            <a:r>
              <a:rPr lang="pt-BR" sz="4400" b="1" dirty="0" smtClean="0">
                <a:solidFill>
                  <a:schemeClr val="bg2">
                    <a:lumMod val="50000"/>
                  </a:schemeClr>
                </a:solidFill>
              </a:rPr>
              <a:t>m= ?</a:t>
            </a:r>
          </a:p>
          <a:p>
            <a:pPr>
              <a:buNone/>
            </a:pPr>
            <a:r>
              <a:rPr lang="sk-SK" sz="4400" b="1" dirty="0" smtClean="0">
                <a:solidFill>
                  <a:schemeClr val="bg1">
                    <a:lumMod val="50000"/>
                  </a:schemeClr>
                </a:solidFill>
              </a:rPr>
              <a:t>Zo  vzorca vyplýva, že m = M x n</a:t>
            </a:r>
          </a:p>
          <a:p>
            <a:pPr>
              <a:buNone/>
            </a:pPr>
            <a:r>
              <a:rPr lang="sk-SK" sz="4400" b="1" dirty="0" smtClean="0">
                <a:solidFill>
                  <a:schemeClr val="bg1">
                    <a:lumMod val="50000"/>
                  </a:schemeClr>
                </a:solidFill>
              </a:rPr>
              <a:t>m= 96,1 g/mol x 3 mol</a:t>
            </a:r>
          </a:p>
          <a:p>
            <a:pPr>
              <a:buNone/>
            </a:pPr>
            <a:r>
              <a:rPr lang="sk-SK" sz="4400" b="1" dirty="0" smtClean="0">
                <a:solidFill>
                  <a:schemeClr val="bg1">
                    <a:lumMod val="50000"/>
                  </a:schemeClr>
                </a:solidFill>
              </a:rPr>
              <a:t>m= 288,3 g</a:t>
            </a:r>
          </a:p>
          <a:p>
            <a:pPr>
              <a:buNone/>
            </a:pPr>
            <a:r>
              <a:rPr lang="sk-SK" sz="4400" b="1" dirty="0" smtClean="0">
                <a:solidFill>
                  <a:schemeClr val="accent4">
                    <a:lumMod val="50000"/>
                  </a:schemeClr>
                </a:solidFill>
              </a:rPr>
              <a:t>Hmotnosť troch molov kyseliny sírovej je 288,3 g.</a:t>
            </a:r>
          </a:p>
          <a:p>
            <a:pPr>
              <a:buNone/>
            </a:pPr>
            <a:endParaRPr lang="sk-SK" sz="3600" dirty="0"/>
          </a:p>
        </p:txBody>
      </p:sp>
      <p:pic>
        <p:nvPicPr>
          <p:cNvPr id="5" name="Obrázok 4" descr="kniha_moty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8611" y="1916832"/>
            <a:ext cx="2214925" cy="2104179"/>
          </a:xfrm>
          <a:prstGeom prst="rect">
            <a:avLst/>
          </a:prstGeom>
        </p:spPr>
      </p:pic>
      <p:sp>
        <p:nvSpPr>
          <p:cNvPr id="6" name="Zaoblený obdĺžnik 5"/>
          <p:cNvSpPr/>
          <p:nvPr/>
        </p:nvSpPr>
        <p:spPr>
          <a:xfrm>
            <a:off x="403398" y="4021010"/>
            <a:ext cx="8195658" cy="2648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Výpočet látkového množstva ____a hmotnosti látky ____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712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354360" y="1402061"/>
            <a:ext cx="8435280" cy="9312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ÚLOHA: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3500" b="1" dirty="0" smtClean="0">
                <a:solidFill>
                  <a:schemeClr val="bg1">
                    <a:lumMod val="50000"/>
                  </a:schemeClr>
                </a:solidFill>
              </a:rPr>
              <a:t>Vypočítajte látkové množstvo 2,5 gramov </a:t>
            </a:r>
            <a:r>
              <a:rPr lang="sk-SK" sz="3500" b="1" dirty="0" err="1" smtClean="0">
                <a:solidFill>
                  <a:schemeClr val="bg1">
                    <a:lumMod val="50000"/>
                  </a:schemeClr>
                </a:solidFill>
              </a:rPr>
              <a:t>HCl</a:t>
            </a:r>
            <a:r>
              <a:rPr lang="sk-SK" sz="35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sk-SK" sz="35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sk-SK" sz="3500" b="1" dirty="0" smtClean="0">
                <a:solidFill>
                  <a:schemeClr val="bg1"/>
                </a:solidFill>
              </a:rPr>
              <a:t>Riešenie: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m(HCl) = 2,5 g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</a:t>
            </a: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M= m/n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M(HCl) = 36,5 g/mol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</a:t>
            </a: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n= m/M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n = ? 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ol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n= </a:t>
            </a:r>
            <a:r>
              <a:rPr lang="pt-BR" sz="3500" b="1" u="sng" dirty="0" smtClean="0">
                <a:solidFill>
                  <a:schemeClr val="bg2">
                    <a:lumMod val="50000"/>
                  </a:schemeClr>
                </a:solidFill>
              </a:rPr>
              <a:t>2,5 g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    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        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36,5 g/mol 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n(HCl) = 0,068 mol 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6" name="Obrázok 5" descr="ko8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6464" y="0"/>
            <a:ext cx="2286016" cy="1685120"/>
          </a:xfrm>
          <a:prstGeom prst="rect">
            <a:avLst/>
          </a:prstGeom>
        </p:spPr>
      </p:pic>
      <p:cxnSp>
        <p:nvCxnSpPr>
          <p:cNvPr id="8" name="Rovná spojnica 7"/>
          <p:cNvCxnSpPr/>
          <p:nvPr/>
        </p:nvCxnSpPr>
        <p:spPr>
          <a:xfrm flipV="1">
            <a:off x="6876256" y="4005064"/>
            <a:ext cx="288032" cy="4320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7006520" y="4581006"/>
            <a:ext cx="288032" cy="4320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Zaoblený obdĺžnik 26"/>
          <p:cNvSpPr/>
          <p:nvPr/>
        </p:nvSpPr>
        <p:spPr>
          <a:xfrm>
            <a:off x="405780" y="2328342"/>
            <a:ext cx="8435280" cy="3672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10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936507" y="4826567"/>
            <a:ext cx="1207493" cy="20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087" t="23682" r="6251" b="13468"/>
          <a:stretch/>
        </p:blipFill>
        <p:spPr>
          <a:xfrm>
            <a:off x="1115616" y="1306905"/>
            <a:ext cx="7198810" cy="4759615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179512" y="370645"/>
            <a:ext cx="8856984" cy="9312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2">
                    <a:lumMod val="50000"/>
                  </a:schemeClr>
                </a:solidFill>
              </a:rPr>
              <a:t>Príklad </a:t>
            </a:r>
            <a:r>
              <a:rPr lang="sk-SK" sz="32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k-SK" sz="3200" dirty="0" smtClean="0">
                <a:solidFill>
                  <a:schemeClr val="tx2"/>
                </a:solidFill>
              </a:rPr>
              <a:t>Vypočítajte, akú hmotnosť má 0,5 mol atómov železa.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aoblený obdĺžnik 2"/>
          <p:cNvSpPr/>
          <p:nvPr/>
        </p:nvSpPr>
        <p:spPr>
          <a:xfrm>
            <a:off x="251520" y="594928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Odpoveď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2595392" y="1367519"/>
            <a:ext cx="6108346" cy="4756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7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0" y="3564342"/>
            <a:ext cx="1207493" cy="2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2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64999">
              <a:srgbClr val="F0EBD5"/>
            </a:gs>
            <a:gs pos="0">
              <a:srgbClr val="FF0000">
                <a:alpha val="50000"/>
              </a:srgbClr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145" t="23683" r="5376" b="11206"/>
          <a:stretch/>
        </p:blipFill>
        <p:spPr>
          <a:xfrm>
            <a:off x="459634" y="1512327"/>
            <a:ext cx="7640758" cy="5150402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2030524" y="1171204"/>
            <a:ext cx="7113475" cy="549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179512" y="370645"/>
            <a:ext cx="8856984" cy="9312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2">
                    <a:lumMod val="50000"/>
                  </a:schemeClr>
                </a:solidFill>
              </a:rPr>
              <a:t>ÚLOHA </a:t>
            </a:r>
            <a:r>
              <a:rPr lang="sk-SK" sz="3200" dirty="0" smtClean="0">
                <a:solidFill>
                  <a:schemeClr val="tx2"/>
                </a:solidFill>
              </a:rPr>
              <a:t>Vypočítajte, akú hmotnosť má 1,5 mol dvojatómových molekúl kyslíka.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251520" y="594928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Odpoveď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8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-21416" y="3604091"/>
            <a:ext cx="1207493" cy="2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37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326" t="25324" r="18501" b="16281"/>
          <a:stretch/>
        </p:blipFill>
        <p:spPr>
          <a:xfrm>
            <a:off x="1331640" y="1281009"/>
            <a:ext cx="6840760" cy="5576991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3023828" y="1460932"/>
            <a:ext cx="6023012" cy="5372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251520" y="594928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Odpoveď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143508" y="109048"/>
            <a:ext cx="8856984" cy="1474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2">
                    <a:lumMod val="50000"/>
                  </a:schemeClr>
                </a:solidFill>
              </a:rPr>
              <a:t>ÚLOHA </a:t>
            </a:r>
            <a:r>
              <a:rPr lang="sk-SK" sz="3200" dirty="0" smtClean="0">
                <a:solidFill>
                  <a:schemeClr val="tx2"/>
                </a:solidFill>
              </a:rPr>
              <a:t>Lyžička vyrobená zo striebra, má hmotnosť 10 gramov. Vypočítajte látkové množstvo atómov striebra v lyžičke. </a:t>
            </a:r>
            <a:endParaRPr lang="sk-SK" dirty="0"/>
          </a:p>
        </p:txBody>
      </p:sp>
      <p:pic>
        <p:nvPicPr>
          <p:cNvPr id="8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0" y="3564342"/>
            <a:ext cx="1207493" cy="2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63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827584" y="620688"/>
            <a:ext cx="7992888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9632" y="5554659"/>
            <a:ext cx="8229600" cy="1143008"/>
          </a:xfrm>
        </p:spPr>
        <p:txBody>
          <a:bodyPr/>
          <a:lstStyle/>
          <a:p>
            <a:pPr algn="l"/>
            <a:r>
              <a:rPr lang="sk-SK" b="1" dirty="0" smtClean="0">
                <a:solidFill>
                  <a:srgbClr val="FF0000"/>
                </a:solidFill>
              </a:rPr>
              <a:t>        </a:t>
            </a:r>
            <a:r>
              <a:rPr lang="sk-SK" sz="5400" b="1" dirty="0" smtClean="0">
                <a:solidFill>
                  <a:schemeClr val="bg1">
                    <a:lumMod val="75000"/>
                  </a:schemeClr>
                </a:solidFill>
              </a:rPr>
              <a:t>Ďakujem za pozornosť!</a:t>
            </a:r>
            <a:endParaRPr lang="sk-SK" sz="5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-6320" y="305388"/>
            <a:ext cx="8970808" cy="4525963"/>
          </a:xfrm>
        </p:spPr>
        <p:txBody>
          <a:bodyPr/>
          <a:lstStyle/>
          <a:p>
            <a:pPr>
              <a:buNone/>
            </a:pPr>
            <a:endParaRPr lang="sk-SK" dirty="0" smtClean="0"/>
          </a:p>
          <a:p>
            <a:pPr algn="ctr">
              <a:buNone/>
            </a:pPr>
            <a:r>
              <a:rPr lang="sk-SK" sz="3600" b="1" dirty="0" smtClean="0"/>
              <a:t>              </a:t>
            </a:r>
            <a:r>
              <a:rPr lang="sk-SK" sz="4800" b="1" dirty="0" smtClean="0"/>
              <a:t>Opäť sme o niečo múdrejší </a:t>
            </a:r>
            <a:r>
              <a:rPr lang="sk-SK" sz="4800" b="1" dirty="0" smtClean="0">
                <a:sym typeface="Wingdings" panose="05000000000000000000" pitchFamily="2" charset="2"/>
              </a:rPr>
              <a:t>  </a:t>
            </a:r>
            <a:endParaRPr lang="sk-SK" sz="4800" b="1" dirty="0" smtClean="0"/>
          </a:p>
          <a:p>
            <a:pPr algn="ctr">
              <a:buNone/>
            </a:pPr>
            <a:r>
              <a:rPr lang="sk-SK" sz="4000" b="1" dirty="0" smtClean="0"/>
              <a:t>      </a:t>
            </a:r>
          </a:p>
        </p:txBody>
      </p:sp>
      <p:pic>
        <p:nvPicPr>
          <p:cNvPr id="6" name="Obrázok 5" descr="lalie_ruzo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0528" y="3863181"/>
            <a:ext cx="2522462" cy="3048473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="" xmlns:a16="http://schemas.microsoft.com/office/drawing/2014/main" id="{861E7855-559A-4F15-BFCA-BB9E4E8F8C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6516216" y="1850539"/>
            <a:ext cx="2088232" cy="4025284"/>
          </a:xfrm>
          <a:prstGeom prst="rect">
            <a:avLst/>
          </a:prstGeom>
        </p:spPr>
      </p:pic>
      <p:pic>
        <p:nvPicPr>
          <p:cNvPr id="7" name="Obrázek 9">
            <a:extLst>
              <a:ext uri="{FF2B5EF4-FFF2-40B4-BE49-F238E27FC236}">
                <a16:creationId xmlns="" xmlns:a16="http://schemas.microsoft.com/office/drawing/2014/main" id="{B9FC5805-4361-40CB-9917-3E1C2932E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53" y="2636912"/>
            <a:ext cx="3454189" cy="3235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5292080" y="5373216"/>
            <a:ext cx="3600400" cy="13681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sk-SK" dirty="0" smtClean="0"/>
              <a:t>Keď sa povie PÁR alebo TUCET, každý vie koľko to je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9248" y="2195195"/>
            <a:ext cx="8229600" cy="4525963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002060"/>
                </a:solidFill>
              </a:rPr>
              <a:t>Chemici zaviedli pojem </a:t>
            </a:r>
            <a:r>
              <a:rPr lang="sk-SK" sz="4800" b="1" dirty="0" smtClean="0">
                <a:solidFill>
                  <a:srgbClr val="002060"/>
                </a:solidFill>
              </a:rPr>
              <a:t>mol</a:t>
            </a:r>
            <a:r>
              <a:rPr lang="sk-SK" sz="4800" dirty="0" smtClean="0">
                <a:solidFill>
                  <a:srgbClr val="002060"/>
                </a:solidFill>
              </a:rPr>
              <a:t>  a znamená to presný počet častíc, konkrétne </a:t>
            </a:r>
          </a:p>
          <a:p>
            <a:pPr marL="0" indent="0" algn="r">
              <a:buNone/>
            </a:pPr>
            <a:r>
              <a:rPr lang="sk-SK" sz="6000" dirty="0" smtClean="0">
                <a:solidFill>
                  <a:srgbClr val="002060"/>
                </a:solidFill>
              </a:rPr>
              <a:t>                             </a:t>
            </a:r>
            <a:r>
              <a:rPr lang="sk-SK" sz="6000" b="1" dirty="0" smtClean="0">
                <a:solidFill>
                  <a:srgbClr val="002060"/>
                </a:solidFill>
              </a:rPr>
              <a:t>6,022.10</a:t>
            </a:r>
            <a:r>
              <a:rPr lang="sk-SK" sz="6000" b="1" baseline="30000" dirty="0" smtClean="0">
                <a:solidFill>
                  <a:srgbClr val="002060"/>
                </a:solidFill>
              </a:rPr>
              <a:t>23</a:t>
            </a:r>
            <a:endParaRPr lang="sk-SK" sz="6000" b="1" baseline="30000" dirty="0">
              <a:solidFill>
                <a:srgbClr val="00206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116519" y="5494920"/>
            <a:ext cx="5148064" cy="1124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Pomôcka: 1 </a:t>
            </a:r>
            <a:r>
              <a:rPr lang="sk-SK" sz="3200" dirty="0" err="1" smtClean="0"/>
              <a:t>mol=balík</a:t>
            </a:r>
            <a:r>
              <a:rPr lang="sk-SK" sz="3200" dirty="0" smtClean="0"/>
              <a:t> s množstvom častíc: 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28196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611560" y="1556792"/>
            <a:ext cx="7704856" cy="25202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dirty="0" smtClean="0">
                <a:solidFill>
                  <a:srgbClr val="002060"/>
                </a:solidFill>
              </a:rPr>
              <a:t>PLATÍ:</a:t>
            </a:r>
            <a:endParaRPr lang="sk-SK" sz="66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400" dirty="0" smtClean="0">
                <a:solidFill>
                  <a:srgbClr val="002060"/>
                </a:solidFill>
              </a:rPr>
              <a:t>1 mól </a:t>
            </a:r>
            <a:r>
              <a:rPr lang="sk-SK" sz="4400" b="1" u="sng" dirty="0" smtClean="0">
                <a:solidFill>
                  <a:srgbClr val="002060"/>
                </a:solidFill>
              </a:rPr>
              <a:t>akejkoľvek</a:t>
            </a:r>
            <a:r>
              <a:rPr lang="sk-SK" sz="4400" dirty="0" smtClean="0">
                <a:solidFill>
                  <a:srgbClr val="002060"/>
                </a:solidFill>
              </a:rPr>
              <a:t> látky má rovnaký počet častíc  teda 6,022.10</a:t>
            </a:r>
            <a:r>
              <a:rPr lang="sk-SK" sz="4400" baseline="30000" dirty="0" smtClean="0">
                <a:solidFill>
                  <a:srgbClr val="002060"/>
                </a:solidFill>
              </a:rPr>
              <a:t>23</a:t>
            </a:r>
            <a:r>
              <a:rPr lang="sk-SK" sz="4400" dirty="0" smtClean="0">
                <a:solidFill>
                  <a:srgbClr val="002060"/>
                </a:solidFill>
              </a:rPr>
              <a:t>  ale POZOOOR!   </a:t>
            </a:r>
          </a:p>
          <a:p>
            <a:endParaRPr lang="sk-SK" sz="4400" dirty="0">
              <a:solidFill>
                <a:srgbClr val="002060"/>
              </a:solidFill>
            </a:endParaRPr>
          </a:p>
          <a:p>
            <a:r>
              <a:rPr lang="sk-SK" sz="4400" dirty="0" smtClean="0">
                <a:solidFill>
                  <a:srgbClr val="002060"/>
                </a:solidFill>
              </a:rPr>
              <a:t>Má rôznu hmotnosť!!!!!!!!!!!!!!!!!</a:t>
            </a:r>
          </a:p>
          <a:p>
            <a:r>
              <a:rPr lang="sk-SK" sz="4400" dirty="0" smtClean="0">
                <a:solidFill>
                  <a:srgbClr val="002060"/>
                </a:solidFill>
              </a:rPr>
              <a:t>Prečo?????</a:t>
            </a:r>
            <a:endParaRPr lang="sk-SK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2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oblený obdĺžnik 2"/>
          <p:cNvSpPr/>
          <p:nvPr/>
        </p:nvSpPr>
        <p:spPr>
          <a:xfrm>
            <a:off x="683568" y="188640"/>
            <a:ext cx="7632848" cy="13681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200" b="1" dirty="0" smtClean="0">
                <a:solidFill>
                  <a:schemeClr val="bg2"/>
                </a:solidFill>
              </a:rPr>
              <a:t>Molové hmotnosti prvkov sú udané v periodickej tabuľke. Doplňte:</a:t>
            </a:r>
            <a:endParaRPr lang="sk-SK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650"/>
              </p:ext>
            </p:extLst>
          </p:nvPr>
        </p:nvGraphicFramePr>
        <p:xfrm>
          <a:off x="215514" y="1540869"/>
          <a:ext cx="8712972" cy="53285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8243"/>
                <a:gridCol w="2178243"/>
                <a:gridCol w="2178243"/>
                <a:gridCol w="2178243"/>
              </a:tblGrid>
              <a:tr h="788048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Prvok 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Značka 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Protónové 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číslo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Molová 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hmotnosť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Dusík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Hliník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13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Chlór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Kremík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14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Kyslík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Vodík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64864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Železo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26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25" t="22041" r="22001" b="5721"/>
          <a:stretch/>
        </p:blipFill>
        <p:spPr>
          <a:xfrm>
            <a:off x="457200" y="846138"/>
            <a:ext cx="8560106" cy="54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4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68" t="5405" r="12619" b="19818"/>
          <a:stretch/>
        </p:blipFill>
        <p:spPr>
          <a:xfrm>
            <a:off x="129012" y="-77840"/>
            <a:ext cx="8885976" cy="6322714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60319" y="4244145"/>
            <a:ext cx="1763688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1873224" y="4244145"/>
            <a:ext cx="1763688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3636912" y="4236842"/>
            <a:ext cx="1763688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5428570" y="4215427"/>
            <a:ext cx="1763688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Zaoblený obdĺžnik 8"/>
          <p:cNvSpPr/>
          <p:nvPr/>
        </p:nvSpPr>
        <p:spPr>
          <a:xfrm>
            <a:off x="7180085" y="4190935"/>
            <a:ext cx="1763688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Zaoblený obdĺžnik 10"/>
          <p:cNvSpPr/>
          <p:nvPr/>
        </p:nvSpPr>
        <p:spPr>
          <a:xfrm>
            <a:off x="22247" y="4911542"/>
            <a:ext cx="1763688" cy="511448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1838936" y="4911542"/>
            <a:ext cx="1763688" cy="511448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Zaoblený obdĺžnik 12"/>
          <p:cNvSpPr/>
          <p:nvPr/>
        </p:nvSpPr>
        <p:spPr>
          <a:xfrm>
            <a:off x="3630536" y="4902341"/>
            <a:ext cx="1763688" cy="511448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Zaoblený obdĺžnik 13"/>
          <p:cNvSpPr/>
          <p:nvPr/>
        </p:nvSpPr>
        <p:spPr>
          <a:xfrm>
            <a:off x="5428570" y="4911542"/>
            <a:ext cx="1763688" cy="511448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Zaoblený obdĺžnik 14"/>
          <p:cNvSpPr/>
          <p:nvPr/>
        </p:nvSpPr>
        <p:spPr>
          <a:xfrm>
            <a:off x="7175523" y="4887050"/>
            <a:ext cx="1763688" cy="511448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Zaoblený obdĺžnik 15"/>
          <p:cNvSpPr/>
          <p:nvPr/>
        </p:nvSpPr>
        <p:spPr>
          <a:xfrm>
            <a:off x="51875" y="6120784"/>
            <a:ext cx="1763688" cy="5114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Zaoblený obdĺžnik 17"/>
          <p:cNvSpPr/>
          <p:nvPr/>
        </p:nvSpPr>
        <p:spPr>
          <a:xfrm>
            <a:off x="1866848" y="6196957"/>
            <a:ext cx="1763688" cy="5114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Zaoblený obdĺžnik 18"/>
          <p:cNvSpPr/>
          <p:nvPr/>
        </p:nvSpPr>
        <p:spPr>
          <a:xfrm>
            <a:off x="3675581" y="6202843"/>
            <a:ext cx="1763688" cy="5114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Zaoblený obdĺžnik 19"/>
          <p:cNvSpPr/>
          <p:nvPr/>
        </p:nvSpPr>
        <p:spPr>
          <a:xfrm>
            <a:off x="5448364" y="6227652"/>
            <a:ext cx="1763688" cy="5114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Zaoblený obdĺžnik 20"/>
          <p:cNvSpPr/>
          <p:nvPr/>
        </p:nvSpPr>
        <p:spPr>
          <a:xfrm>
            <a:off x="7212052" y="6202843"/>
            <a:ext cx="1763688" cy="5114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Obdĺžnik 2"/>
          <p:cNvSpPr/>
          <p:nvPr/>
        </p:nvSpPr>
        <p:spPr>
          <a:xfrm>
            <a:off x="414364" y="5293376"/>
            <a:ext cx="758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váži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Obdĺžnik 21"/>
          <p:cNvSpPr/>
          <p:nvPr/>
        </p:nvSpPr>
        <p:spPr>
          <a:xfrm>
            <a:off x="692735" y="6452681"/>
            <a:ext cx="4988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Obdĺžnik 23"/>
          <p:cNvSpPr/>
          <p:nvPr/>
        </p:nvSpPr>
        <p:spPr>
          <a:xfrm>
            <a:off x="7991789" y="6491045"/>
            <a:ext cx="4988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Obdĺžnik 24"/>
          <p:cNvSpPr/>
          <p:nvPr/>
        </p:nvSpPr>
        <p:spPr>
          <a:xfrm>
            <a:off x="6060986" y="6474346"/>
            <a:ext cx="4988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Obdĺžnik 25"/>
          <p:cNvSpPr/>
          <p:nvPr/>
        </p:nvSpPr>
        <p:spPr>
          <a:xfrm>
            <a:off x="4512380" y="6474346"/>
            <a:ext cx="4988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Obdĺžnik 26"/>
          <p:cNvSpPr/>
          <p:nvPr/>
        </p:nvSpPr>
        <p:spPr>
          <a:xfrm>
            <a:off x="2681759" y="6446795"/>
            <a:ext cx="4988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8" name="Obdĺžnik 27"/>
          <p:cNvSpPr/>
          <p:nvPr/>
        </p:nvSpPr>
        <p:spPr>
          <a:xfrm>
            <a:off x="2381227" y="5276148"/>
            <a:ext cx="758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váži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4133334" y="5333348"/>
            <a:ext cx="758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váži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0" name="Obdĺžnik 29"/>
          <p:cNvSpPr/>
          <p:nvPr/>
        </p:nvSpPr>
        <p:spPr>
          <a:xfrm>
            <a:off x="5931367" y="5340929"/>
            <a:ext cx="758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váži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1" name="Obdĺžnik 30"/>
          <p:cNvSpPr/>
          <p:nvPr/>
        </p:nvSpPr>
        <p:spPr>
          <a:xfrm>
            <a:off x="7714850" y="5344966"/>
            <a:ext cx="758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váži</a:t>
            </a:r>
            <a:endParaRPr lang="sk-SK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484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sk-SK" sz="5400" b="1" dirty="0" smtClean="0">
                <a:solidFill>
                  <a:schemeClr val="accent4">
                    <a:lumMod val="50000"/>
                  </a:schemeClr>
                </a:solidFill>
              </a:rPr>
              <a:t>Kde je viac častíc?</a:t>
            </a:r>
            <a:endParaRPr lang="sk-SK" sz="5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A) v 1 mole striebra alebo 1 mole železa</a:t>
            </a:r>
          </a:p>
          <a:p>
            <a:endParaRPr lang="sk-SK" dirty="0" smtClean="0">
              <a:solidFill>
                <a:srgbClr val="002060"/>
              </a:solidFill>
            </a:endParaRPr>
          </a:p>
          <a:p>
            <a:endParaRPr lang="sk-SK" dirty="0">
              <a:solidFill>
                <a:srgbClr val="002060"/>
              </a:solidFill>
            </a:endParaRPr>
          </a:p>
          <a:p>
            <a:r>
              <a:rPr lang="sk-SK" dirty="0" smtClean="0">
                <a:solidFill>
                  <a:srgbClr val="002060"/>
                </a:solidFill>
              </a:rPr>
              <a:t>B) v 2 moloch draslíka alebo 2 moloch sodíka</a:t>
            </a:r>
          </a:p>
          <a:p>
            <a:endParaRPr lang="sk-SK" dirty="0" smtClean="0">
              <a:solidFill>
                <a:srgbClr val="002060"/>
              </a:solidFill>
            </a:endParaRPr>
          </a:p>
          <a:p>
            <a:endParaRPr lang="sk-SK" dirty="0">
              <a:solidFill>
                <a:srgbClr val="002060"/>
              </a:solidFill>
            </a:endParaRPr>
          </a:p>
          <a:p>
            <a:r>
              <a:rPr lang="sk-SK" dirty="0" smtClean="0">
                <a:solidFill>
                  <a:srgbClr val="002060"/>
                </a:solidFill>
              </a:rPr>
              <a:t>C) v 4 moloch vodíka alebo v 4 moloch hélia</a:t>
            </a:r>
            <a:endParaRPr lang="sk-SK" dirty="0">
              <a:solidFill>
                <a:srgbClr val="00206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936507" y="4088"/>
            <a:ext cx="1207493" cy="2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9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800" dirty="0" smtClean="0">
                <a:solidFill>
                  <a:srgbClr val="002060"/>
                </a:solidFill>
              </a:rPr>
              <a:t>Poznáte hádanku, čo je ťažšie? Kilogram železa alebo peria?</a:t>
            </a:r>
            <a:endParaRPr lang="sk-SK" sz="48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164288" y="3419305"/>
            <a:ext cx="1979712" cy="34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0069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Vlastná 11">
      <a:dk1>
        <a:srgbClr val="FF0000"/>
      </a:dk1>
      <a:lt1>
        <a:srgbClr val="FFFF00"/>
      </a:lt1>
      <a:dk2>
        <a:srgbClr val="1F497D"/>
      </a:dk2>
      <a:lt2>
        <a:srgbClr val="5F0060"/>
      </a:lt2>
      <a:accent1>
        <a:srgbClr val="0070C0"/>
      </a:accent1>
      <a:accent2>
        <a:srgbClr val="31859B"/>
      </a:accent2>
      <a:accent3>
        <a:srgbClr val="5F0060"/>
      </a:accent3>
      <a:accent4>
        <a:srgbClr val="205867"/>
      </a:accent4>
      <a:accent5>
        <a:srgbClr val="0070C0"/>
      </a:accent5>
      <a:accent6>
        <a:srgbClr val="FF0000"/>
      </a:accent6>
      <a:hlink>
        <a:srgbClr val="5F0060"/>
      </a:hlink>
      <a:folHlink>
        <a:srgbClr val="2058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754</Words>
  <Application>Microsoft Office PowerPoint</Application>
  <PresentationFormat>Prezentácia na obrazovke (4:3)</PresentationFormat>
  <Paragraphs>206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Motív Office</vt:lpstr>
      <vt:lpstr>Molárna=mólová hmotnosť  (M)</vt:lpstr>
      <vt:lpstr>Prezentácia programu PowerPoint</vt:lpstr>
      <vt:lpstr>Keď sa povie PÁR alebo TUCET, každý vie koľko to je </vt:lpstr>
      <vt:lpstr>PLATÍ:</vt:lpstr>
      <vt:lpstr>Molové hmotnosti prvkov sú udané v periodickej tabuľke. Doplňte:</vt:lpstr>
      <vt:lpstr>Prezentácia programu PowerPoint</vt:lpstr>
      <vt:lpstr>Prezentácia programu PowerPoint</vt:lpstr>
      <vt:lpstr>Kde je viac častíc?</vt:lpstr>
      <vt:lpstr>Poznáte hádanku, čo je ťažšie? Kilogram železa alebo peria?</vt:lpstr>
      <vt:lpstr>Čo má väčšiu hmotnosť?</vt:lpstr>
      <vt:lpstr>Molová hmotnosť je hmotnosť jedného molu častíc.</vt:lpstr>
      <vt:lpstr>Molárna hmotnosť zlúčeniny</vt:lpstr>
      <vt:lpstr>Príklad 1: Vypočítajte molovú hmotnosť dusíka N2.</vt:lpstr>
      <vt:lpstr> Príklad 2 Vypočítajte molovú hmotnosť kyseliny chlorovodíkovej HCl </vt:lpstr>
      <vt:lpstr> Príklad 3 Vypočítajte molovú hmotnosť oxidu uhličitého CO2. </vt:lpstr>
      <vt:lpstr>Príklad 4 Vypočítajte molovú hmotnosť kyseliny sírovej H2SO4.</vt:lpstr>
      <vt:lpstr>Vypočítajte molárnu hmotnosť: </vt:lpstr>
      <vt:lpstr>Príklad: Vypočítajte koľko váži:  </vt:lpstr>
      <vt:lpstr>Chýbajúce doplňte </vt:lpstr>
      <vt:lpstr>Opakujeme z minulej VH</vt:lpstr>
      <vt:lpstr>Príklad </vt:lpstr>
      <vt:lpstr>Výpočet látkového množstva ____a hmotnosti látky ____ </vt:lpstr>
      <vt:lpstr>ÚLOHA:</vt:lpstr>
      <vt:lpstr>Prezentácia programu PowerPoint</vt:lpstr>
      <vt:lpstr>Prezentácia programu PowerPoint</vt:lpstr>
      <vt:lpstr>Prezentácia programu PowerPoint</vt:lpstr>
      <vt:lpstr>        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Molová hmotnosť  M</dc:title>
  <dc:creator>X-Men</dc:creator>
  <cp:lastModifiedBy>uzivatel</cp:lastModifiedBy>
  <cp:revision>54</cp:revision>
  <dcterms:created xsi:type="dcterms:W3CDTF">2009-10-27T14:27:34Z</dcterms:created>
  <dcterms:modified xsi:type="dcterms:W3CDTF">2023-11-29T19:17:32Z</dcterms:modified>
</cp:coreProperties>
</file>