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5" r:id="rId6"/>
    <p:sldId id="263" r:id="rId7"/>
    <p:sldId id="284" r:id="rId8"/>
    <p:sldId id="258" r:id="rId9"/>
    <p:sldId id="259" r:id="rId10"/>
    <p:sldId id="283" r:id="rId11"/>
    <p:sldId id="260" r:id="rId12"/>
    <p:sldId id="285" r:id="rId13"/>
    <p:sldId id="286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CC00"/>
    <a:srgbClr val="00FF00"/>
    <a:srgbClr val="0066FF"/>
    <a:srgbClr val="0000FF"/>
    <a:srgbClr val="FFCC00"/>
    <a:srgbClr val="FF99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27" autoAdjust="0"/>
    <p:restoredTop sz="96902" autoAdjust="0"/>
  </p:normalViewPr>
  <p:slideViewPr>
    <p:cSldViewPr>
      <p:cViewPr>
        <p:scale>
          <a:sx n="66" d="100"/>
          <a:sy n="66" d="100"/>
        </p:scale>
        <p:origin x="-126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sk-SK" altLang="en-US"/>
              <a:t>Kliknite sem a upravte štýl predlohy nadpisov.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sk-SK" altLang="en-US"/>
              <a:t>Kliknite sem a upravte štýl predlohy podnadpisov.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D385C-BD56-4616-BD54-47E762852575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AC7F7-C911-4DE0-9FD7-3F1846113ADB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FB544-11F2-4D0E-AD11-2687C91A82D8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64C5-D4DB-45D6-9B57-1FAC55D949C3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75BD6-2813-49DF-B5CE-C4A41920DDF1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4DA42-4716-44B9-8734-01A28D9AEDE8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E1CBE-0CE5-424C-A07E-4B3C5C38B6A5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A98A-3277-4979-BDC9-2920223C6EEC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2280-BFBC-4CA1-863E-8D780B18440F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200A9-03A8-4B25-98B1-69159434C965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F0762-7CAA-41DF-8D22-810E0315454E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50EAA-0590-461E-B863-141C707B1261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A04DC-45AB-4887-BBA4-5978451FCABA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Kliknite sem a upravte štýly predlohy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Tretia úroveň</a:t>
            </a:r>
          </a:p>
          <a:p>
            <a:pPr lvl="3"/>
            <a:r>
              <a:rPr lang="sk-SK" altLang="en-US" smtClean="0"/>
              <a:t>Štvrtá úroveň</a:t>
            </a:r>
          </a:p>
          <a:p>
            <a:pPr lvl="4"/>
            <a:r>
              <a:rPr lang="sk-SK" altLang="en-US" smtClean="0"/>
              <a:t>Piata úroveň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ABC0B411-B8A0-43CC-A29B-FF9F4FC8708D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  <p:sp>
        <p:nvSpPr>
          <p:cNvPr id="1003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4017963" cy="1752600"/>
          </a:xfrm>
        </p:spPr>
        <p:txBody>
          <a:bodyPr/>
          <a:lstStyle/>
          <a:p>
            <a:pPr eaLnBrk="1" hangingPunct="1"/>
            <a:r>
              <a:rPr lang="sk-SK" smtClean="0"/>
              <a:t>Desatinné čísla</a:t>
            </a:r>
            <a:br>
              <a:rPr lang="sk-SK" smtClean="0"/>
            </a:br>
            <a:r>
              <a:rPr lang="sk-SK" smtClean="0"/>
              <a:t>- úvod</a:t>
            </a:r>
          </a:p>
        </p:txBody>
      </p:sp>
      <p:pic>
        <p:nvPicPr>
          <p:cNvPr id="3076" name="Picture 9" descr="BD0509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1557338"/>
            <a:ext cx="2333625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5062"/>
          </a:xfrm>
        </p:spPr>
        <p:txBody>
          <a:bodyPr/>
          <a:lstStyle/>
          <a:p>
            <a:pPr eaLnBrk="1" hangingPunct="1"/>
            <a:r>
              <a:rPr lang="sk-SK" sz="3800" smtClean="0"/>
              <a:t>Desatinný zlomok</a:t>
            </a:r>
            <a:br>
              <a:rPr lang="sk-SK" sz="3800" smtClean="0"/>
            </a:br>
            <a:r>
              <a:rPr lang="sk-SK" sz="3800" smtClean="0"/>
              <a:t>					  Niečo z histórie: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46799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sz="2800" smtClean="0"/>
              <a:t>Ľudia už od nepamäti rozdeľovali svoje majetky na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sz="2800" smtClean="0"/>
              <a:t>rôzne časti. Zapisovali si, o aké časti (zlomky)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sz="2800" smtClean="0"/>
              <a:t>majetkov ide,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sz="2800" smtClean="0"/>
              <a:t>pomocou písmen: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sk-SK" sz="28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sk-SK" sz="28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sk-SK" sz="28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k-SK" sz="2800" smtClean="0"/>
              <a:t>Desatinné zlomky sa objavili v 16. storočí a v roku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k-SK" sz="2800" smtClean="0"/>
              <a:t>1617 zaviedol John Napier desatinnú čiarku.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67175" y="2565400"/>
            <a:ext cx="1973263" cy="2447925"/>
            <a:chOff x="521" y="1344"/>
            <a:chExt cx="1243" cy="1542"/>
          </a:xfrm>
        </p:grpSpPr>
        <p:pic>
          <p:nvPicPr>
            <p:cNvPr id="8200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1" y="1344"/>
              <a:ext cx="1041" cy="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1" name="Text Box 6"/>
            <p:cNvSpPr txBox="1">
              <a:spLocks noChangeArrowheads="1"/>
            </p:cNvSpPr>
            <p:nvPr/>
          </p:nvSpPr>
          <p:spPr bwMode="auto">
            <a:xfrm rot="-5400000">
              <a:off x="1120" y="1970"/>
              <a:ext cx="11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1000"/>
                <a:t>Egypt (1900 pred Kr.)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43663" y="2565400"/>
            <a:ext cx="2044700" cy="2376488"/>
            <a:chOff x="3651" y="1344"/>
            <a:chExt cx="1288" cy="1497"/>
          </a:xfrm>
        </p:grpSpPr>
        <p:pic>
          <p:nvPicPr>
            <p:cNvPr id="8198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51" y="1344"/>
              <a:ext cx="1017" cy="1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9" name="Text Box 9"/>
            <p:cNvSpPr txBox="1">
              <a:spLocks noChangeArrowheads="1"/>
            </p:cNvSpPr>
            <p:nvPr/>
          </p:nvSpPr>
          <p:spPr bwMode="auto">
            <a:xfrm rot="-5400000">
              <a:off x="4205" y="2059"/>
              <a:ext cx="13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1000"/>
                <a:t>Naši predkovia (16. stor. po Kr.)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" name="Rectangle 7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981075"/>
            <a:ext cx="7993062" cy="1152525"/>
          </a:xfrm>
        </p:spPr>
        <p:txBody>
          <a:bodyPr/>
          <a:lstStyle/>
          <a:p>
            <a:pPr algn="just" eaLnBrk="1" hangingPunct="1">
              <a:buClr>
                <a:srgbClr val="FF6600"/>
              </a:buClr>
              <a:buFont typeface="Wingdings" pitchFamily="2" charset="2"/>
              <a:buBlip>
                <a:blip r:embed="rId2"/>
              </a:buBlip>
            </a:pPr>
            <a:r>
              <a:rPr lang="sk-SK" sz="2800" smtClean="0"/>
              <a:t>má v menovateli číslicu 1, 10, 100, 1000 .....</a:t>
            </a:r>
          </a:p>
          <a:p>
            <a:pPr algn="just" eaLnBrk="1" hangingPunct="1">
              <a:buClr>
                <a:srgbClr val="FF6600"/>
              </a:buClr>
              <a:buFont typeface="Wingdings" pitchFamily="2" charset="2"/>
              <a:buBlip>
                <a:blip r:embed="rId2"/>
              </a:buBlip>
            </a:pPr>
            <a:r>
              <a:rPr lang="sk-SK" sz="2800" smtClean="0"/>
              <a:t>dá sa prepísať do tvaru desatinného čísla</a:t>
            </a:r>
          </a:p>
        </p:txBody>
      </p:sp>
      <p:sp>
        <p:nvSpPr>
          <p:cNvPr id="9219" name="Rectangle 736"/>
          <p:cNvSpPr>
            <a:spLocks noChangeArrowheads="1"/>
          </p:cNvSpPr>
          <p:nvPr/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3800">
                <a:solidFill>
                  <a:schemeClr val="tx2"/>
                </a:solidFill>
                <a:latin typeface="Garamond" pitchFamily="18" charset="0"/>
              </a:rPr>
              <a:t>Desatinný zlomok</a:t>
            </a:r>
          </a:p>
        </p:txBody>
      </p:sp>
      <p:sp>
        <p:nvSpPr>
          <p:cNvPr id="12001" name="Rectangle 737"/>
          <p:cNvSpPr>
            <a:spLocks noChangeArrowheads="1"/>
          </p:cNvSpPr>
          <p:nvPr/>
        </p:nvSpPr>
        <p:spPr bwMode="auto">
          <a:xfrm rot="-682869">
            <a:off x="0" y="2276475"/>
            <a:ext cx="7993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Blip>
                <a:blip r:embed="rId2"/>
              </a:buBlip>
            </a:pPr>
            <a:r>
              <a:rPr lang="sk-SK" sz="2800">
                <a:solidFill>
                  <a:srgbClr val="0000FF"/>
                </a:solidFill>
              </a:rPr>
              <a:t>vyber tie zlomky, ktoré sú desatinné</a:t>
            </a:r>
          </a:p>
        </p:txBody>
      </p:sp>
      <p:sp>
        <p:nvSpPr>
          <p:cNvPr id="12002" name="Rectangle 738"/>
          <p:cNvSpPr>
            <a:spLocks noChangeArrowheads="1"/>
          </p:cNvSpPr>
          <p:nvPr/>
        </p:nvSpPr>
        <p:spPr bwMode="auto">
          <a:xfrm>
            <a:off x="4716463" y="3573463"/>
            <a:ext cx="8636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11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None/>
            </a:pPr>
            <a:r>
              <a:rPr lang="sk-SK" sz="2800"/>
              <a:t> 4</a:t>
            </a:r>
          </a:p>
        </p:txBody>
      </p:sp>
      <p:sp>
        <p:nvSpPr>
          <p:cNvPr id="12003" name="Rectangle 739"/>
          <p:cNvSpPr>
            <a:spLocks noChangeArrowheads="1"/>
          </p:cNvSpPr>
          <p:nvPr/>
        </p:nvSpPr>
        <p:spPr bwMode="auto">
          <a:xfrm>
            <a:off x="900113" y="4797425"/>
            <a:ext cx="792162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12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100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04" name="Rectangle 740"/>
          <p:cNvSpPr>
            <a:spLocks noChangeArrowheads="1"/>
          </p:cNvSpPr>
          <p:nvPr/>
        </p:nvSpPr>
        <p:spPr bwMode="auto">
          <a:xfrm>
            <a:off x="6516688" y="3860800"/>
            <a:ext cx="1295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253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10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05" name="Rectangle 741"/>
          <p:cNvSpPr>
            <a:spLocks noChangeArrowheads="1"/>
          </p:cNvSpPr>
          <p:nvPr/>
        </p:nvSpPr>
        <p:spPr bwMode="auto">
          <a:xfrm>
            <a:off x="1187450" y="3429000"/>
            <a:ext cx="108108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 7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1000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06" name="Rectangle 742"/>
          <p:cNvSpPr>
            <a:spLocks noChangeArrowheads="1"/>
          </p:cNvSpPr>
          <p:nvPr/>
        </p:nvSpPr>
        <p:spPr bwMode="auto">
          <a:xfrm>
            <a:off x="3492500" y="4652963"/>
            <a:ext cx="7921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2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10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07" name="Rectangle 743"/>
          <p:cNvSpPr>
            <a:spLocks noChangeArrowheads="1"/>
          </p:cNvSpPr>
          <p:nvPr/>
        </p:nvSpPr>
        <p:spPr bwMode="auto">
          <a:xfrm>
            <a:off x="5580063" y="2565400"/>
            <a:ext cx="129698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  35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10000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08" name="Rectangle 744"/>
          <p:cNvSpPr>
            <a:spLocks noChangeArrowheads="1"/>
          </p:cNvSpPr>
          <p:nvPr/>
        </p:nvSpPr>
        <p:spPr bwMode="auto">
          <a:xfrm>
            <a:off x="7524750" y="2276475"/>
            <a:ext cx="7921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5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1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09" name="Rectangle 745"/>
          <p:cNvSpPr>
            <a:spLocks noChangeArrowheads="1"/>
          </p:cNvSpPr>
          <p:nvPr/>
        </p:nvSpPr>
        <p:spPr bwMode="auto">
          <a:xfrm>
            <a:off x="2411413" y="4076700"/>
            <a:ext cx="792162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8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13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10" name="Rectangle 746"/>
          <p:cNvSpPr>
            <a:spLocks noChangeArrowheads="1"/>
          </p:cNvSpPr>
          <p:nvPr/>
        </p:nvSpPr>
        <p:spPr bwMode="auto">
          <a:xfrm>
            <a:off x="5435600" y="4724400"/>
            <a:ext cx="7921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9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200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11" name="Rectangle 747"/>
          <p:cNvSpPr>
            <a:spLocks noChangeArrowheads="1"/>
          </p:cNvSpPr>
          <p:nvPr/>
        </p:nvSpPr>
        <p:spPr bwMode="auto">
          <a:xfrm>
            <a:off x="3419475" y="2924175"/>
            <a:ext cx="10080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100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 12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12" name="Rectangle 748"/>
          <p:cNvSpPr>
            <a:spLocks noChangeArrowheads="1"/>
          </p:cNvSpPr>
          <p:nvPr/>
        </p:nvSpPr>
        <p:spPr bwMode="auto">
          <a:xfrm>
            <a:off x="7596188" y="4724400"/>
            <a:ext cx="1008062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503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110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2013" name="Line 749"/>
          <p:cNvSpPr>
            <a:spLocks noChangeShapeType="1"/>
          </p:cNvSpPr>
          <p:nvPr/>
        </p:nvSpPr>
        <p:spPr bwMode="auto">
          <a:xfrm>
            <a:off x="1258888" y="39338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14" name="Line 750"/>
          <p:cNvSpPr>
            <a:spLocks noChangeShapeType="1"/>
          </p:cNvSpPr>
          <p:nvPr/>
        </p:nvSpPr>
        <p:spPr bwMode="auto">
          <a:xfrm>
            <a:off x="3708400" y="34290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15" name="Line 751"/>
          <p:cNvSpPr>
            <a:spLocks noChangeShapeType="1"/>
          </p:cNvSpPr>
          <p:nvPr/>
        </p:nvSpPr>
        <p:spPr bwMode="auto">
          <a:xfrm>
            <a:off x="7667625" y="27813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18" name="Line 754"/>
          <p:cNvSpPr>
            <a:spLocks noChangeShapeType="1"/>
          </p:cNvSpPr>
          <p:nvPr/>
        </p:nvSpPr>
        <p:spPr bwMode="auto">
          <a:xfrm>
            <a:off x="2555875" y="45815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19" name="Line 755"/>
          <p:cNvSpPr>
            <a:spLocks noChangeShapeType="1"/>
          </p:cNvSpPr>
          <p:nvPr/>
        </p:nvSpPr>
        <p:spPr bwMode="auto">
          <a:xfrm>
            <a:off x="4787900" y="40767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20" name="Line 756"/>
          <p:cNvSpPr>
            <a:spLocks noChangeShapeType="1"/>
          </p:cNvSpPr>
          <p:nvPr/>
        </p:nvSpPr>
        <p:spPr bwMode="auto">
          <a:xfrm>
            <a:off x="5435600" y="52292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22" name="Line 758"/>
          <p:cNvSpPr>
            <a:spLocks noChangeShapeType="1"/>
          </p:cNvSpPr>
          <p:nvPr/>
        </p:nvSpPr>
        <p:spPr bwMode="auto">
          <a:xfrm>
            <a:off x="6659563" y="43656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23" name="Line 759"/>
          <p:cNvSpPr>
            <a:spLocks noChangeShapeType="1"/>
          </p:cNvSpPr>
          <p:nvPr/>
        </p:nvSpPr>
        <p:spPr bwMode="auto">
          <a:xfrm>
            <a:off x="7596188" y="52292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25" name="Line 761"/>
          <p:cNvSpPr>
            <a:spLocks noChangeShapeType="1"/>
          </p:cNvSpPr>
          <p:nvPr/>
        </p:nvSpPr>
        <p:spPr bwMode="auto">
          <a:xfrm>
            <a:off x="3635375" y="51577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26" name="Line 762"/>
          <p:cNvSpPr>
            <a:spLocks noChangeShapeType="1"/>
          </p:cNvSpPr>
          <p:nvPr/>
        </p:nvSpPr>
        <p:spPr bwMode="auto">
          <a:xfrm>
            <a:off x="971550" y="53006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027" name="Line 763"/>
          <p:cNvSpPr>
            <a:spLocks noChangeShapeType="1"/>
          </p:cNvSpPr>
          <p:nvPr/>
        </p:nvSpPr>
        <p:spPr bwMode="auto">
          <a:xfrm>
            <a:off x="5651500" y="30686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2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3" grpId="0" animBg="1"/>
      <p:bldP spid="12014" grpId="0" animBg="1"/>
      <p:bldP spid="12015" grpId="0" animBg="1"/>
      <p:bldP spid="12018" grpId="0" animBg="1"/>
      <p:bldP spid="12019" grpId="0" animBg="1"/>
      <p:bldP spid="12020" grpId="0" animBg="1"/>
      <p:bldP spid="12022" grpId="0" animBg="1"/>
      <p:bldP spid="12023" grpId="0" animBg="1"/>
      <p:bldP spid="12025" grpId="0" animBg="1"/>
      <p:bldP spid="12026" grpId="0" animBg="1"/>
      <p:bldP spid="120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800" smtClean="0"/>
              <a:t>Desatinný zlomok v tvare desatinného čísla a naopak: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95288" y="14128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0000FF"/>
                </a:solidFill>
              </a:rPr>
              <a:t>1. Zo zlomku desatinné číslo</a:t>
            </a:r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1763713" y="2060575"/>
            <a:ext cx="792162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37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100</a:t>
            </a:r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3348038" y="2276475"/>
            <a:ext cx="19446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=  37 : 100  </a:t>
            </a:r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>
            <a:off x="1835150" y="2565400"/>
            <a:ext cx="649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6453" name="AutoShape 21"/>
          <p:cNvSpPr>
            <a:spLocks noChangeArrowheads="1"/>
          </p:cNvSpPr>
          <p:nvPr/>
        </p:nvSpPr>
        <p:spPr bwMode="auto">
          <a:xfrm flipH="1">
            <a:off x="3779838" y="2708275"/>
            <a:ext cx="241300" cy="144463"/>
          </a:xfrm>
          <a:prstGeom prst="curvedUpArrow">
            <a:avLst>
              <a:gd name="adj1" fmla="val 33406"/>
              <a:gd name="adj2" fmla="val 66813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6455" name="AutoShape 23"/>
          <p:cNvSpPr>
            <a:spLocks noChangeArrowheads="1"/>
          </p:cNvSpPr>
          <p:nvPr/>
        </p:nvSpPr>
        <p:spPr bwMode="auto">
          <a:xfrm flipH="1">
            <a:off x="3995738" y="2708275"/>
            <a:ext cx="241300" cy="144463"/>
          </a:xfrm>
          <a:prstGeom prst="curvedUpArrow">
            <a:avLst>
              <a:gd name="adj1" fmla="val 33406"/>
              <a:gd name="adj2" fmla="val 66813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468313" y="4221163"/>
            <a:ext cx="532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0000FF"/>
                </a:solidFill>
              </a:rPr>
              <a:t>2. Z desatinného čísla zlomok</a:t>
            </a:r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3419475" y="4941888"/>
            <a:ext cx="647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45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10</a:t>
            </a:r>
          </a:p>
        </p:txBody>
      </p:sp>
      <p:sp>
        <p:nvSpPr>
          <p:cNvPr id="146460" name="Rectangle 28"/>
          <p:cNvSpPr>
            <a:spLocks noChangeArrowheads="1"/>
          </p:cNvSpPr>
          <p:nvPr/>
        </p:nvSpPr>
        <p:spPr bwMode="auto">
          <a:xfrm>
            <a:off x="1835150" y="5157788"/>
            <a:ext cx="15128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4,5   = </a:t>
            </a:r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2195513" y="5589588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6463" name="Line 31"/>
          <p:cNvSpPr>
            <a:spLocks noChangeShapeType="1"/>
          </p:cNvSpPr>
          <p:nvPr/>
        </p:nvSpPr>
        <p:spPr bwMode="auto">
          <a:xfrm>
            <a:off x="3708400" y="587692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6464" name="Line 32"/>
          <p:cNvSpPr>
            <a:spLocks noChangeShapeType="1"/>
          </p:cNvSpPr>
          <p:nvPr/>
        </p:nvSpPr>
        <p:spPr bwMode="auto">
          <a:xfrm>
            <a:off x="3419475" y="5445125"/>
            <a:ext cx="649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6443663" y="2205038"/>
            <a:ext cx="2159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3000"/>
              <a:t>,</a:t>
            </a:r>
          </a:p>
        </p:txBody>
      </p:sp>
      <p:sp>
        <p:nvSpPr>
          <p:cNvPr id="146466" name="Rectangle 34"/>
          <p:cNvSpPr>
            <a:spLocks noChangeArrowheads="1"/>
          </p:cNvSpPr>
          <p:nvPr/>
        </p:nvSpPr>
        <p:spPr bwMode="auto">
          <a:xfrm>
            <a:off x="6227763" y="2205038"/>
            <a:ext cx="3587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0</a:t>
            </a:r>
          </a:p>
        </p:txBody>
      </p:sp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900113" y="3141663"/>
            <a:ext cx="26638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>
                <a:solidFill>
                  <a:schemeClr val="tx2"/>
                </a:solidFill>
              </a:rPr>
              <a:t>desat. zlomok</a:t>
            </a:r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3779838" y="3141663"/>
            <a:ext cx="13684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>
                <a:solidFill>
                  <a:schemeClr val="tx2"/>
                </a:solidFill>
              </a:rPr>
              <a:t>delenie</a:t>
            </a:r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5940425" y="3068638"/>
            <a:ext cx="22320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>
                <a:solidFill>
                  <a:schemeClr val="tx2"/>
                </a:solidFill>
              </a:rPr>
              <a:t>desat. číslo</a:t>
            </a: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5940425" y="2205038"/>
            <a:ext cx="19446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=    37</a:t>
            </a:r>
          </a:p>
        </p:txBody>
      </p:sp>
      <p:sp>
        <p:nvSpPr>
          <p:cNvPr id="146471" name="AutoShape 39"/>
          <p:cNvSpPr>
            <a:spLocks noChangeArrowheads="1"/>
          </p:cNvSpPr>
          <p:nvPr/>
        </p:nvSpPr>
        <p:spPr bwMode="auto">
          <a:xfrm flipH="1">
            <a:off x="6804025" y="2636838"/>
            <a:ext cx="241300" cy="144462"/>
          </a:xfrm>
          <a:prstGeom prst="curvedUpArrow">
            <a:avLst>
              <a:gd name="adj1" fmla="val 33407"/>
              <a:gd name="adj2" fmla="val 66813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6472" name="AutoShape 40"/>
          <p:cNvSpPr>
            <a:spLocks noChangeArrowheads="1"/>
          </p:cNvSpPr>
          <p:nvPr/>
        </p:nvSpPr>
        <p:spPr bwMode="auto">
          <a:xfrm flipH="1">
            <a:off x="6588125" y="2636838"/>
            <a:ext cx="241300" cy="144462"/>
          </a:xfrm>
          <a:prstGeom prst="curvedUpArrow">
            <a:avLst>
              <a:gd name="adj1" fmla="val 33407"/>
              <a:gd name="adj2" fmla="val 66813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4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 decel="1000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1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 decel="100000"/>
                                        <p:tgtEl>
                                          <p:spTgt spid="146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146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 decel="100000"/>
                                        <p:tgtEl>
                                          <p:spTgt spid="146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" dur="1000"/>
                                        <p:tgtEl>
                                          <p:spTgt spid="1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2" dur="10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9" dur="1000"/>
                                        <p:tgtEl>
                                          <p:spTgt spid="14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5" dur="10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1" dur="1000"/>
                                        <p:tgtEl>
                                          <p:spTgt spid="14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800" decel="100000"/>
                                        <p:tgtEl>
                                          <p:spTgt spid="146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800" decel="100000" fill="hold"/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800" decel="100000" fill="hold"/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decel="100000" fill="hold"/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800" decel="100000"/>
                                        <p:tgtEl>
                                          <p:spTgt spid="146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800" decel="100000" fill="hold"/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800" decel="100000" fill="hold"/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00" decel="100000" fill="hold"/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  <p:bldP spid="146450" grpId="0" build="allAtOnce"/>
      <p:bldP spid="146451" grpId="0"/>
      <p:bldP spid="146452" grpId="0" animBg="1"/>
      <p:bldP spid="146453" grpId="0" animBg="1"/>
      <p:bldP spid="146455" grpId="0" animBg="1"/>
      <p:bldP spid="146458" grpId="0"/>
      <p:bldP spid="146460" grpId="0"/>
      <p:bldP spid="146462" grpId="0" animBg="1"/>
      <p:bldP spid="146463" grpId="0" animBg="1"/>
      <p:bldP spid="146464" grpId="0" animBg="1"/>
      <p:bldP spid="146465" grpId="0"/>
      <p:bldP spid="146466" grpId="0"/>
      <p:bldP spid="146467" grpId="0"/>
      <p:bldP spid="146468" grpId="0"/>
      <p:bldP spid="146469" grpId="0"/>
      <p:bldP spid="146470" grpId="0"/>
      <p:bldP spid="146471" grpId="0" animBg="1"/>
      <p:bldP spid="1464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/>
            <a:r>
              <a:rPr lang="sk-SK" sz="3800" smtClean="0"/>
              <a:t>Prepíš zlomky do tvaru desatinného čísla: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250825" y="981075"/>
            <a:ext cx="10080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 2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10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65000"/>
              <a:buFont typeface="Arial" charset="0"/>
              <a:buChar char="☺"/>
            </a:pPr>
            <a:endParaRPr lang="sk-SK" sz="280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sk-SK" sz="2800"/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323850" y="2349500"/>
            <a:ext cx="10080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38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100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3995738" y="981075"/>
            <a:ext cx="1008062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452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 100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4140200" y="2420938"/>
            <a:ext cx="10080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 179</a:t>
            </a:r>
          </a:p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1000</a:t>
            </a: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395288" y="3500438"/>
            <a:ext cx="82296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3800">
                <a:solidFill>
                  <a:schemeClr val="tx2"/>
                </a:solidFill>
                <a:latin typeface="Garamond" pitchFamily="18" charset="0"/>
              </a:rPr>
              <a:t>Prepíš desatinné čísla do tvaru zlomov:</a:t>
            </a:r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395288" y="4292600"/>
            <a:ext cx="14398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0,7 =</a:t>
            </a:r>
          </a:p>
        </p:txBody>
      </p:sp>
      <p:sp>
        <p:nvSpPr>
          <p:cNvPr id="147475" name="Rectangle 19"/>
          <p:cNvSpPr>
            <a:spLocks noChangeArrowheads="1"/>
          </p:cNvSpPr>
          <p:nvPr/>
        </p:nvSpPr>
        <p:spPr bwMode="auto">
          <a:xfrm>
            <a:off x="468313" y="5157788"/>
            <a:ext cx="1008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2,5 =</a:t>
            </a:r>
          </a:p>
        </p:txBody>
      </p:sp>
      <p:sp>
        <p:nvSpPr>
          <p:cNvPr id="147476" name="Rectangle 20"/>
          <p:cNvSpPr>
            <a:spLocks noChangeArrowheads="1"/>
          </p:cNvSpPr>
          <p:nvPr/>
        </p:nvSpPr>
        <p:spPr bwMode="auto">
          <a:xfrm>
            <a:off x="4211638" y="4292600"/>
            <a:ext cx="14398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5,45 =</a:t>
            </a:r>
          </a:p>
        </p:txBody>
      </p:sp>
      <p:sp>
        <p:nvSpPr>
          <p:cNvPr id="147477" name="Rectangle 21"/>
          <p:cNvSpPr>
            <a:spLocks noChangeArrowheads="1"/>
          </p:cNvSpPr>
          <p:nvPr/>
        </p:nvSpPr>
        <p:spPr bwMode="auto">
          <a:xfrm>
            <a:off x="4211638" y="5084763"/>
            <a:ext cx="1873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0,729 =</a:t>
            </a:r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539750" y="148431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539750" y="285273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4211638" y="1484313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>
            <a:off x="4211638" y="2924175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1042988" y="1268413"/>
            <a:ext cx="3603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=</a:t>
            </a:r>
          </a:p>
        </p:txBody>
      </p:sp>
      <p:sp>
        <p:nvSpPr>
          <p:cNvPr id="147483" name="Rectangle 27"/>
          <p:cNvSpPr>
            <a:spLocks noChangeArrowheads="1"/>
          </p:cNvSpPr>
          <p:nvPr/>
        </p:nvSpPr>
        <p:spPr bwMode="auto">
          <a:xfrm>
            <a:off x="1258888" y="2636838"/>
            <a:ext cx="3603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=</a:t>
            </a:r>
          </a:p>
        </p:txBody>
      </p:sp>
      <p:sp>
        <p:nvSpPr>
          <p:cNvPr id="147484" name="Rectangle 28"/>
          <p:cNvSpPr>
            <a:spLocks noChangeArrowheads="1"/>
          </p:cNvSpPr>
          <p:nvPr/>
        </p:nvSpPr>
        <p:spPr bwMode="auto">
          <a:xfrm>
            <a:off x="5076825" y="1268413"/>
            <a:ext cx="3603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=</a:t>
            </a:r>
          </a:p>
        </p:txBody>
      </p:sp>
      <p:sp>
        <p:nvSpPr>
          <p:cNvPr id="147485" name="Rectangle 29"/>
          <p:cNvSpPr>
            <a:spLocks noChangeArrowheads="1"/>
          </p:cNvSpPr>
          <p:nvPr/>
        </p:nvSpPr>
        <p:spPr bwMode="auto">
          <a:xfrm>
            <a:off x="5219700" y="2636838"/>
            <a:ext cx="3603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=</a:t>
            </a:r>
          </a:p>
        </p:txBody>
      </p:sp>
      <p:pic>
        <p:nvPicPr>
          <p:cNvPr id="147486" name="Picture 30" descr="J00787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6550" y="3357563"/>
            <a:ext cx="9382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88" name="Picture 32" descr="J00788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7988" y="549275"/>
            <a:ext cx="1116012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7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7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7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7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7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7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7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  <p:bldP spid="147473" grpId="0"/>
      <p:bldP spid="147478" grpId="0" animBg="1"/>
      <p:bldP spid="147479" grpId="0" animBg="1"/>
      <p:bldP spid="147480" grpId="0" animBg="1"/>
      <p:bldP spid="1474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50900"/>
          </a:xfrm>
        </p:spPr>
        <p:txBody>
          <a:bodyPr/>
          <a:lstStyle/>
          <a:p>
            <a:pPr eaLnBrk="1" hangingPunct="1"/>
            <a:r>
              <a:rPr lang="sk-SK" smtClean="0"/>
              <a:t>Obsah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843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3600" smtClean="0"/>
              <a:t>Opakovanie</a:t>
            </a:r>
          </a:p>
          <a:p>
            <a:pPr eaLnBrk="1" hangingPunct="1">
              <a:lnSpc>
                <a:spcPct val="80000"/>
              </a:lnSpc>
            </a:pPr>
            <a:r>
              <a:rPr lang="sk-SK" sz="3600" smtClean="0"/>
              <a:t>Rozdelenie celku na časti</a:t>
            </a:r>
          </a:p>
          <a:p>
            <a:pPr eaLnBrk="1" hangingPunct="1">
              <a:lnSpc>
                <a:spcPct val="80000"/>
              </a:lnSpc>
            </a:pPr>
            <a:r>
              <a:rPr lang="sk-SK" sz="3600" smtClean="0"/>
              <a:t>Desatinný zlomok v minulosti</a:t>
            </a:r>
          </a:p>
          <a:p>
            <a:pPr eaLnBrk="1" hangingPunct="1">
              <a:lnSpc>
                <a:spcPct val="80000"/>
              </a:lnSpc>
            </a:pPr>
            <a:r>
              <a:rPr lang="sk-SK" sz="3600" smtClean="0"/>
              <a:t>Desatinný zlomok</a:t>
            </a:r>
          </a:p>
          <a:p>
            <a:pPr eaLnBrk="1" hangingPunct="1">
              <a:lnSpc>
                <a:spcPct val="80000"/>
              </a:lnSpc>
            </a:pPr>
            <a:r>
              <a:rPr lang="sk-SK" sz="3600" smtClean="0"/>
              <a:t>Zápis desatinného čísla v desiatkovej sústave</a:t>
            </a:r>
          </a:p>
          <a:p>
            <a:pPr eaLnBrk="1" hangingPunct="1">
              <a:lnSpc>
                <a:spcPct val="80000"/>
              </a:lnSpc>
            </a:pPr>
            <a:r>
              <a:rPr lang="sk-SK" sz="3600" smtClean="0"/>
              <a:t>Čítanie a písanie desatinných čísel</a:t>
            </a:r>
          </a:p>
        </p:txBody>
      </p:sp>
      <p:pic>
        <p:nvPicPr>
          <p:cNvPr id="4100" name="Picture 4" descr="J009567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620713"/>
            <a:ext cx="495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J009566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1052513"/>
            <a:ext cx="47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 descr="J0095669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7050" y="549275"/>
            <a:ext cx="476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J0095668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0425" y="1412875"/>
            <a:ext cx="504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 descr="J0095671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24750" y="1341438"/>
            <a:ext cx="4381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 descr="J0095673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19925" y="1557338"/>
            <a:ext cx="514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 descr="J0095670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56550" y="1844675"/>
            <a:ext cx="45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 descr="J0095667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96188" y="620713"/>
            <a:ext cx="438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 descr="J0095665"/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43888" y="1125538"/>
            <a:ext cx="4191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492375"/>
            <a:ext cx="3744913" cy="711200"/>
          </a:xfrm>
        </p:spPr>
        <p:txBody>
          <a:bodyPr/>
          <a:lstStyle/>
          <a:p>
            <a:pPr eaLnBrk="1" hangingPunct="1"/>
            <a:r>
              <a:rPr lang="sk-SK" sz="4400" b="1" smtClean="0"/>
              <a:t>       1  2   3  4  5  </a:t>
            </a:r>
            <a:endParaRPr lang="sk-SK" sz="4400" b="1" smtClean="0">
              <a:solidFill>
                <a:srgbClr val="0000FF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smtClean="0"/>
          </a:p>
          <a:p>
            <a:pPr eaLnBrk="1" hangingPunct="1"/>
            <a:endParaRPr lang="sk-SK" smtClean="0"/>
          </a:p>
          <a:p>
            <a:pPr eaLnBrk="1" hangingPunct="1"/>
            <a:endParaRPr lang="sk-SK" smtClean="0"/>
          </a:p>
          <a:p>
            <a:pPr eaLnBrk="1" hangingPunct="1"/>
            <a:endParaRPr lang="sk-SK" smtClean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 rot="-3366660">
            <a:off x="-152400" y="4337050"/>
            <a:ext cx="233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solidFill>
                  <a:schemeClr val="tx2"/>
                </a:solidFill>
              </a:rPr>
              <a:t>desaťtisícky</a:t>
            </a:r>
          </a:p>
        </p:txBody>
      </p:sp>
      <p:sp>
        <p:nvSpPr>
          <p:cNvPr id="80394" name="Rectangle 522"/>
          <p:cNvSpPr>
            <a:spLocks noChangeArrowheads="1"/>
          </p:cNvSpPr>
          <p:nvPr/>
        </p:nvSpPr>
        <p:spPr bwMode="auto">
          <a:xfrm rot="-3517008">
            <a:off x="789781" y="4763295"/>
            <a:ext cx="1171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>
                <a:solidFill>
                  <a:schemeClr val="tx2"/>
                </a:solidFill>
              </a:rPr>
              <a:t>tisícky</a:t>
            </a:r>
          </a:p>
        </p:txBody>
      </p:sp>
      <p:sp>
        <p:nvSpPr>
          <p:cNvPr id="80395" name="Rectangle 523"/>
          <p:cNvSpPr>
            <a:spLocks noChangeArrowheads="1"/>
          </p:cNvSpPr>
          <p:nvPr/>
        </p:nvSpPr>
        <p:spPr bwMode="auto">
          <a:xfrm rot="-3528746">
            <a:off x="1571625" y="4702175"/>
            <a:ext cx="1192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>
                <a:solidFill>
                  <a:schemeClr val="tx2"/>
                </a:solidFill>
              </a:rPr>
              <a:t>stovky</a:t>
            </a:r>
          </a:p>
        </p:txBody>
      </p:sp>
      <p:sp>
        <p:nvSpPr>
          <p:cNvPr id="80396" name="Rectangle 524"/>
          <p:cNvSpPr>
            <a:spLocks noChangeArrowheads="1"/>
          </p:cNvSpPr>
          <p:nvPr/>
        </p:nvSpPr>
        <p:spPr bwMode="auto">
          <a:xfrm rot="-3779755">
            <a:off x="2070101" y="4706937"/>
            <a:ext cx="1490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>
                <a:solidFill>
                  <a:schemeClr val="tx2"/>
                </a:solidFill>
              </a:rPr>
              <a:t>desiatky</a:t>
            </a:r>
          </a:p>
        </p:txBody>
      </p:sp>
      <p:sp>
        <p:nvSpPr>
          <p:cNvPr id="80397" name="Rectangle 525"/>
          <p:cNvSpPr>
            <a:spLocks noChangeArrowheads="1"/>
          </p:cNvSpPr>
          <p:nvPr/>
        </p:nvSpPr>
        <p:spPr bwMode="auto">
          <a:xfrm rot="-3688053">
            <a:off x="2851944" y="4645819"/>
            <a:ext cx="1511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>
                <a:solidFill>
                  <a:schemeClr val="tx2"/>
                </a:solidFill>
              </a:rPr>
              <a:t>jednotky</a:t>
            </a:r>
          </a:p>
        </p:txBody>
      </p:sp>
      <p:sp>
        <p:nvSpPr>
          <p:cNvPr id="80398" name="Rectangle 526"/>
          <p:cNvSpPr>
            <a:spLocks noChangeArrowheads="1"/>
          </p:cNvSpPr>
          <p:nvPr/>
        </p:nvSpPr>
        <p:spPr bwMode="auto">
          <a:xfrm rot="-3743009">
            <a:off x="3916363" y="4589462"/>
            <a:ext cx="1830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solidFill>
                  <a:srgbClr val="0000FF"/>
                </a:solidFill>
              </a:rPr>
              <a:t>desatiny</a:t>
            </a:r>
          </a:p>
        </p:txBody>
      </p:sp>
      <p:sp>
        <p:nvSpPr>
          <p:cNvPr id="80399" name="Rectangle 527"/>
          <p:cNvSpPr>
            <a:spLocks noChangeArrowheads="1"/>
          </p:cNvSpPr>
          <p:nvPr/>
        </p:nvSpPr>
        <p:spPr bwMode="auto">
          <a:xfrm rot="-3785900">
            <a:off x="5824538" y="4408488"/>
            <a:ext cx="233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solidFill>
                  <a:srgbClr val="0000FF"/>
                </a:solidFill>
              </a:rPr>
              <a:t>desaťtisíciny</a:t>
            </a:r>
          </a:p>
        </p:txBody>
      </p:sp>
      <p:sp>
        <p:nvSpPr>
          <p:cNvPr id="80400" name="Rectangle 528"/>
          <p:cNvSpPr>
            <a:spLocks noChangeArrowheads="1"/>
          </p:cNvSpPr>
          <p:nvPr/>
        </p:nvSpPr>
        <p:spPr bwMode="auto">
          <a:xfrm rot="-3828816">
            <a:off x="6472238" y="4408488"/>
            <a:ext cx="233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solidFill>
                  <a:srgbClr val="0000FF"/>
                </a:solidFill>
              </a:rPr>
              <a:t>stotisíciny</a:t>
            </a:r>
          </a:p>
        </p:txBody>
      </p:sp>
      <p:sp>
        <p:nvSpPr>
          <p:cNvPr id="80401" name="Rectangle 529"/>
          <p:cNvSpPr>
            <a:spLocks noChangeArrowheads="1"/>
          </p:cNvSpPr>
          <p:nvPr/>
        </p:nvSpPr>
        <p:spPr bwMode="auto">
          <a:xfrm rot="-3679882">
            <a:off x="4636294" y="4733132"/>
            <a:ext cx="154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solidFill>
                  <a:srgbClr val="0000FF"/>
                </a:solidFill>
              </a:rPr>
              <a:t>stotiny</a:t>
            </a:r>
          </a:p>
        </p:txBody>
      </p:sp>
      <p:sp>
        <p:nvSpPr>
          <p:cNvPr id="80402" name="Rectangle 530"/>
          <p:cNvSpPr>
            <a:spLocks noChangeArrowheads="1"/>
          </p:cNvSpPr>
          <p:nvPr/>
        </p:nvSpPr>
        <p:spPr bwMode="auto">
          <a:xfrm rot="-3868652">
            <a:off x="5283994" y="4733132"/>
            <a:ext cx="154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solidFill>
                  <a:srgbClr val="0000FF"/>
                </a:solidFill>
              </a:rPr>
              <a:t>tisíciny</a:t>
            </a:r>
          </a:p>
        </p:txBody>
      </p:sp>
      <p:sp>
        <p:nvSpPr>
          <p:cNvPr id="80403" name="Rectangle 531"/>
          <p:cNvSpPr>
            <a:spLocks noChangeArrowheads="1"/>
          </p:cNvSpPr>
          <p:nvPr/>
        </p:nvSpPr>
        <p:spPr bwMode="auto">
          <a:xfrm>
            <a:off x="1692275" y="1628775"/>
            <a:ext cx="203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600">
                <a:solidFill>
                  <a:schemeClr val="tx2"/>
                </a:solidFill>
              </a:rPr>
              <a:t>celá časť</a:t>
            </a:r>
          </a:p>
        </p:txBody>
      </p:sp>
      <p:sp>
        <p:nvSpPr>
          <p:cNvPr id="80404" name="Rectangle 532"/>
          <p:cNvSpPr>
            <a:spLocks noChangeArrowheads="1"/>
          </p:cNvSpPr>
          <p:nvPr/>
        </p:nvSpPr>
        <p:spPr bwMode="auto">
          <a:xfrm>
            <a:off x="4500563" y="1628775"/>
            <a:ext cx="317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600">
                <a:solidFill>
                  <a:srgbClr val="0000FF"/>
                </a:solidFill>
              </a:rPr>
              <a:t>desatinná</a:t>
            </a:r>
            <a:r>
              <a:rPr lang="sk-SK" sz="3600">
                <a:solidFill>
                  <a:schemeClr val="tx2"/>
                </a:solidFill>
              </a:rPr>
              <a:t> </a:t>
            </a:r>
            <a:r>
              <a:rPr lang="sk-SK" sz="3600">
                <a:solidFill>
                  <a:srgbClr val="0000FF"/>
                </a:solidFill>
              </a:rPr>
              <a:t>časť</a:t>
            </a:r>
          </a:p>
        </p:txBody>
      </p:sp>
      <p:sp>
        <p:nvSpPr>
          <p:cNvPr id="80405" name="Rectangle 533"/>
          <p:cNvSpPr>
            <a:spLocks noChangeArrowheads="1"/>
          </p:cNvSpPr>
          <p:nvPr/>
        </p:nvSpPr>
        <p:spPr bwMode="auto">
          <a:xfrm>
            <a:off x="1042988" y="5589588"/>
            <a:ext cx="2709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>
                <a:solidFill>
                  <a:schemeClr val="tx2"/>
                </a:solidFill>
              </a:rPr>
              <a:t>základné rády</a:t>
            </a:r>
          </a:p>
        </p:txBody>
      </p:sp>
      <p:sp>
        <p:nvSpPr>
          <p:cNvPr id="80406" name="Rectangle 534"/>
          <p:cNvSpPr>
            <a:spLocks noChangeArrowheads="1"/>
          </p:cNvSpPr>
          <p:nvPr/>
        </p:nvSpPr>
        <p:spPr bwMode="auto">
          <a:xfrm>
            <a:off x="5292725" y="5661025"/>
            <a:ext cx="284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0000FF"/>
                </a:solidFill>
              </a:rPr>
              <a:t>desatinné rády</a:t>
            </a:r>
          </a:p>
        </p:txBody>
      </p:sp>
      <p:sp>
        <p:nvSpPr>
          <p:cNvPr id="80407" name="Rectangle 535"/>
          <p:cNvSpPr>
            <a:spLocks noChangeArrowheads="1"/>
          </p:cNvSpPr>
          <p:nvPr/>
        </p:nvSpPr>
        <p:spPr bwMode="auto">
          <a:xfrm>
            <a:off x="2987675" y="2133600"/>
            <a:ext cx="277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FF0000"/>
                </a:solidFill>
              </a:rPr>
              <a:t>desatinná čiarka</a:t>
            </a:r>
          </a:p>
        </p:txBody>
      </p:sp>
      <p:sp>
        <p:nvSpPr>
          <p:cNvPr id="80409" name="Rectangle 537"/>
          <p:cNvSpPr>
            <a:spLocks noChangeArrowheads="1"/>
          </p:cNvSpPr>
          <p:nvPr/>
        </p:nvSpPr>
        <p:spPr bwMode="auto">
          <a:xfrm>
            <a:off x="4572000" y="2492375"/>
            <a:ext cx="28082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4400" b="1">
                <a:solidFill>
                  <a:srgbClr val="0000FF"/>
                </a:solidFill>
                <a:latin typeface="Garamond" pitchFamily="18" charset="0"/>
              </a:rPr>
              <a:t>6  7  8   0  9</a:t>
            </a:r>
          </a:p>
        </p:txBody>
      </p:sp>
      <p:sp>
        <p:nvSpPr>
          <p:cNvPr id="80411" name="Rectangle 539"/>
          <p:cNvSpPr>
            <a:spLocks noChangeArrowheads="1"/>
          </p:cNvSpPr>
          <p:nvPr/>
        </p:nvSpPr>
        <p:spPr bwMode="auto">
          <a:xfrm>
            <a:off x="684213" y="908050"/>
            <a:ext cx="799306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3800" b="1">
                <a:solidFill>
                  <a:schemeClr val="tx2"/>
                </a:solidFill>
                <a:latin typeface="Garamond" pitchFamily="18" charset="0"/>
              </a:rPr>
              <a:t>      </a:t>
            </a:r>
            <a:r>
              <a:rPr lang="sk-SK" sz="3800" b="1">
                <a:latin typeface="Garamond" pitchFamily="18" charset="0"/>
              </a:rPr>
              <a:t>1  2    3  4  5   ,   6  7  8    0  9</a:t>
            </a:r>
          </a:p>
        </p:txBody>
      </p:sp>
      <p:sp>
        <p:nvSpPr>
          <p:cNvPr id="80412" name="Line 540"/>
          <p:cNvSpPr>
            <a:spLocks noChangeShapeType="1"/>
          </p:cNvSpPr>
          <p:nvPr/>
        </p:nvSpPr>
        <p:spPr bwMode="auto">
          <a:xfrm flipV="1">
            <a:off x="1331913" y="3141663"/>
            <a:ext cx="144462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0413" name="Line 541"/>
          <p:cNvSpPr>
            <a:spLocks noChangeShapeType="1"/>
          </p:cNvSpPr>
          <p:nvPr/>
        </p:nvSpPr>
        <p:spPr bwMode="auto">
          <a:xfrm flipV="1">
            <a:off x="1692275" y="3141663"/>
            <a:ext cx="35877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0414" name="Line 542"/>
          <p:cNvSpPr>
            <a:spLocks noChangeShapeType="1"/>
          </p:cNvSpPr>
          <p:nvPr/>
        </p:nvSpPr>
        <p:spPr bwMode="auto">
          <a:xfrm flipV="1">
            <a:off x="2411413" y="3141663"/>
            <a:ext cx="288925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0415" name="Line 543"/>
          <p:cNvSpPr>
            <a:spLocks noChangeShapeType="1"/>
          </p:cNvSpPr>
          <p:nvPr/>
        </p:nvSpPr>
        <p:spPr bwMode="auto">
          <a:xfrm flipV="1">
            <a:off x="3132138" y="3068638"/>
            <a:ext cx="71437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0416" name="Line 544"/>
          <p:cNvSpPr>
            <a:spLocks noChangeShapeType="1"/>
          </p:cNvSpPr>
          <p:nvPr/>
        </p:nvSpPr>
        <p:spPr bwMode="auto">
          <a:xfrm flipH="1" flipV="1">
            <a:off x="3779838" y="3141663"/>
            <a:ext cx="7143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0417" name="Line 545"/>
          <p:cNvSpPr>
            <a:spLocks noChangeShapeType="1"/>
          </p:cNvSpPr>
          <p:nvPr/>
        </p:nvSpPr>
        <p:spPr bwMode="auto">
          <a:xfrm flipH="1" flipV="1">
            <a:off x="4787900" y="3141663"/>
            <a:ext cx="7143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0418" name="Line 546"/>
          <p:cNvSpPr>
            <a:spLocks noChangeShapeType="1"/>
          </p:cNvSpPr>
          <p:nvPr/>
        </p:nvSpPr>
        <p:spPr bwMode="auto">
          <a:xfrm flipH="1" flipV="1">
            <a:off x="5364163" y="3141663"/>
            <a:ext cx="21590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0419" name="Line 547"/>
          <p:cNvSpPr>
            <a:spLocks noChangeShapeType="1"/>
          </p:cNvSpPr>
          <p:nvPr/>
        </p:nvSpPr>
        <p:spPr bwMode="auto">
          <a:xfrm flipH="1" flipV="1">
            <a:off x="5940425" y="3141663"/>
            <a:ext cx="28733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0420" name="Line 548"/>
          <p:cNvSpPr>
            <a:spLocks noChangeShapeType="1"/>
          </p:cNvSpPr>
          <p:nvPr/>
        </p:nvSpPr>
        <p:spPr bwMode="auto">
          <a:xfrm flipH="1" flipV="1">
            <a:off x="6588125" y="3141663"/>
            <a:ext cx="360363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0421" name="Line 549"/>
          <p:cNvSpPr>
            <a:spLocks noChangeShapeType="1"/>
          </p:cNvSpPr>
          <p:nvPr/>
        </p:nvSpPr>
        <p:spPr bwMode="auto">
          <a:xfrm flipH="1" flipV="1">
            <a:off x="7164388" y="3141663"/>
            <a:ext cx="576262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319" name="Rectangle 550"/>
          <p:cNvSpPr>
            <a:spLocks noChangeArrowheads="1"/>
          </p:cNvSpPr>
          <p:nvPr/>
        </p:nvSpPr>
        <p:spPr bwMode="auto">
          <a:xfrm>
            <a:off x="358775" y="188913"/>
            <a:ext cx="87852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3800">
                <a:solidFill>
                  <a:schemeClr val="tx2"/>
                </a:solidFill>
                <a:latin typeface="Garamond" pitchFamily="18" charset="0"/>
              </a:rPr>
              <a:t>Zápis desatinného čísla v desiatkovej sústave</a:t>
            </a:r>
          </a:p>
        </p:txBody>
      </p:sp>
      <p:sp>
        <p:nvSpPr>
          <p:cNvPr id="80423" name="Rectangle 551"/>
          <p:cNvSpPr>
            <a:spLocks noChangeArrowheads="1"/>
          </p:cNvSpPr>
          <p:nvPr/>
        </p:nvSpPr>
        <p:spPr bwMode="auto">
          <a:xfrm>
            <a:off x="4067175" y="2420938"/>
            <a:ext cx="50323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4400" b="1">
                <a:solidFill>
                  <a:srgbClr val="FF0000"/>
                </a:solidFill>
                <a:latin typeface="Garamond" pitchFamily="18" charset="0"/>
              </a:rPr>
              <a:t>,</a:t>
            </a:r>
            <a:r>
              <a:rPr lang="sk-SK" sz="4400" b="1">
                <a:solidFill>
                  <a:schemeClr val="tx2"/>
                </a:solidFill>
                <a:latin typeface="Garamond" pitchFamily="18" charset="0"/>
              </a:rPr>
              <a:t>  </a:t>
            </a:r>
            <a:endParaRPr lang="sk-SK" sz="4400" b="1">
              <a:solidFill>
                <a:srgbClr val="0000FF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8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0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0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0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1000"/>
                                        <p:tgtEl>
                                          <p:spTgt spid="8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0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1000"/>
                                        <p:tgtEl>
                                          <p:spTgt spid="8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1000"/>
                                        <p:tgtEl>
                                          <p:spTgt spid="8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0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0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0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1000"/>
                                        <p:tgtEl>
                                          <p:spTgt spid="8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0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1000"/>
                                        <p:tgtEl>
                                          <p:spTgt spid="8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0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0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0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1000"/>
                                        <p:tgtEl>
                                          <p:spTgt spid="8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0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1000"/>
                                        <p:tgtEl>
                                          <p:spTgt spid="8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0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0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0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1000"/>
                                        <p:tgtEl>
                                          <p:spTgt spid="8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0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1000"/>
                                        <p:tgtEl>
                                          <p:spTgt spid="8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0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100"/>
                            </p:stCondLst>
                            <p:childTnLst>
                              <p:par>
                                <p:cTn id="160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0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6" grpId="0"/>
      <p:bldP spid="80394" grpId="0"/>
      <p:bldP spid="80395" grpId="0"/>
      <p:bldP spid="80396" grpId="0"/>
      <p:bldP spid="80398" grpId="0"/>
      <p:bldP spid="80400" grpId="0"/>
      <p:bldP spid="80401" grpId="0"/>
      <p:bldP spid="80402" grpId="0"/>
      <p:bldP spid="80403" grpId="0"/>
      <p:bldP spid="80404" grpId="0"/>
      <p:bldP spid="80405" grpId="0"/>
      <p:bldP spid="80406" grpId="0"/>
      <p:bldP spid="80407" grpId="0"/>
      <p:bldP spid="80411" grpId="0"/>
      <p:bldP spid="80412" grpId="0" animBg="1"/>
      <p:bldP spid="80413" grpId="0" animBg="1"/>
      <p:bldP spid="80414" grpId="0" animBg="1"/>
      <p:bldP spid="80415" grpId="0" animBg="1"/>
      <p:bldP spid="80416" grpId="0" animBg="1"/>
      <p:bldP spid="80417" grpId="0" animBg="1"/>
      <p:bldP spid="80418" grpId="0" animBg="1"/>
      <p:bldP spid="80419" grpId="0" animBg="1"/>
      <p:bldP spid="80420" grpId="0" animBg="1"/>
      <p:bldP spid="80421" grpId="0" animBg="1"/>
      <p:bldP spid="804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sk-SK" sz="3800" smtClean="0"/>
              <a:t>Prečítajte nasledujúce čísla:</a:t>
            </a:r>
            <a:br>
              <a:rPr lang="sk-SK" sz="3800" smtClean="0"/>
            </a:br>
            <a:r>
              <a:rPr lang="sk-SK" sz="3800" smtClean="0"/>
              <a:t>			</a:t>
            </a:r>
            <a:r>
              <a:rPr lang="sk-SK" sz="2800" smtClean="0"/>
              <a:t>Najprv určte počet desatinných miest</a:t>
            </a:r>
          </a:p>
        </p:txBody>
      </p:sp>
      <p:pic>
        <p:nvPicPr>
          <p:cNvPr id="14339" name="Picture 11" descr="BS00559A"/>
          <p:cNvPicPr>
            <a:picLocks noChangeAspect="1" noChangeArrowheads="1"/>
          </p:cNvPicPr>
          <p:nvPr/>
        </p:nvPicPr>
        <p:blipFill>
          <a:blip r:embed="rId3">
            <a:lum bright="12000"/>
          </a:blip>
          <a:srcRect/>
          <a:stretch>
            <a:fillRect/>
          </a:stretch>
        </p:blipFill>
        <p:spPr bwMode="auto">
          <a:xfrm>
            <a:off x="684213" y="1052513"/>
            <a:ext cx="2233612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3" name="Picture 13">
            <a:hlinkClick r:id="" action="ppaction://media"/>
          </p:cNvPr>
          <p:cNvPicPr>
            <a:picLocks noGrp="1" noRot="1" noChangeAspect="1" noChangeArrowheads="1"/>
          </p:cNvPicPr>
          <p:nvPr>
            <p:ph sz="quarter" idx="4"/>
            <a:wavAudioFile r:embed="rId1" name="j0214098.wav"/>
          </p:nvPr>
        </p:nvPicPr>
        <p:blipFill>
          <a:blip r:embed="rId4"/>
          <a:srcRect/>
          <a:stretch>
            <a:fillRect/>
          </a:stretch>
        </p:blipFill>
        <p:spPr>
          <a:xfrm>
            <a:off x="8027988" y="549275"/>
            <a:ext cx="304800" cy="304800"/>
          </a:xfrm>
        </p:spPr>
      </p:pic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395288" y="2636838"/>
            <a:ext cx="15843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1,59		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284663" y="3933825"/>
            <a:ext cx="15843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25,4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4716463" y="1989138"/>
            <a:ext cx="15843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582,6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755650" y="4941888"/>
            <a:ext cx="15843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2,657</a:t>
            </a: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6516688" y="2924175"/>
            <a:ext cx="20161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154,01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2700338" y="2924175"/>
            <a:ext cx="15843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5,08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7343775" y="5661025"/>
            <a:ext cx="18002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19,127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1042988" y="3789363"/>
            <a:ext cx="15843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26,32</a:t>
            </a: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771775" y="5445125"/>
            <a:ext cx="15843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50,0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6443663" y="4149725"/>
            <a:ext cx="15843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0,823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7235825" y="1916113"/>
            <a:ext cx="15843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4,1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4787900" y="5013325"/>
            <a:ext cx="18716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</a:pPr>
            <a:r>
              <a:rPr lang="sk-SK" sz="2800"/>
              <a:t>43,023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87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4745" fill="hold"/>
                                        <p:tgtEl>
                                          <p:spTgt spid="870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053"/>
                  </p:tgtEl>
                </p:cond>
              </p:nextCondLst>
            </p:seq>
            <p:audio>
              <p:cMediaNode>
                <p:cTn id="8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053"/>
                </p:tgtEl>
              </p:cMediaNode>
            </p:audio>
          </p:childTnLst>
        </p:cTn>
      </p:par>
    </p:tnLst>
    <p:bldLst>
      <p:bldP spid="87055" grpId="0"/>
      <p:bldP spid="87056" grpId="0"/>
      <p:bldP spid="87057" grpId="0"/>
      <p:bldP spid="87058" grpId="0"/>
      <p:bldP spid="87059" grpId="0"/>
      <p:bldP spid="87060" grpId="0"/>
      <p:bldP spid="87061" grpId="0"/>
      <p:bldP spid="87062" grpId="0"/>
      <p:bldP spid="87063" grpId="0"/>
      <p:bldP spid="87064" grpId="0"/>
      <p:bldP spid="87065" grpId="0"/>
      <p:bldP spid="870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eaLnBrk="1" hangingPunct="1"/>
            <a:r>
              <a:rPr lang="sk-SK" smtClean="0"/>
              <a:t>Zapíš desatinné čísla: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5759450" cy="4608513"/>
          </a:xfrm>
        </p:spPr>
        <p:txBody>
          <a:bodyPr/>
          <a:lstStyle/>
          <a:p>
            <a:pPr eaLnBrk="1" hangingPunct="1"/>
            <a:r>
              <a:rPr lang="sk-SK" smtClean="0"/>
              <a:t>dvanásť celých desať stotín</a:t>
            </a:r>
          </a:p>
          <a:p>
            <a:pPr eaLnBrk="1" hangingPunct="1"/>
            <a:r>
              <a:rPr lang="sk-SK" smtClean="0"/>
              <a:t>šesť celých osem tisícin</a:t>
            </a:r>
          </a:p>
          <a:p>
            <a:pPr eaLnBrk="1" hangingPunct="1"/>
            <a:r>
              <a:rPr lang="sk-SK" smtClean="0"/>
              <a:t>dvadsať celých štyri desatiny</a:t>
            </a:r>
          </a:p>
          <a:p>
            <a:pPr eaLnBrk="1" hangingPunct="1"/>
            <a:r>
              <a:rPr lang="sk-SK" smtClean="0"/>
              <a:t>deväť celých štrnásť tisícin</a:t>
            </a:r>
          </a:p>
          <a:p>
            <a:pPr eaLnBrk="1" hangingPunct="1"/>
            <a:r>
              <a:rPr lang="sk-SK" smtClean="0"/>
              <a:t>tridsaťtri celých dvadsaťdva desaťtisícin </a:t>
            </a:r>
          </a:p>
          <a:p>
            <a:pPr eaLnBrk="1" hangingPunct="1"/>
            <a:r>
              <a:rPr lang="sk-SK" smtClean="0"/>
              <a:t>štyridsať tisícin</a:t>
            </a:r>
          </a:p>
          <a:p>
            <a:pPr eaLnBrk="1" hangingPunct="1"/>
            <a:r>
              <a:rPr lang="sk-SK" smtClean="0"/>
              <a:t>sedem celých sedem stotisícin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812088" y="1341438"/>
            <a:ext cx="1076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 b="1">
                <a:solidFill>
                  <a:srgbClr val="FF0000"/>
                </a:solidFill>
              </a:rPr>
              <a:t>12,10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885113" y="1844675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 b="1">
                <a:solidFill>
                  <a:srgbClr val="FF0000"/>
                </a:solidFill>
              </a:rPr>
              <a:t>6,008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7956550" y="2492375"/>
            <a:ext cx="877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 b="1">
                <a:solidFill>
                  <a:srgbClr val="FF0000"/>
                </a:solidFill>
              </a:rPr>
              <a:t>20,4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812088" y="29972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 b="1">
                <a:solidFill>
                  <a:srgbClr val="FF0000"/>
                </a:solidFill>
              </a:rPr>
              <a:t>9,014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7451725" y="4076700"/>
            <a:ext cx="147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 b="1">
                <a:solidFill>
                  <a:srgbClr val="FF0000"/>
                </a:solidFill>
              </a:rPr>
              <a:t>33,0022</a:t>
            </a: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7885113" y="4652963"/>
            <a:ext cx="1076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 b="1">
                <a:solidFill>
                  <a:srgbClr val="FF0000"/>
                </a:solidFill>
              </a:rPr>
              <a:t>0,040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7380288" y="5157788"/>
            <a:ext cx="157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 b="1">
                <a:solidFill>
                  <a:srgbClr val="FF0000"/>
                </a:solidFill>
              </a:rPr>
              <a:t>7,000</a:t>
            </a:r>
            <a:r>
              <a:rPr lang="sk-SK" sz="2800" b="1"/>
              <a:t> </a:t>
            </a:r>
            <a:r>
              <a:rPr lang="sk-SK" sz="2800" b="1">
                <a:solidFill>
                  <a:srgbClr val="FF0000"/>
                </a:solidFill>
              </a:rPr>
              <a:t>07</a:t>
            </a:r>
          </a:p>
        </p:txBody>
      </p:sp>
      <p:pic>
        <p:nvPicPr>
          <p:cNvPr id="15371" name="Picture 13" descr="Názov súboru: j0283689.gif&#10;Kľúčové slová: bankovníctvo, biznisy, domácnosť ...&#10;Veľkosť súboru: 12 kB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6035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2" grpId="0"/>
      <p:bldP spid="116743" grpId="0"/>
      <p:bldP spid="116744" grpId="0"/>
      <p:bldP spid="116745" grpId="0"/>
      <p:bldP spid="1167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8" name="Rectangle 12"/>
          <p:cNvSpPr>
            <a:spLocks noGrp="1" noChangeArrowheads="1"/>
          </p:cNvSpPr>
          <p:nvPr>
            <p:ph/>
          </p:nvPr>
        </p:nvSpPr>
        <p:spPr>
          <a:xfrm>
            <a:off x="457200" y="274638"/>
            <a:ext cx="8435975" cy="5818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rgbClr val="0000FF"/>
                </a:solidFill>
              </a:rPr>
              <a:t>zapisujeme:	8,231</a:t>
            </a:r>
            <a:r>
              <a:rPr lang="sk-SK" sz="26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chemeClr val="tx2"/>
                </a:solidFill>
              </a:rPr>
              <a:t>čítame:	</a:t>
            </a:r>
            <a:r>
              <a:rPr lang="sk-SK" sz="2600" smtClean="0">
                <a:solidFill>
                  <a:schemeClr val="tx2"/>
                </a:solidFill>
              </a:rPr>
              <a:t>osem celých dvestotridsaťjeden tisícin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rgbClr val="0000FF"/>
                </a:solidFill>
              </a:rPr>
              <a:t>zapisujeme:	0,52</a:t>
            </a:r>
            <a:r>
              <a:rPr lang="sk-SK" smtClean="0"/>
              <a:t>  </a:t>
            </a:r>
            <a:r>
              <a:rPr lang="sk-SK" sz="26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chemeClr val="tx2"/>
                </a:solidFill>
              </a:rPr>
              <a:t>čítame:	</a:t>
            </a:r>
            <a:r>
              <a:rPr lang="sk-SK" sz="2600" smtClean="0">
                <a:solidFill>
                  <a:schemeClr val="tx2"/>
                </a:solidFill>
              </a:rPr>
              <a:t>nula celých päťdesiatdva stotín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rgbClr val="0000FF"/>
                </a:solidFill>
              </a:rPr>
              <a:t>zapisujeme:	18,643 2</a:t>
            </a:r>
            <a:endParaRPr lang="sk-SK" sz="2600" smtClean="0"/>
          </a:p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chemeClr val="tx2"/>
                </a:solidFill>
              </a:rPr>
              <a:t>čítame:	</a:t>
            </a:r>
            <a:r>
              <a:rPr lang="sk-SK" sz="2600" smtClean="0">
                <a:solidFill>
                  <a:schemeClr val="tx2"/>
                </a:solidFill>
              </a:rPr>
              <a:t>osemnásť</a:t>
            </a:r>
            <a:r>
              <a:rPr lang="sk-SK" smtClean="0">
                <a:solidFill>
                  <a:schemeClr val="tx2"/>
                </a:solidFill>
              </a:rPr>
              <a:t> </a:t>
            </a:r>
            <a:r>
              <a:rPr lang="sk-SK" sz="2600" smtClean="0">
                <a:solidFill>
                  <a:schemeClr val="tx2"/>
                </a:solidFill>
              </a:rPr>
              <a:t>celých šestisícštyristo-				tridsaťdva desaťtisícin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rgbClr val="0000FF"/>
                </a:solidFill>
              </a:rPr>
              <a:t>zapisujeme:	69,7</a:t>
            </a:r>
            <a:r>
              <a:rPr lang="sk-SK" sz="26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chemeClr val="tx2"/>
                </a:solidFill>
              </a:rPr>
              <a:t>čítame:	</a:t>
            </a:r>
            <a:r>
              <a:rPr lang="sk-SK" sz="2600" smtClean="0">
                <a:solidFill>
                  <a:schemeClr val="tx2"/>
                </a:solidFill>
              </a:rPr>
              <a:t>šestesiatdeväť celých sedem desatín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rgbClr val="0000FF"/>
                </a:solidFill>
              </a:rPr>
              <a:t>zapisujeme:	7,500 14</a:t>
            </a:r>
            <a:r>
              <a:rPr lang="sk-SK" sz="26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smtClean="0">
                <a:solidFill>
                  <a:schemeClr val="tx2"/>
                </a:solidFill>
              </a:rPr>
              <a:t>čítame:	</a:t>
            </a:r>
            <a:r>
              <a:rPr lang="sk-SK" sz="2600" smtClean="0">
                <a:solidFill>
                  <a:schemeClr val="tx2"/>
                </a:solidFill>
              </a:rPr>
              <a:t>sedem</a:t>
            </a:r>
            <a:r>
              <a:rPr lang="sk-SK" smtClean="0">
                <a:solidFill>
                  <a:schemeClr val="tx2"/>
                </a:solidFill>
              </a:rPr>
              <a:t> </a:t>
            </a:r>
            <a:r>
              <a:rPr lang="sk-SK" sz="2600" smtClean="0">
                <a:solidFill>
                  <a:schemeClr val="tx2"/>
                </a:solidFill>
              </a:rPr>
              <a:t>celých päťstotisícštrnásť stotisícin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4284663" y="260350"/>
            <a:ext cx="439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.........  3 desatinné miesta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4356100" y="1412875"/>
            <a:ext cx="439261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.........  2 desatinné miesta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4859338" y="2492375"/>
            <a:ext cx="39973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....  4 desatinné miesta</a:t>
            </a: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4284663" y="4005263"/>
            <a:ext cx="439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.........  1 desatinné miesto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4751388" y="5084763"/>
            <a:ext cx="439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None/>
            </a:pPr>
            <a:r>
              <a:rPr lang="sk-SK" sz="2800"/>
              <a:t>.....  5 desatinných miest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0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0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0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0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0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0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0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0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0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72" name="Picture 88"/>
          <p:cNvPicPr>
            <a:picLocks noChangeAspect="1" noChangeArrowheads="1"/>
          </p:cNvPicPr>
          <p:nvPr/>
        </p:nvPicPr>
        <p:blipFill>
          <a:blip r:embed="rId2"/>
          <a:srcRect t="10190"/>
          <a:stretch>
            <a:fillRect/>
          </a:stretch>
        </p:blipFill>
        <p:spPr bwMode="auto">
          <a:xfrm rot="-7464375">
            <a:off x="6215857" y="4539456"/>
            <a:ext cx="14176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eaLnBrk="1" hangingPunct="1"/>
            <a:r>
              <a:rPr lang="sk-SK" sz="3800" smtClean="0"/>
              <a:t>Opakovanie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4968875" cy="72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k-SK" sz="2800" smtClean="0"/>
              <a:t>čokoládu sme delili na štvrtiny</a:t>
            </a:r>
          </a:p>
        </p:txBody>
      </p:sp>
      <p:pic>
        <p:nvPicPr>
          <p:cNvPr id="144397" name="Picture 13" descr="pizza-hut-pizza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4797425"/>
            <a:ext cx="18732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9" name="Picture 15" descr="torta-sm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2276475"/>
            <a:ext cx="17526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400" name="Picture 16" descr="cokolada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4163" y="476250"/>
            <a:ext cx="12255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395288" y="4365625"/>
            <a:ext cx="525621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s pizzou sme sa rozdelili piati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2627313" y="2492375"/>
            <a:ext cx="35290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na oslavu prišli traja</a:t>
            </a:r>
          </a:p>
        </p:txBody>
      </p:sp>
      <p:graphicFrame>
        <p:nvGraphicFramePr>
          <p:cNvPr id="144457" name="Group 73"/>
          <p:cNvGraphicFramePr>
            <a:graphicFrameLocks noGrp="1"/>
          </p:cNvGraphicFramePr>
          <p:nvPr/>
        </p:nvGraphicFramePr>
        <p:xfrm>
          <a:off x="7524750" y="476250"/>
          <a:ext cx="1295400" cy="1584326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</a:tr>
            </a:tbl>
          </a:graphicData>
        </a:graphic>
      </p:graphicFrame>
      <p:sp>
        <p:nvSpPr>
          <p:cNvPr id="144462" name="Rectangle 78"/>
          <p:cNvSpPr>
            <a:spLocks noChangeArrowheads="1"/>
          </p:cNvSpPr>
          <p:nvPr/>
        </p:nvSpPr>
        <p:spPr bwMode="auto">
          <a:xfrm>
            <a:off x="6804025" y="692150"/>
            <a:ext cx="4318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>
                <a:solidFill>
                  <a:srgbClr val="663300"/>
                </a:solidFill>
              </a:rPr>
              <a:t>3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4</a:t>
            </a:r>
          </a:p>
        </p:txBody>
      </p:sp>
      <p:sp>
        <p:nvSpPr>
          <p:cNvPr id="144463" name="Line 79"/>
          <p:cNvSpPr>
            <a:spLocks noChangeShapeType="1"/>
          </p:cNvSpPr>
          <p:nvPr/>
        </p:nvSpPr>
        <p:spPr bwMode="auto">
          <a:xfrm>
            <a:off x="6732588" y="11969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464" name="Rectangle 80"/>
          <p:cNvSpPr>
            <a:spLocks noChangeArrowheads="1"/>
          </p:cNvSpPr>
          <p:nvPr/>
        </p:nvSpPr>
        <p:spPr bwMode="auto">
          <a:xfrm>
            <a:off x="2627313" y="3141663"/>
            <a:ext cx="35290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zjedli po dva kúsky</a:t>
            </a:r>
          </a:p>
        </p:txBody>
      </p:sp>
      <p:sp>
        <p:nvSpPr>
          <p:cNvPr id="144465" name="Rectangle 81"/>
          <p:cNvSpPr>
            <a:spLocks noChangeArrowheads="1"/>
          </p:cNvSpPr>
          <p:nvPr/>
        </p:nvSpPr>
        <p:spPr bwMode="auto">
          <a:xfrm>
            <a:off x="7956550" y="2708275"/>
            <a:ext cx="4318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>
                <a:solidFill>
                  <a:srgbClr val="FFCC00"/>
                </a:solidFill>
              </a:rPr>
              <a:t>6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8</a:t>
            </a:r>
          </a:p>
        </p:txBody>
      </p:sp>
      <p:sp>
        <p:nvSpPr>
          <p:cNvPr id="144466" name="Line 82"/>
          <p:cNvSpPr>
            <a:spLocks noChangeShapeType="1"/>
          </p:cNvSpPr>
          <p:nvPr/>
        </p:nvSpPr>
        <p:spPr bwMode="auto">
          <a:xfrm>
            <a:off x="7956550" y="321310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467" name="Rectangle 83"/>
          <p:cNvSpPr>
            <a:spLocks noChangeArrowheads="1"/>
          </p:cNvSpPr>
          <p:nvPr/>
        </p:nvSpPr>
        <p:spPr bwMode="auto">
          <a:xfrm>
            <a:off x="8172450" y="4797425"/>
            <a:ext cx="4318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>
                <a:solidFill>
                  <a:srgbClr val="FF6600"/>
                </a:solidFill>
              </a:rPr>
              <a:t>5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6</a:t>
            </a:r>
          </a:p>
        </p:txBody>
      </p:sp>
      <p:pic>
        <p:nvPicPr>
          <p:cNvPr id="144469" name="Picture 85"/>
          <p:cNvPicPr>
            <a:picLocks noChangeAspect="1" noChangeArrowheads="1"/>
          </p:cNvPicPr>
          <p:nvPr/>
        </p:nvPicPr>
        <p:blipFill>
          <a:blip r:embed="rId6"/>
          <a:srcRect l="1375" t="2950"/>
          <a:stretch>
            <a:fillRect/>
          </a:stretch>
        </p:blipFill>
        <p:spPr bwMode="auto">
          <a:xfrm rot="-7532271">
            <a:off x="6199188" y="4532313"/>
            <a:ext cx="1374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470" name="Line 86"/>
          <p:cNvSpPr>
            <a:spLocks noChangeShapeType="1"/>
          </p:cNvSpPr>
          <p:nvPr/>
        </p:nvSpPr>
        <p:spPr bwMode="auto">
          <a:xfrm>
            <a:off x="8101013" y="53006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471" name="Rectangle 87"/>
          <p:cNvSpPr>
            <a:spLocks noChangeArrowheads="1"/>
          </p:cNvSpPr>
          <p:nvPr/>
        </p:nvSpPr>
        <p:spPr bwMode="auto">
          <a:xfrm>
            <a:off x="468313" y="4868863"/>
            <a:ext cx="52562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jeden kúsok sme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zabalili mame</a:t>
            </a:r>
          </a:p>
        </p:txBody>
      </p:sp>
      <p:pic>
        <p:nvPicPr>
          <p:cNvPr id="144473" name="Picture 89"/>
          <p:cNvPicPr>
            <a:picLocks noChangeAspect="1" noChangeArrowheads="1"/>
          </p:cNvPicPr>
          <p:nvPr/>
        </p:nvPicPr>
        <p:blipFill>
          <a:blip r:embed="rId7"/>
          <a:srcRect l="8701"/>
          <a:stretch>
            <a:fillRect/>
          </a:stretch>
        </p:blipFill>
        <p:spPr bwMode="auto">
          <a:xfrm>
            <a:off x="5940425" y="2420938"/>
            <a:ext cx="1522413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474" name="Picture 90"/>
          <p:cNvPicPr>
            <a:picLocks noChangeAspect="1" noChangeArrowheads="1"/>
          </p:cNvPicPr>
          <p:nvPr/>
        </p:nvPicPr>
        <p:blipFill>
          <a:blip r:embed="rId8"/>
          <a:srcRect l="4514"/>
          <a:stretch>
            <a:fillRect/>
          </a:stretch>
        </p:blipFill>
        <p:spPr bwMode="auto">
          <a:xfrm>
            <a:off x="5940425" y="2420938"/>
            <a:ext cx="1522413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4488" name="Group 104"/>
          <p:cNvGraphicFramePr>
            <a:graphicFrameLocks noGrp="1"/>
          </p:cNvGraphicFramePr>
          <p:nvPr/>
        </p:nvGraphicFramePr>
        <p:xfrm>
          <a:off x="7524750" y="476250"/>
          <a:ext cx="1295400" cy="1584326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4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4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4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  <p:bldP spid="144401" grpId="0"/>
      <p:bldP spid="144402" grpId="0"/>
      <p:bldP spid="144463" grpId="0" animBg="1"/>
      <p:bldP spid="144464" grpId="0"/>
      <p:bldP spid="144465" grpId="0"/>
      <p:bldP spid="144466" grpId="0" animBg="1"/>
      <p:bldP spid="144467" grpId="0"/>
      <p:bldP spid="144470" grpId="0" animBg="1"/>
      <p:bldP spid="1444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eaLnBrk="1" hangingPunct="1"/>
            <a:r>
              <a:rPr lang="sk-SK" sz="3800" smtClean="0"/>
              <a:t>Ak celok rozdelíme na 10 rovnakých častí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2268538" y="1773238"/>
            <a:ext cx="142875" cy="9350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4232" name="Group 136"/>
          <p:cNvGraphicFramePr>
            <a:graphicFrameLocks noGrp="1"/>
          </p:cNvGraphicFramePr>
          <p:nvPr/>
        </p:nvGraphicFramePr>
        <p:xfrm>
          <a:off x="2195513" y="1341438"/>
          <a:ext cx="4176712" cy="433388"/>
        </p:xfrm>
        <a:graphic>
          <a:graphicData uri="http://schemas.openxmlformats.org/drawingml/2006/table">
            <a:tbl>
              <a:tblPr/>
              <a:tblGrid>
                <a:gridCol w="417512"/>
                <a:gridCol w="417513"/>
                <a:gridCol w="417512"/>
                <a:gridCol w="417513"/>
                <a:gridCol w="417512"/>
                <a:gridCol w="419100"/>
                <a:gridCol w="417513"/>
                <a:gridCol w="417512"/>
                <a:gridCol w="417513"/>
                <a:gridCol w="417512"/>
              </a:tblGrid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64" name="Line 68"/>
          <p:cNvSpPr>
            <a:spLocks noChangeShapeType="1"/>
          </p:cNvSpPr>
          <p:nvPr/>
        </p:nvSpPr>
        <p:spPr bwMode="auto">
          <a:xfrm>
            <a:off x="3635375" y="4292600"/>
            <a:ext cx="647700" cy="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180" name="Rectangle 84"/>
          <p:cNvSpPr>
            <a:spLocks noChangeArrowheads="1"/>
          </p:cNvSpPr>
          <p:nvPr/>
        </p:nvSpPr>
        <p:spPr bwMode="auto">
          <a:xfrm>
            <a:off x="395288" y="263683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2800">
                <a:solidFill>
                  <a:schemeClr val="tx2"/>
                </a:solidFill>
              </a:rPr>
              <a:t>- </a:t>
            </a:r>
            <a:r>
              <a:rPr lang="sk-SK" sz="2800">
                <a:solidFill>
                  <a:srgbClr val="33CCFF"/>
                </a:solidFill>
              </a:rPr>
              <a:t>jedna časť</a:t>
            </a:r>
            <a:r>
              <a:rPr lang="sk-SK" sz="2800"/>
              <a:t> z obdĺžnika je </a:t>
            </a:r>
            <a:r>
              <a:rPr lang="sk-SK" sz="2800">
                <a:solidFill>
                  <a:srgbClr val="33CCFF"/>
                </a:solidFill>
              </a:rPr>
              <a:t>jedna desatina</a:t>
            </a:r>
            <a:r>
              <a:rPr lang="sk-SK" sz="2800"/>
              <a:t> z obdĺžnika</a:t>
            </a:r>
            <a:endParaRPr lang="sk-SK" sz="32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4231" name="Rectangle 135"/>
          <p:cNvSpPr>
            <a:spLocks noChangeArrowheads="1"/>
          </p:cNvSpPr>
          <p:nvPr/>
        </p:nvSpPr>
        <p:spPr bwMode="auto">
          <a:xfrm>
            <a:off x="2195513" y="1341438"/>
            <a:ext cx="4176712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233" name="Rectangle 137"/>
          <p:cNvSpPr>
            <a:spLocks noChangeArrowheads="1"/>
          </p:cNvSpPr>
          <p:nvPr/>
        </p:nvSpPr>
        <p:spPr bwMode="auto">
          <a:xfrm>
            <a:off x="2195513" y="1341438"/>
            <a:ext cx="431800" cy="431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234" name="Rectangle 138"/>
          <p:cNvSpPr>
            <a:spLocks noChangeArrowheads="1"/>
          </p:cNvSpPr>
          <p:nvPr/>
        </p:nvSpPr>
        <p:spPr bwMode="auto">
          <a:xfrm>
            <a:off x="468313" y="4005263"/>
            <a:ext cx="25193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2800"/>
              <a:t>- zapisujeme: </a:t>
            </a:r>
            <a:endParaRPr lang="sk-SK" sz="28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4235" name="Rectangle 139"/>
          <p:cNvSpPr>
            <a:spLocks noChangeArrowheads="1"/>
          </p:cNvSpPr>
          <p:nvPr/>
        </p:nvSpPr>
        <p:spPr bwMode="auto">
          <a:xfrm>
            <a:off x="468313" y="4941888"/>
            <a:ext cx="8229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2800"/>
              <a:t>čítame:</a:t>
            </a:r>
            <a:r>
              <a:rPr lang="sk-SK" sz="2800">
                <a:solidFill>
                  <a:srgbClr val="33CCFF"/>
                </a:solidFill>
                <a:latin typeface="Garamond" pitchFamily="18" charset="0"/>
              </a:rPr>
              <a:t> </a:t>
            </a:r>
            <a:r>
              <a:rPr lang="sk-SK" sz="2800" b="1"/>
              <a:t>jedna desatina</a:t>
            </a:r>
            <a:r>
              <a:rPr lang="sk-SK" sz="2800">
                <a:solidFill>
                  <a:schemeClr val="tx2"/>
                </a:solidFill>
              </a:rPr>
              <a:t> </a:t>
            </a:r>
            <a:r>
              <a:rPr lang="sk-SK" sz="2800">
                <a:solidFill>
                  <a:schemeClr val="tx2"/>
                </a:solidFill>
                <a:latin typeface="Garamond" pitchFamily="18" charset="0"/>
              </a:rPr>
              <a:t>	</a:t>
            </a:r>
          </a:p>
        </p:txBody>
      </p:sp>
      <p:sp>
        <p:nvSpPr>
          <p:cNvPr id="4236" name="Rectangle 140"/>
          <p:cNvSpPr>
            <a:spLocks noChangeArrowheads="1"/>
          </p:cNvSpPr>
          <p:nvPr/>
        </p:nvSpPr>
        <p:spPr bwMode="auto">
          <a:xfrm>
            <a:off x="3708400" y="3644900"/>
            <a:ext cx="5032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3200" b="1">
                <a:solidFill>
                  <a:srgbClr val="33CCFF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4237" name="Rectangle 141"/>
          <p:cNvSpPr>
            <a:spLocks noChangeArrowheads="1"/>
          </p:cNvSpPr>
          <p:nvPr/>
        </p:nvSpPr>
        <p:spPr bwMode="auto">
          <a:xfrm>
            <a:off x="3635375" y="4365625"/>
            <a:ext cx="7921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sk-SK" sz="3400" b="1">
                <a:solidFill>
                  <a:srgbClr val="33CCFF"/>
                </a:solidFill>
                <a:latin typeface="Garamond" pitchFamily="18" charset="0"/>
              </a:rPr>
              <a:t>10</a:t>
            </a:r>
          </a:p>
        </p:txBody>
      </p:sp>
      <p:pic>
        <p:nvPicPr>
          <p:cNvPr id="6180" name="Picture 165" descr="Názov súboru: j0397814.wmf&#10;Kľúčové slová: fialové pozadia, modré pozadia, obdĺžniky ...&#10;Veľkosť súboru: 23 k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1371574">
            <a:off x="6300788" y="3716338"/>
            <a:ext cx="20415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64" grpId="0" animBg="1"/>
      <p:bldP spid="4231" grpId="0" animBg="1"/>
      <p:bldP spid="42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eaLnBrk="1" hangingPunct="1"/>
            <a:r>
              <a:rPr lang="sk-SK" sz="3800" smtClean="0"/>
              <a:t>Ak celok rozdelíme na 100 rovnakých častí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3708400" y="1412875"/>
            <a:ext cx="4103688" cy="936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sz="2600" smtClean="0"/>
              <a:t>-</a:t>
            </a:r>
            <a:r>
              <a:rPr lang="sk-SK" sz="2600" smtClean="0">
                <a:solidFill>
                  <a:srgbClr val="33CCFF"/>
                </a:solidFill>
              </a:rPr>
              <a:t> jedna časť </a:t>
            </a:r>
            <a:r>
              <a:rPr lang="sk-SK" sz="2600" smtClean="0"/>
              <a:t>zo štvorca je </a:t>
            </a:r>
          </a:p>
          <a:p>
            <a:pPr eaLnBrk="1" hangingPunct="1">
              <a:buFontTx/>
              <a:buNone/>
            </a:pPr>
            <a:r>
              <a:rPr lang="sk-SK" sz="2600" smtClean="0">
                <a:solidFill>
                  <a:srgbClr val="33CCFF"/>
                </a:solidFill>
              </a:rPr>
              <a:t>  jedna stotina</a:t>
            </a:r>
            <a:r>
              <a:rPr lang="sk-SK" sz="2600" smtClean="0"/>
              <a:t> zo štvorca</a:t>
            </a:r>
          </a:p>
        </p:txBody>
      </p:sp>
      <p:graphicFrame>
        <p:nvGraphicFramePr>
          <p:cNvPr id="6967" name="Group 823"/>
          <p:cNvGraphicFramePr>
            <a:graphicFrameLocks noGrp="1"/>
          </p:cNvGraphicFramePr>
          <p:nvPr>
            <p:ph sz="half" idx="1"/>
          </p:nvPr>
        </p:nvGraphicFramePr>
        <p:xfrm>
          <a:off x="755650" y="1412875"/>
          <a:ext cx="2530475" cy="2537780"/>
        </p:xfrm>
        <a:graphic>
          <a:graphicData uri="http://schemas.openxmlformats.org/drawingml/2006/table">
            <a:tbl>
              <a:tblPr/>
              <a:tblGrid>
                <a:gridCol w="252413"/>
                <a:gridCol w="254000"/>
                <a:gridCol w="252412"/>
                <a:gridCol w="254000"/>
                <a:gridCol w="252413"/>
                <a:gridCol w="252412"/>
                <a:gridCol w="254000"/>
                <a:gridCol w="252413"/>
                <a:gridCol w="254000"/>
                <a:gridCol w="252412"/>
              </a:tblGrid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51" name="Line 807"/>
          <p:cNvSpPr>
            <a:spLocks noChangeShapeType="1"/>
          </p:cNvSpPr>
          <p:nvPr/>
        </p:nvSpPr>
        <p:spPr bwMode="auto">
          <a:xfrm flipH="1" flipV="1">
            <a:off x="900113" y="4005263"/>
            <a:ext cx="576262" cy="720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953" name="Rectangle 809"/>
          <p:cNvSpPr>
            <a:spLocks noChangeArrowheads="1"/>
          </p:cNvSpPr>
          <p:nvPr/>
        </p:nvSpPr>
        <p:spPr bwMode="auto">
          <a:xfrm>
            <a:off x="468313" y="4652963"/>
            <a:ext cx="82804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Takto môžeme pokračovať v delení celku ďalej na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sk-SK" sz="2800"/>
              <a:t>1 000 častí, 10 000, ... t.j.  </a:t>
            </a:r>
            <a:endParaRPr lang="sk-SK" sz="2800" b="1">
              <a:solidFill>
                <a:srgbClr val="33CCFF"/>
              </a:solidFill>
            </a:endParaRPr>
          </a:p>
        </p:txBody>
      </p:sp>
      <p:sp>
        <p:nvSpPr>
          <p:cNvPr id="6961" name="Line 817"/>
          <p:cNvSpPr>
            <a:spLocks noChangeShapeType="1"/>
          </p:cNvSpPr>
          <p:nvPr/>
        </p:nvSpPr>
        <p:spPr bwMode="auto">
          <a:xfrm>
            <a:off x="6227763" y="2852738"/>
            <a:ext cx="647700" cy="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962" name="Rectangle 818"/>
          <p:cNvSpPr>
            <a:spLocks noChangeArrowheads="1"/>
          </p:cNvSpPr>
          <p:nvPr/>
        </p:nvSpPr>
        <p:spPr bwMode="auto">
          <a:xfrm>
            <a:off x="755650" y="1412875"/>
            <a:ext cx="2547938" cy="2547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091" name="Group 947"/>
          <p:cNvGraphicFramePr>
            <a:graphicFrameLocks noGrp="1"/>
          </p:cNvGraphicFramePr>
          <p:nvPr/>
        </p:nvGraphicFramePr>
        <p:xfrm>
          <a:off x="755650" y="1412875"/>
          <a:ext cx="2530475" cy="2537780"/>
        </p:xfrm>
        <a:graphic>
          <a:graphicData uri="http://schemas.openxmlformats.org/drawingml/2006/table">
            <a:tbl>
              <a:tblPr/>
              <a:tblGrid>
                <a:gridCol w="252413"/>
                <a:gridCol w="254000"/>
                <a:gridCol w="252412"/>
                <a:gridCol w="254000"/>
                <a:gridCol w="252413"/>
                <a:gridCol w="252412"/>
                <a:gridCol w="254000"/>
                <a:gridCol w="252413"/>
                <a:gridCol w="254000"/>
                <a:gridCol w="252412"/>
              </a:tblGrid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92" name="Rectangle 948"/>
          <p:cNvSpPr>
            <a:spLocks noChangeArrowheads="1"/>
          </p:cNvSpPr>
          <p:nvPr/>
        </p:nvSpPr>
        <p:spPr bwMode="auto">
          <a:xfrm>
            <a:off x="3708400" y="2565400"/>
            <a:ext cx="22320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/>
              <a:t>- zapisujeme:</a:t>
            </a:r>
            <a:endParaRPr lang="sk-SK" sz="2600" b="1">
              <a:solidFill>
                <a:srgbClr val="33CCFF"/>
              </a:solidFill>
            </a:endParaRPr>
          </a:p>
        </p:txBody>
      </p:sp>
      <p:sp>
        <p:nvSpPr>
          <p:cNvPr id="7093" name="Rectangle 949"/>
          <p:cNvSpPr>
            <a:spLocks noChangeArrowheads="1"/>
          </p:cNvSpPr>
          <p:nvPr/>
        </p:nvSpPr>
        <p:spPr bwMode="auto">
          <a:xfrm>
            <a:off x="3851275" y="3429000"/>
            <a:ext cx="41767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/>
              <a:t>- čítame: </a:t>
            </a:r>
            <a:r>
              <a:rPr lang="sk-SK" sz="2600" b="1"/>
              <a:t>jedna stotina</a:t>
            </a:r>
          </a:p>
        </p:txBody>
      </p:sp>
      <p:sp>
        <p:nvSpPr>
          <p:cNvPr id="7094" name="Rectangle 950"/>
          <p:cNvSpPr>
            <a:spLocks noChangeArrowheads="1"/>
          </p:cNvSpPr>
          <p:nvPr/>
        </p:nvSpPr>
        <p:spPr bwMode="auto">
          <a:xfrm>
            <a:off x="6300788" y="2349500"/>
            <a:ext cx="576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 b="1">
                <a:solidFill>
                  <a:srgbClr val="33CCFF"/>
                </a:solidFill>
              </a:rPr>
              <a:t> 1</a:t>
            </a:r>
          </a:p>
        </p:txBody>
      </p:sp>
      <p:sp>
        <p:nvSpPr>
          <p:cNvPr id="7095" name="Rectangle 951"/>
          <p:cNvSpPr>
            <a:spLocks noChangeArrowheads="1"/>
          </p:cNvSpPr>
          <p:nvPr/>
        </p:nvSpPr>
        <p:spPr bwMode="auto">
          <a:xfrm>
            <a:off x="6156325" y="2924175"/>
            <a:ext cx="86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 b="1">
                <a:solidFill>
                  <a:srgbClr val="33CCFF"/>
                </a:solidFill>
              </a:rPr>
              <a:t>100</a:t>
            </a:r>
          </a:p>
        </p:txBody>
      </p:sp>
      <p:sp>
        <p:nvSpPr>
          <p:cNvPr id="7096" name="Rectangle 952"/>
          <p:cNvSpPr>
            <a:spLocks noChangeArrowheads="1"/>
          </p:cNvSpPr>
          <p:nvPr/>
        </p:nvSpPr>
        <p:spPr bwMode="auto">
          <a:xfrm>
            <a:off x="5148263" y="5157788"/>
            <a:ext cx="576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 b="1">
                <a:solidFill>
                  <a:srgbClr val="33CCFF"/>
                </a:solidFill>
              </a:rPr>
              <a:t> 1</a:t>
            </a:r>
          </a:p>
        </p:txBody>
      </p:sp>
      <p:sp>
        <p:nvSpPr>
          <p:cNvPr id="7097" name="Line 953"/>
          <p:cNvSpPr>
            <a:spLocks noChangeShapeType="1"/>
          </p:cNvSpPr>
          <p:nvPr/>
        </p:nvSpPr>
        <p:spPr bwMode="auto">
          <a:xfrm>
            <a:off x="4932363" y="5589588"/>
            <a:ext cx="935037" cy="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098" name="Rectangle 954"/>
          <p:cNvSpPr>
            <a:spLocks noChangeArrowheads="1"/>
          </p:cNvSpPr>
          <p:nvPr/>
        </p:nvSpPr>
        <p:spPr bwMode="auto">
          <a:xfrm>
            <a:off x="4932363" y="5589588"/>
            <a:ext cx="1223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 b="1">
                <a:solidFill>
                  <a:srgbClr val="33CCFF"/>
                </a:solidFill>
              </a:rPr>
              <a:t>1 000</a:t>
            </a:r>
          </a:p>
        </p:txBody>
      </p:sp>
      <p:sp>
        <p:nvSpPr>
          <p:cNvPr id="7099" name="Rectangle 955"/>
          <p:cNvSpPr>
            <a:spLocks noChangeArrowheads="1"/>
          </p:cNvSpPr>
          <p:nvPr/>
        </p:nvSpPr>
        <p:spPr bwMode="auto">
          <a:xfrm>
            <a:off x="5795963" y="5229225"/>
            <a:ext cx="576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 b="1"/>
              <a:t> ,</a:t>
            </a:r>
          </a:p>
        </p:txBody>
      </p:sp>
      <p:sp>
        <p:nvSpPr>
          <p:cNvPr id="7100" name="Rectangle 956"/>
          <p:cNvSpPr>
            <a:spLocks noChangeArrowheads="1"/>
          </p:cNvSpPr>
          <p:nvPr/>
        </p:nvSpPr>
        <p:spPr bwMode="auto">
          <a:xfrm>
            <a:off x="6443663" y="5157788"/>
            <a:ext cx="576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 b="1">
                <a:solidFill>
                  <a:srgbClr val="33CCFF"/>
                </a:solidFill>
              </a:rPr>
              <a:t> 1</a:t>
            </a:r>
          </a:p>
        </p:txBody>
      </p:sp>
      <p:sp>
        <p:nvSpPr>
          <p:cNvPr id="7101" name="Line 957"/>
          <p:cNvSpPr>
            <a:spLocks noChangeShapeType="1"/>
          </p:cNvSpPr>
          <p:nvPr/>
        </p:nvSpPr>
        <p:spPr bwMode="auto">
          <a:xfrm>
            <a:off x="6156325" y="5589588"/>
            <a:ext cx="1295400" cy="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102" name="Rectangle 958"/>
          <p:cNvSpPr>
            <a:spLocks noChangeArrowheads="1"/>
          </p:cNvSpPr>
          <p:nvPr/>
        </p:nvSpPr>
        <p:spPr bwMode="auto">
          <a:xfrm>
            <a:off x="6156325" y="5589588"/>
            <a:ext cx="12239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 b="1">
                <a:solidFill>
                  <a:srgbClr val="33CCFF"/>
                </a:solidFill>
              </a:rPr>
              <a:t>10 000</a:t>
            </a:r>
          </a:p>
        </p:txBody>
      </p:sp>
      <p:sp>
        <p:nvSpPr>
          <p:cNvPr id="7103" name="Rectangle 959"/>
          <p:cNvSpPr>
            <a:spLocks noChangeArrowheads="1"/>
          </p:cNvSpPr>
          <p:nvPr/>
        </p:nvSpPr>
        <p:spPr bwMode="auto">
          <a:xfrm>
            <a:off x="7308850" y="5229225"/>
            <a:ext cx="1295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sk-SK" sz="2600" b="1"/>
              <a:t> 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6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600"/>
                            </p:stCondLst>
                            <p:childTnLst>
                              <p:par>
                                <p:cTn id="9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 tmFilter="0,0; .5, 1; 1, 1"/>
                                        <p:tgtEl>
                                          <p:spTgt spid="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750"/>
                            </p:stCondLst>
                            <p:childTnLst>
                              <p:par>
                                <p:cTn id="10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 tmFilter="0,0; .5, 1; 1, 1"/>
                                        <p:tgtEl>
                                          <p:spTgt spid="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25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250"/>
                            </p:stCondLst>
                            <p:childTnLst>
                              <p:par>
                                <p:cTn id="1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 tmFilter="0,0; .5, 1; 1, 1"/>
                                        <p:tgtEl>
                                          <p:spTgt spid="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950"/>
                            </p:stCondLst>
                            <p:childTnLst>
                              <p:par>
                                <p:cTn id="1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 tmFilter="0,0; .5, 1; 1, 1"/>
                                        <p:tgtEl>
                                          <p:spTgt spid="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1" grpId="0" animBg="1"/>
      <p:bldP spid="6953" grpId="0"/>
      <p:bldP spid="6961" grpId="0" animBg="1"/>
      <p:bldP spid="6962" grpId="0" animBg="1"/>
      <p:bldP spid="7092" grpId="0"/>
      <p:bldP spid="7093" grpId="0"/>
      <p:bldP spid="7094" grpId="0"/>
      <p:bldP spid="7095" grpId="0"/>
      <p:bldP spid="7096" grpId="0"/>
      <p:bldP spid="7097" grpId="0" animBg="1"/>
      <p:bldP spid="7098" grpId="0"/>
      <p:bldP spid="7099" grpId="0"/>
      <p:bldP spid="7100" grpId="0"/>
      <p:bldP spid="7101" grpId="0" animBg="1"/>
      <p:bldP spid="7102" grpId="0"/>
      <p:bldP spid="7103" grpId="0"/>
    </p:bldLst>
  </p:timing>
</p:sld>
</file>

<file path=ppt/theme/theme1.xml><?xml version="1.0" encoding="utf-8"?>
<a:theme xmlns:a="http://schemas.openxmlformats.org/drawingml/2006/main" name="Okraj">
  <a:themeElements>
    <a:clrScheme name="Okraj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kraj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kraj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905</TotalTime>
  <Words>479</Words>
  <Application>Microsoft Office PowerPoint</Application>
  <PresentationFormat>Prezentácia na obrazovke (4:3)</PresentationFormat>
  <Paragraphs>396</Paragraphs>
  <Slides>13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Garamond</vt:lpstr>
      <vt:lpstr>Wingdings</vt:lpstr>
      <vt:lpstr>Calibri</vt:lpstr>
      <vt:lpstr>Times New Roman</vt:lpstr>
      <vt:lpstr>Okraj</vt:lpstr>
      <vt:lpstr>Desatinné čísla - úvod</vt:lpstr>
      <vt:lpstr>Obsah</vt:lpstr>
      <vt:lpstr>       1  2   3  4  5  </vt:lpstr>
      <vt:lpstr>Prečítajte nasledujúce čísla:    Najprv určte počet desatinných miest</vt:lpstr>
      <vt:lpstr>Zapíš desatinné čísla:</vt:lpstr>
      <vt:lpstr>Snímka 6</vt:lpstr>
      <vt:lpstr>Opakovanie</vt:lpstr>
      <vt:lpstr>Ak celok rozdelíme na 10 rovnakých častí</vt:lpstr>
      <vt:lpstr>Ak celok rozdelíme na 100 rovnakých častí</vt:lpstr>
      <vt:lpstr>Desatinný zlomok        Niečo z histórie:</vt:lpstr>
      <vt:lpstr>Snímka 11</vt:lpstr>
      <vt:lpstr>Desatinný zlomok v tvare desatinného čísla a naopak:</vt:lpstr>
      <vt:lpstr>Prepíš zlomky do tvaru desatinného čísla:</vt:lpstr>
    </vt:vector>
  </TitlesOfParts>
  <Company>S.L.L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Desatinné čísla</dc:title>
  <dc:creator>Sebastian</dc:creator>
  <cp:lastModifiedBy>Jaroslava Vitazkova</cp:lastModifiedBy>
  <cp:revision>43</cp:revision>
  <dcterms:created xsi:type="dcterms:W3CDTF">2007-01-28T17:59:42Z</dcterms:created>
  <dcterms:modified xsi:type="dcterms:W3CDTF">2018-11-04T11:56:21Z</dcterms:modified>
</cp:coreProperties>
</file>