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9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50000">
              <a:schemeClr val="accent1">
                <a:tint val="44500"/>
                <a:satMod val="160000"/>
              </a:schemeClr>
            </a:gs>
            <a:gs pos="100000">
              <a:schemeClr val="accent1">
                <a:tint val="23500"/>
                <a:satMod val="160000"/>
              </a:schemeClr>
            </a:gs>
          </a:gsLst>
          <a:lin ang="4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7696200" cy="1446550"/>
          </a:xfrm>
          <a:prstGeom prst="rect">
            <a:avLst/>
          </a:prstGeom>
        </p:spPr>
        <p:txBody>
          <a:bodyPr wrap="square">
            <a:spAutoFit/>
          </a:bodyPr>
          <a:lstStyle/>
          <a:p>
            <a:pPr algn="ctr"/>
            <a:r>
              <a:rPr lang="sk-SK" sz="4400" b="1" dirty="0" smtClean="0">
                <a:solidFill>
                  <a:srgbClr val="002060"/>
                </a:solidFill>
                <a:latin typeface="Comic Sans MS" panose="030F0702030302020204" pitchFamily="66" charset="0"/>
              </a:rPr>
              <a:t>Správanie telies </a:t>
            </a:r>
            <a:br>
              <a:rPr lang="sk-SK" sz="4400" b="1" dirty="0" smtClean="0">
                <a:solidFill>
                  <a:srgbClr val="002060"/>
                </a:solidFill>
                <a:latin typeface="Comic Sans MS" panose="030F0702030302020204" pitchFamily="66" charset="0"/>
              </a:rPr>
            </a:br>
            <a:r>
              <a:rPr lang="sk-SK" sz="4400" b="1" dirty="0" smtClean="0">
                <a:solidFill>
                  <a:srgbClr val="002060"/>
                </a:solidFill>
                <a:latin typeface="Comic Sans MS" panose="030F0702030302020204" pitchFamily="66" charset="0"/>
              </a:rPr>
              <a:t>v kvapalinách a plynoch</a:t>
            </a:r>
            <a:endParaRPr lang="sk-SK" sz="4400" b="1" dirty="0">
              <a:solidFill>
                <a:srgbClr val="002060"/>
              </a:solidFill>
              <a:latin typeface="Comic Sans MS" panose="030F0702030302020204" pitchFamily="66" charset="0"/>
            </a:endParaRPr>
          </a:p>
        </p:txBody>
      </p:sp>
      <p:sp>
        <p:nvSpPr>
          <p:cNvPr id="3" name="Rectangle 2"/>
          <p:cNvSpPr/>
          <p:nvPr/>
        </p:nvSpPr>
        <p:spPr>
          <a:xfrm>
            <a:off x="381000" y="2133600"/>
            <a:ext cx="8610600" cy="2308324"/>
          </a:xfrm>
          <a:prstGeom prst="rect">
            <a:avLst/>
          </a:prstGeom>
        </p:spPr>
        <p:txBody>
          <a:bodyPr wrap="square">
            <a:spAutoFit/>
          </a:bodyPr>
          <a:lstStyle/>
          <a:p>
            <a:pPr algn="ctr">
              <a:defRPr/>
            </a:pPr>
            <a:r>
              <a:rPr lang="sk-SK" sz="4800" b="1" dirty="0" smtClean="0">
                <a:solidFill>
                  <a:srgbClr val="FF0000"/>
                </a:solidFill>
                <a:latin typeface="Comic Sans MS" panose="030F0702030302020204" pitchFamily="66" charset="0"/>
              </a:rPr>
              <a:t>Vplyv hmotnosti </a:t>
            </a:r>
            <a:endParaRPr lang="sk-SK" sz="4800" b="1" dirty="0" smtClean="0">
              <a:solidFill>
                <a:srgbClr val="FF0000"/>
              </a:solidFill>
              <a:latin typeface="Comic Sans MS" panose="030F0702030302020204" pitchFamily="66" charset="0"/>
            </a:endParaRPr>
          </a:p>
          <a:p>
            <a:pPr algn="ctr">
              <a:defRPr/>
            </a:pPr>
            <a:r>
              <a:rPr lang="sk-SK" sz="4800" b="1" dirty="0" smtClean="0">
                <a:solidFill>
                  <a:srgbClr val="FF0000"/>
                </a:solidFill>
                <a:latin typeface="Comic Sans MS" panose="030F0702030302020204" pitchFamily="66" charset="0"/>
              </a:rPr>
              <a:t>na správanie telies </a:t>
            </a:r>
            <a:endParaRPr lang="sk-SK" sz="4800" b="1" dirty="0" smtClean="0">
              <a:solidFill>
                <a:srgbClr val="FF0000"/>
              </a:solidFill>
              <a:latin typeface="Comic Sans MS" panose="030F0702030302020204" pitchFamily="66" charset="0"/>
            </a:endParaRPr>
          </a:p>
          <a:p>
            <a:pPr algn="ctr">
              <a:defRPr/>
            </a:pPr>
            <a:r>
              <a:rPr lang="sk-SK" sz="4800" b="1" dirty="0" smtClean="0">
                <a:solidFill>
                  <a:srgbClr val="FF0000"/>
                </a:solidFill>
                <a:latin typeface="Comic Sans MS" panose="030F0702030302020204" pitchFamily="66" charset="0"/>
              </a:rPr>
              <a:t>vo vode</a:t>
            </a:r>
            <a:endParaRPr lang="sk-SK" sz="4800" b="1" dirty="0" smtClean="0">
              <a:solidFill>
                <a:srgbClr val="FF0000"/>
              </a:solidFill>
              <a:latin typeface="Comic Sans MS" panose="030F0702030302020204" pitchFamily="66" charset="0"/>
            </a:endParaRPr>
          </a:p>
        </p:txBody>
      </p:sp>
      <p:pic>
        <p:nvPicPr>
          <p:cNvPr id="1026" name="Picture 2" descr="http://t2.gstatic.com/images?q=tbn:ANd9GcTsVCFDS_qmXAS5KiGDEgSFd5LUViKOlm2y1HjBr_mFxhPzxPu2"/>
          <p:cNvPicPr>
            <a:picLocks noChangeAspect="1" noChangeArrowheads="1"/>
          </p:cNvPicPr>
          <p:nvPr/>
        </p:nvPicPr>
        <p:blipFill>
          <a:blip r:embed="rId1" cstate="print"/>
          <a:srcRect/>
          <a:stretch>
            <a:fillRect/>
          </a:stretch>
        </p:blipFill>
        <p:spPr bwMode="auto">
          <a:xfrm>
            <a:off x="228600" y="4518354"/>
            <a:ext cx="2895600" cy="2339646"/>
          </a:xfrm>
          <a:prstGeom prst="rect">
            <a:avLst/>
          </a:prstGeom>
          <a:noFill/>
        </p:spPr>
      </p:pic>
      <p:pic>
        <p:nvPicPr>
          <p:cNvPr id="1028" name="Picture 4" descr="http://t2.gstatic.com/images?q=tbn:ANd9GcQvEW8gDAJQN1CAlm4sw9Gr4Qol-u-gq_ApDR926n99fZbu7KQwbPX4aUCS"/>
          <p:cNvPicPr>
            <a:picLocks noChangeAspect="1" noChangeArrowheads="1"/>
          </p:cNvPicPr>
          <p:nvPr/>
        </p:nvPicPr>
        <p:blipFill>
          <a:blip r:embed="rId2" cstate="print"/>
          <a:srcRect/>
          <a:stretch>
            <a:fillRect/>
          </a:stretch>
        </p:blipFill>
        <p:spPr bwMode="auto">
          <a:xfrm>
            <a:off x="5943600" y="4038600"/>
            <a:ext cx="2928538" cy="1927831"/>
          </a:xfrm>
          <a:prstGeom prst="rect">
            <a:avLst/>
          </a:prstGeom>
          <a:noFill/>
        </p:spPr>
      </p:pic>
      <p:pic>
        <p:nvPicPr>
          <p:cNvPr id="1030" name="Picture 6" descr="http://t3.gstatic.com/images?q=tbn:ANd9GcQdsW_kRWaCMnlC4LAU0U3hJiJrcTf7HTg1JxYhy3yaTRussDLhWw"/>
          <p:cNvPicPr>
            <a:picLocks noChangeAspect="1" noChangeArrowheads="1"/>
          </p:cNvPicPr>
          <p:nvPr/>
        </p:nvPicPr>
        <p:blipFill>
          <a:blip r:embed="rId3" cstate="print"/>
          <a:srcRect/>
          <a:stretch>
            <a:fillRect/>
          </a:stretch>
        </p:blipFill>
        <p:spPr bwMode="auto">
          <a:xfrm>
            <a:off x="3505200" y="4867275"/>
            <a:ext cx="2295525" cy="1990725"/>
          </a:xfrm>
          <a:prstGeom prst="rect">
            <a:avLst/>
          </a:prstGeom>
          <a:noFill/>
        </p:spPr>
      </p:pic>
      <p:sp>
        <p:nvSpPr>
          <p:cNvPr id="7" name="TextBox 6"/>
          <p:cNvSpPr txBox="1"/>
          <p:nvPr/>
        </p:nvSpPr>
        <p:spPr>
          <a:xfrm>
            <a:off x="5943600" y="6324600"/>
            <a:ext cx="1905000" cy="369332"/>
          </a:xfrm>
          <a:prstGeom prst="rect">
            <a:avLst/>
          </a:prstGeom>
          <a:noFill/>
        </p:spPr>
        <p:txBody>
          <a:bodyPr wrap="square" rtlCol="0">
            <a:spAutoFit/>
          </a:bodyPr>
          <a:lstStyle/>
          <a:p>
            <a:r>
              <a:rPr lang="sk-SK" dirty="0" smtClean="0"/>
              <a:t>Stremeňová A.</a:t>
            </a:r>
            <a:endParaRPr lang="sk-S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type="wd">
                                    <p:tmPct val="10000"/>
                                  </p:iterate>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ppt_x"/>
                                          </p:val>
                                        </p:tav>
                                        <p:tav tm="100000">
                                          <p:val>
                                            <p:strVal val="#ppt_x"/>
                                          </p:val>
                                        </p:tav>
                                      </p:tavLst>
                                    </p:anim>
                                    <p:anim calcmode="lin" valueType="num">
                                      <p:cBhvr additive="base">
                                        <p:cTn id="14" dur="20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10399"/>
                            </p:stCondLst>
                            <p:childTnLst>
                              <p:par>
                                <p:cTn id="16" presetID="23" presetClass="entr" presetSubtype="16"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p:cTn id="18" dur="2000" fill="hold"/>
                                        <p:tgtEl>
                                          <p:spTgt spid="1026"/>
                                        </p:tgtEl>
                                        <p:attrNameLst>
                                          <p:attrName>ppt_w</p:attrName>
                                        </p:attrNameLst>
                                      </p:cBhvr>
                                      <p:tavLst>
                                        <p:tav tm="0">
                                          <p:val>
                                            <p:fltVal val="0"/>
                                          </p:val>
                                        </p:tav>
                                        <p:tav tm="100000">
                                          <p:val>
                                            <p:strVal val="#ppt_w"/>
                                          </p:val>
                                        </p:tav>
                                      </p:tavLst>
                                    </p:anim>
                                    <p:anim calcmode="lin" valueType="num">
                                      <p:cBhvr>
                                        <p:cTn id="19" dur="2000" fill="hold"/>
                                        <p:tgtEl>
                                          <p:spTgt spid="1026"/>
                                        </p:tgtEl>
                                        <p:attrNameLst>
                                          <p:attrName>ppt_h</p:attrName>
                                        </p:attrNameLst>
                                      </p:cBhvr>
                                      <p:tavLst>
                                        <p:tav tm="0">
                                          <p:val>
                                            <p:fltVal val="0"/>
                                          </p:val>
                                        </p:tav>
                                        <p:tav tm="100000">
                                          <p:val>
                                            <p:strVal val="#ppt_h"/>
                                          </p:val>
                                        </p:tav>
                                      </p:tavLst>
                                    </p:anim>
                                  </p:childTnLst>
                                </p:cTn>
                              </p:par>
                            </p:childTnLst>
                          </p:cTn>
                        </p:par>
                        <p:par>
                          <p:cTn id="20" fill="hold">
                            <p:stCondLst>
                              <p:cond delay="12399"/>
                            </p:stCondLst>
                            <p:childTnLst>
                              <p:par>
                                <p:cTn id="21" presetID="23" presetClass="entr" presetSubtype="16"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p:cTn id="23" dur="2000" fill="hold"/>
                                        <p:tgtEl>
                                          <p:spTgt spid="1028"/>
                                        </p:tgtEl>
                                        <p:attrNameLst>
                                          <p:attrName>ppt_w</p:attrName>
                                        </p:attrNameLst>
                                      </p:cBhvr>
                                      <p:tavLst>
                                        <p:tav tm="0">
                                          <p:val>
                                            <p:fltVal val="0"/>
                                          </p:val>
                                        </p:tav>
                                        <p:tav tm="100000">
                                          <p:val>
                                            <p:strVal val="#ppt_w"/>
                                          </p:val>
                                        </p:tav>
                                      </p:tavLst>
                                    </p:anim>
                                    <p:anim calcmode="lin" valueType="num">
                                      <p:cBhvr>
                                        <p:cTn id="24" dur="2000" fill="hold"/>
                                        <p:tgtEl>
                                          <p:spTgt spid="1028"/>
                                        </p:tgtEl>
                                        <p:attrNameLst>
                                          <p:attrName>ppt_h</p:attrName>
                                        </p:attrNameLst>
                                      </p:cBhvr>
                                      <p:tavLst>
                                        <p:tav tm="0">
                                          <p:val>
                                            <p:fltVal val="0"/>
                                          </p:val>
                                        </p:tav>
                                        <p:tav tm="100000">
                                          <p:val>
                                            <p:strVal val="#ppt_h"/>
                                          </p:val>
                                        </p:tav>
                                      </p:tavLst>
                                    </p:anim>
                                  </p:childTnLst>
                                </p:cTn>
                              </p:par>
                            </p:childTnLst>
                          </p:cTn>
                        </p:par>
                        <p:par>
                          <p:cTn id="25" fill="hold">
                            <p:stCondLst>
                              <p:cond delay="14399"/>
                            </p:stCondLst>
                            <p:childTnLst>
                              <p:par>
                                <p:cTn id="26" presetID="23" presetClass="entr" presetSubtype="16" fill="hold" nodeType="afterEffect">
                                  <p:stCondLst>
                                    <p:cond delay="0"/>
                                  </p:stCondLst>
                                  <p:childTnLst>
                                    <p:set>
                                      <p:cBhvr>
                                        <p:cTn id="27" dur="1" fill="hold">
                                          <p:stCondLst>
                                            <p:cond delay="0"/>
                                          </p:stCondLst>
                                        </p:cTn>
                                        <p:tgtEl>
                                          <p:spTgt spid="1030"/>
                                        </p:tgtEl>
                                        <p:attrNameLst>
                                          <p:attrName>style.visibility</p:attrName>
                                        </p:attrNameLst>
                                      </p:cBhvr>
                                      <p:to>
                                        <p:strVal val="visible"/>
                                      </p:to>
                                    </p:set>
                                    <p:anim calcmode="lin" valueType="num">
                                      <p:cBhvr>
                                        <p:cTn id="28" dur="2000" fill="hold"/>
                                        <p:tgtEl>
                                          <p:spTgt spid="1030"/>
                                        </p:tgtEl>
                                        <p:attrNameLst>
                                          <p:attrName>ppt_w</p:attrName>
                                        </p:attrNameLst>
                                      </p:cBhvr>
                                      <p:tavLst>
                                        <p:tav tm="0">
                                          <p:val>
                                            <p:fltVal val="0"/>
                                          </p:val>
                                        </p:tav>
                                        <p:tav tm="100000">
                                          <p:val>
                                            <p:strVal val="#ppt_w"/>
                                          </p:val>
                                        </p:tav>
                                      </p:tavLst>
                                    </p:anim>
                                    <p:anim calcmode="lin" valueType="num">
                                      <p:cBhvr>
                                        <p:cTn id="29" dur="2000" fill="hold"/>
                                        <p:tgtEl>
                                          <p:spTgt spid="10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10600" cy="1384995"/>
          </a:xfrm>
          <a:prstGeom prst="rect">
            <a:avLst/>
          </a:prstGeom>
          <a:noFill/>
        </p:spPr>
        <p:txBody>
          <a:bodyPr wrap="square" rtlCol="0">
            <a:spAutoFit/>
          </a:bodyPr>
          <a:lstStyle/>
          <a:p>
            <a:r>
              <a:rPr lang="sk-SK" sz="2800" dirty="0" smtClean="0">
                <a:solidFill>
                  <a:srgbClr val="002060"/>
                </a:solidFill>
                <a:latin typeface="Comic Sans MS" panose="030F0702030302020204" pitchFamily="66" charset="0"/>
              </a:rPr>
              <a:t>Zopakujme si:</a:t>
            </a:r>
            <a:endParaRPr lang="sk-SK" sz="2800" dirty="0" smtClean="0">
              <a:solidFill>
                <a:srgbClr val="002060"/>
              </a:solidFill>
              <a:latin typeface="Comic Sans MS" panose="030F0702030302020204" pitchFamily="66" charset="0"/>
            </a:endParaRPr>
          </a:p>
          <a:p>
            <a:r>
              <a:rPr lang="sk-SK" sz="2800" dirty="0" smtClean="0">
                <a:solidFill>
                  <a:srgbClr val="002060"/>
                </a:solidFill>
                <a:latin typeface="Comic Sans MS" panose="030F0702030302020204" pitchFamily="66" charset="0"/>
              </a:rPr>
              <a:t>Roztrieď predmety do tabuľky tak, aby plávali, vznášali sa a potápali sa</a:t>
            </a:r>
            <a:endParaRPr lang="sk-SK" sz="2800" dirty="0">
              <a:solidFill>
                <a:srgbClr val="002060"/>
              </a:solidFill>
              <a:latin typeface="Comic Sans MS" panose="030F0702030302020204" pitchFamily="66" charset="0"/>
            </a:endParaRPr>
          </a:p>
        </p:txBody>
      </p:sp>
      <p:graphicFrame>
        <p:nvGraphicFramePr>
          <p:cNvPr id="3" name="Table 2"/>
          <p:cNvGraphicFramePr>
            <a:graphicFrameLocks noGrp="1"/>
          </p:cNvGraphicFramePr>
          <p:nvPr/>
        </p:nvGraphicFramePr>
        <p:xfrm>
          <a:off x="914400" y="3200400"/>
          <a:ext cx="6172200" cy="2209799"/>
        </p:xfrm>
        <a:graphic>
          <a:graphicData uri="http://schemas.openxmlformats.org/drawingml/2006/table">
            <a:tbl>
              <a:tblPr firstRow="1" bandRow="1">
                <a:tableStyleId>{5C22544A-7EE6-4342-B048-85BDC9FD1C3A}</a:tableStyleId>
              </a:tblPr>
              <a:tblGrid>
                <a:gridCol w="2057400"/>
                <a:gridCol w="2057400"/>
                <a:gridCol w="2057400"/>
              </a:tblGrid>
              <a:tr h="437103">
                <a:tc>
                  <a:txBody>
                    <a:bodyPr/>
                    <a:lstStyle/>
                    <a:p>
                      <a:r>
                        <a:rPr lang="sk-SK" dirty="0" smtClean="0"/>
                        <a:t>Teleso pláva</a:t>
                      </a:r>
                      <a:endParaRPr lang="sk-SK" dirty="0"/>
                    </a:p>
                  </a:txBody>
                  <a:tcPr/>
                </a:tc>
                <a:tc>
                  <a:txBody>
                    <a:bodyPr/>
                    <a:lstStyle/>
                    <a:p>
                      <a:r>
                        <a:rPr lang="sk-SK" dirty="0" smtClean="0"/>
                        <a:t>Teleso sa vznáša</a:t>
                      </a:r>
                      <a:endParaRPr lang="sk-SK" dirty="0"/>
                    </a:p>
                  </a:txBody>
                  <a:tcPr/>
                </a:tc>
                <a:tc>
                  <a:txBody>
                    <a:bodyPr/>
                    <a:lstStyle/>
                    <a:p>
                      <a:r>
                        <a:rPr lang="sk-SK" dirty="0" smtClean="0"/>
                        <a:t>Teleso sa potápa</a:t>
                      </a:r>
                      <a:endParaRPr lang="sk-SK" dirty="0"/>
                    </a:p>
                  </a:txBody>
                  <a:tcPr/>
                </a:tc>
              </a:tr>
              <a:tr h="443174">
                <a:tc>
                  <a:txBody>
                    <a:bodyPr/>
                    <a:lstStyle/>
                    <a:p>
                      <a:endParaRPr lang="sk-SK" dirty="0"/>
                    </a:p>
                  </a:txBody>
                  <a:tcPr/>
                </a:tc>
                <a:tc>
                  <a:txBody>
                    <a:bodyPr/>
                    <a:lstStyle/>
                    <a:p>
                      <a:endParaRPr lang="sk-SK" dirty="0"/>
                    </a:p>
                  </a:txBody>
                  <a:tcPr/>
                </a:tc>
                <a:tc>
                  <a:txBody>
                    <a:bodyPr/>
                    <a:lstStyle/>
                    <a:p>
                      <a:endParaRPr lang="sk-SK"/>
                    </a:p>
                  </a:txBody>
                  <a:tcPr/>
                </a:tc>
              </a:tr>
              <a:tr h="443174">
                <a:tc>
                  <a:txBody>
                    <a:bodyPr/>
                    <a:lstStyle/>
                    <a:p>
                      <a:endParaRPr lang="sk-SK"/>
                    </a:p>
                  </a:txBody>
                  <a:tcPr/>
                </a:tc>
                <a:tc>
                  <a:txBody>
                    <a:bodyPr/>
                    <a:lstStyle/>
                    <a:p>
                      <a:endParaRPr lang="sk-SK" dirty="0"/>
                    </a:p>
                  </a:txBody>
                  <a:tcPr/>
                </a:tc>
                <a:tc>
                  <a:txBody>
                    <a:bodyPr/>
                    <a:lstStyle/>
                    <a:p>
                      <a:endParaRPr lang="sk-SK"/>
                    </a:p>
                  </a:txBody>
                  <a:tcPr/>
                </a:tc>
              </a:tr>
              <a:tr h="443174">
                <a:tc>
                  <a:txBody>
                    <a:bodyPr/>
                    <a:lstStyle/>
                    <a:p>
                      <a:endParaRPr lang="sk-SK"/>
                    </a:p>
                  </a:txBody>
                  <a:tcPr/>
                </a:tc>
                <a:tc>
                  <a:txBody>
                    <a:bodyPr/>
                    <a:lstStyle/>
                    <a:p>
                      <a:endParaRPr lang="sk-SK"/>
                    </a:p>
                  </a:txBody>
                  <a:tcPr/>
                </a:tc>
                <a:tc>
                  <a:txBody>
                    <a:bodyPr/>
                    <a:lstStyle/>
                    <a:p>
                      <a:endParaRPr lang="sk-SK"/>
                    </a:p>
                  </a:txBody>
                  <a:tcPr/>
                </a:tc>
              </a:tr>
              <a:tr h="443174">
                <a:tc>
                  <a:txBody>
                    <a:bodyPr/>
                    <a:lstStyle/>
                    <a:p>
                      <a:endParaRPr lang="sk-SK"/>
                    </a:p>
                  </a:txBody>
                  <a:tcPr/>
                </a:tc>
                <a:tc>
                  <a:txBody>
                    <a:bodyPr/>
                    <a:lstStyle/>
                    <a:p>
                      <a:endParaRPr lang="sk-SK"/>
                    </a:p>
                  </a:txBody>
                  <a:tcPr/>
                </a:tc>
                <a:tc>
                  <a:txBody>
                    <a:bodyPr/>
                    <a:lstStyle/>
                    <a:p>
                      <a:endParaRPr lang="sk-SK" dirty="0"/>
                    </a:p>
                  </a:txBody>
                  <a:tcPr/>
                </a:tc>
              </a:tr>
            </a:tbl>
          </a:graphicData>
        </a:graphic>
      </p:graphicFrame>
      <p:sp>
        <p:nvSpPr>
          <p:cNvPr id="4" name="TextBox 3"/>
          <p:cNvSpPr txBox="1"/>
          <p:nvPr/>
        </p:nvSpPr>
        <p:spPr>
          <a:xfrm>
            <a:off x="228600" y="1676400"/>
            <a:ext cx="8458200" cy="1200329"/>
          </a:xfrm>
          <a:prstGeom prst="rect">
            <a:avLst/>
          </a:prstGeom>
          <a:noFill/>
        </p:spPr>
        <p:txBody>
          <a:bodyPr wrap="square" rtlCol="0">
            <a:spAutoFit/>
          </a:bodyPr>
          <a:lstStyle/>
          <a:p>
            <a:r>
              <a:rPr lang="sk-SK" sz="2400" b="1" dirty="0" smtClean="0">
                <a:solidFill>
                  <a:srgbClr val="002060"/>
                </a:solidFill>
                <a:latin typeface="Comic Sans MS" panose="030F0702030302020204" pitchFamily="66" charset="0"/>
              </a:rPr>
              <a:t>kameň, ryba, korková zátka, klinec, ping-pongová loptička, sopečné sklo, balón s vodou, guľka z plastelíny, drevená kocka, polystyrén</a:t>
            </a:r>
            <a:endParaRPr lang="sk-SK" sz="2400" b="1" dirty="0">
              <a:solidFill>
                <a:srgbClr val="00206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1+#ppt_w/2"/>
                                          </p:val>
                                        </p:tav>
                                        <p:tav tm="100000">
                                          <p:val>
                                            <p:strVal val="#ppt_x"/>
                                          </p:val>
                                        </p:tav>
                                      </p:tavLst>
                                    </p:anim>
                                    <p:anim calcmode="lin" valueType="num">
                                      <p:cBhvr additive="base">
                                        <p:cTn id="8" dur="3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3000" fill="hold"/>
                                        <p:tgtEl>
                                          <p:spTgt spid="4"/>
                                        </p:tgtEl>
                                        <p:attrNameLst>
                                          <p:attrName>ppt_x</p:attrName>
                                        </p:attrNameLst>
                                      </p:cBhvr>
                                      <p:tavLst>
                                        <p:tav tm="0">
                                          <p:val>
                                            <p:strVal val="1+#ppt_w/2"/>
                                          </p:val>
                                        </p:tav>
                                        <p:tav tm="100000">
                                          <p:val>
                                            <p:strVal val="#ppt_x"/>
                                          </p:val>
                                        </p:tav>
                                      </p:tavLst>
                                    </p:anim>
                                    <p:anim calcmode="lin" valueType="num">
                                      <p:cBhvr additive="base">
                                        <p:cTn id="14"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2000" fill="hold"/>
                                        <p:tgtEl>
                                          <p:spTgt spid="3"/>
                                        </p:tgtEl>
                                        <p:attrNameLst>
                                          <p:attrName>ppt_w</p:attrName>
                                        </p:attrNameLst>
                                      </p:cBhvr>
                                      <p:tavLst>
                                        <p:tav tm="0">
                                          <p:val>
                                            <p:fltVal val="0"/>
                                          </p:val>
                                        </p:tav>
                                        <p:tav tm="100000">
                                          <p:val>
                                            <p:strVal val="#ppt_w"/>
                                          </p:val>
                                        </p:tav>
                                      </p:tavLst>
                                    </p:anim>
                                    <p:anim calcmode="lin" valueType="num">
                                      <p:cBhvr>
                                        <p:cTn id="20" dur="2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data:image/jpeg;base64,/9j/4AAQSkZJRgABAQAAAQABAAD/2wCEAAkGBhAQEREQExAQEBIVEBEPFRAQFRAQEBUQFRwVFBQRHhIXGyYgFxkjGxgWHzsgJTM1MCwtFSExNTwqNicrMTUBCQoKBQUFDQUFDSkYEhgpKSkpKSkpKSkpKSkpKSkpKSkpKSkpKSkpKSkpKSkpKSkpKSkpKSkpKSkpKSkpKSkpKf/AABEIAJAApgMBIgACEQEDEQH/xAAcAAEAAwADAQEAAAAAAAAAAAAABAUGAgMHAQj/xABJEAABAwICBAcNAwoGAwAAAAABAAIDBBESIQUGEzEHNEFRcXSzFCIyMzVhc4GEkbLBxCNyoSRCUlRVYrTS0/AYJXWSsdEVFhf/xAAUAQEAAAAAAAAAAAAAAAAAAAAA/8QAFBEBAAAAAAAAAAAAAAAAAAAAAP/aAAwDAQACEQMRAD8A9xREQEREBERAREQEREBERAREQEREBERAREQEREBERAREQERcZNx6Cgg1+sFJTuDJqqnhcW4g2WWKJxbcjFZzgbXBF/MVJoq+KZgkikjlYbgPjc2RhINiMTSQc8l+fNDVjjCwthjlJaxz3wyxOJkLWlxeXYTtTvN7795Wl4P6i+lYhgjjcYZ8bWvY6YtDWluNrB4O4i5PJuQeyoiICIiAiIgLprK2OFhklkZFG213yOaxguQBdziAMyB613LD8LIeaanwAl3drLARyTnxc9/s4++dlfd0oLQ8Imjb27pG+1xHOW9OLBa3n3K9o62OZgkikZLG69pI3New2JBs5pINiCPUvADpk3ttKK+6xqSHX5tns7g/u7+RemcErXinqw8EO7tNwY5ID4ilt9nJ3zcrb0G6REQEREBERAREQFHr6pkcb3vcGtA3m5zOQAAzJJIAAzJIAzKkLNSaUjqKoteSIKd5bY5tkqm4XYjb82PcAd7yTYYGlwc9Ear08lLRippIJJY6SnhO3iile3AwAsxOByDsWQyzK+1tDFTzUGzjjhhbLMy0bWxxNfK0tYLNAALnm3nLgN5CvIqpj/Be08tgRf3KNpKSncx0cpaWnItucVx3wItm1wIBBGYIBGaCcipNWtKmQSQPcXSwloLzYGSF9zFNYbr4XtP70TuSxN2gIiICIiAqXTHf1NDG3NzJn1ThzQtimhLv98rBbznmVhpTSDaeGSZ+5jS6w8Jx3NYByucbNAGZJAF7qPoWhMbDJJZ08n2kj9+ZuWxA/oMBwjzXO9xJCVLXRNkZE6WNskmIsjc9okeGi7sLCbusMzbcqzRJ2dVWxuydLKyqj5cUOxpoCb8hD43C3nB5VAjoxPTaRlcSHyTVTcQtij7lc6CEsJzaWmISDme9zha6nywOqaaCdpEdQI46iN7dweQ1zo8z4tw7wi+47wQCAu0UPROkW1EMcwyxNzbvLXjvXsPna4Fp845FMQEREBERAREQQdOaR7mpqiow49lBLNhvhxbNrn4cVja9rXssho+k2UbIy7EWts59sJfJvfJa5sXOLnW/eWj128nV/UavsnqlG89PzKBhTCvqIOmmk2dZRyD8+R9K4c7JGOl3+Z0QNuW63KwjvH0HXR2NSt2gIiICIiDL65vLpKOH8x0skx87oW3YCNxGJwd0saRay6IqqRgs17gOa+XuO5dut3GaH2r4GqMUEvV5xNBUk5kz6U7eoVboyskdS0zS8lvc8GWVvAaVY6ueT6j0+lO3qFUaI4tTdXg7NqC21OlImrIb94HQ1IBvk+YOa8AbgCYsfndI8m91qlktUuN1noaL6ha1AREQERZPXvhHptD7DbxTybba4diIzbZ7O98bh+mN3MUGsReT/wCI/Rv6tW+6n/qrD6z8NkjtIR1tAJImCmZBLDUBhZLhkkkza1x5H2BBBFzbeg92128nV/UavsnqkO89J+aiDhApNK6JrnQvDZRo6pdLTOP2kZMcgPJ3zbjwhzi9r2Us7z0/9oOOj9GOq5KgCSSJkIjY0xFrSalzdq4OBBxMax0BA3EvcDe2XToyqMkTHuAa4ts4C+ESN7yRo5wHhwB5RZXGpnhV/W4/4WkVDoXxLfSVHbSIJDvH0HXR2NSt2sI7x9B15vY1KouFDhojowaaheyWpxFr5bB8cOE2Lc8nPuLW3Dpsg9YReEajcOlLR0bIKmOrnn2k8kkrdi4OdJI+S93PBJ77mV//AIjtG/q1b7qf+qg9YRQNBaYZWU0NUxrmsljbK1r7YgHZgGxIup6DK63cZofavgaoxUnW7jND7V8DVGKDhoTSbW0FY0kYmz6TwjPO8s5H4kqLoji9P1eH4GqFQn8nq/T6R/GWdTdEj8np/QRfAEFnqlxus9DRfULWrJapcbrPQ0X1C1qAiIgLyXh51Sra/uDuWnfPs+6seDD3uPYYb3I34Xe5etIg/Jf/AMk01+z5vfF/MqLTurlVQyNiqYXQPcwSBr8NywktDsicrtPuX7RVJVaoUsta2vkjEszIWQx4w1zI8L3ybRrSPDu7wuTCLWzQeMaocE1RS0dXpKqcYnf+NqzFTNxNkGOKQHa3GXe54PPna1l6ad5+98yrvXXydX9Rq+yeqTlP3vmUEjU+ta2TSDXEN/KYnZm1701MN3q/FU2r78VPG7dd0zrdM0hsuqgna2oqsRAxVUMbd+bzTwEN6bNPuXPVrisXTL2r0HfXUwlfSRkuaH1RjLmOLHgOgqmkh4za7PIjcV4nwi8F1Tol20J21K9xDJ2g3bvwseLd663NkeTmXuTvH0HXR2NStrWUcczDHJGyVjsnMka17CBmLtcLHMA+pB+RdEcHmk6uJs8FHLLE7EGvbgscJLXb3DcQR6lMHBLpr9nze+L+ZfqHV3V6GggFNACImvle1rjfCJHOkLAeYF1hfOwVmgodQ6CSDRtFDKwxyMp42PYbXa4DMZK+REGV1u4zQ+1fA1RlJ1u4zQ+1fA1RkGfipKxrJoxHSESSVL8RnnBAme9473uc7sdt+dla6OicyGJjsOJkTGHCSW3a3CbEgEjLmUuy+OCDv1S43WehovqFrVktUuN1noaL6ha1AREQEREBERBS67eTq/qNX2T1Scp+98yrvXbydX9Rq+yeqQnM9PzKDOv4w7/VaX+EYp+rfFYumXtXqmrNJRx1Lse0H+Z0zwdlUOBa2mawkODCHd8CMuYq41YdeliycM5cntex3jHnwXAHdb3oJzvH0HXR2NSt2sI7x9B10djUrdoCIiAiIgyut3GaH2r4GqMpOt3GaH2r4GqMgL47+/xX1fHf3+KDv1S43WehovqFrVktUuN1noaL6ha1AREQEREBERBS67eTq/qNX2T1S2zPT8yrrXbydX9Rq+yeqQ7z0n/koKDWvS0dO6iDxIcdbGG4G47uwyNDcuUlwsOnmWgDV1RujlAcCyQNebOBa8B7btOY3OGY5xmF97obj2eJuMNx4Ltxhly0Pw78N8r7skHB3j6Dro7GpW7WEd4+g66OxqVu0BERAREQZXW7jND7V8DVGUnW7jND7V8DFW11fHAx0krxHG213uvYYiGDd53AetBJXx39/ihvzeb1qPR10czBJG8SMJcA4Xtdpc1wz5iCPUgn6pcbrPQ0X1C1qyWqXG6z0NF9QtagIiICIiAiIg4TQte1zHNDmuaWua4BzS0ixBByII5FlxqbO2zG1loQA0F0O0qg0CwG2MmBxyAxOYSeW5zWrRBlX6j7LKlmELSGgxzRmojxABpkFpGOD3WBJxEE3cRicSuR1GbhxiZ3dVy41BYwgjCG7ExZfY5A4Ab3u6+Ily1CIM9ovVZ7JWTTztmczEY2RxbGJpIw4y1z3uc+xIvisAcgDcnQoiAiIgIiIIOl9Dx1TAx+IYXiRr2OLHseAW4geeznDocVXUOqDGPD5Z5aktxYBIIY2NLmujLsMTGgnC9zbncHHnV+iDMf+is8AVNSILYdgNlky1sG1wbTDyb92W5d9XqdGXF0M0tKSGBwjET2OwNbG04JWuAOBjG3HIwLQIggaI0NHSsc1hc4ueZHvecT3vs1uIn7rWty5GhT0RARE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sk-SK"/>
          </a:p>
        </p:txBody>
      </p:sp>
      <p:sp>
        <p:nvSpPr>
          <p:cNvPr id="14340" name="AutoShape 4" descr="data:image/jpeg;base64,/9j/4AAQSkZJRgABAQAAAQABAAD/2wCEAAkGBhAQEREQExAQEBIVEBEPFRAQFRAQEBUQFRwVFBQRHhIXGyYgFxkjGxgWHzsgJTM1MCwtFSExNTwqNicrMTUBCQoKBQUFDQUFDSkYEhgpKSkpKSkpKSkpKSkpKSkpKSkpKSkpKSkpKSkpKSkpKSkpKSkpKSkpKSkpKSkpKSkpKf/AABEIAJAApgMBIgACEQEDEQH/xAAcAAEAAwADAQEAAAAAAAAAAAAABAUGAgMHAQj/xABJEAABAwICBAcNAwoGAwAAAAABAAIDBBESIQUGEzEHNEFRcXSzFCIyMzVhc4GEkbLBxCNyoSRCUlRVYrTS0/AYJXWSsdEVFhf/xAAUAQEAAAAAAAAAAAAAAAAAAAAA/8QAFBEBAAAAAAAAAAAAAAAAAAAAAP/aAAwDAQACEQMRAD8A9xREQEREBERAREQEREBERAREQEREBERAREQEREBERAREQERcZNx6Cgg1+sFJTuDJqqnhcW4g2WWKJxbcjFZzgbXBF/MVJoq+KZgkikjlYbgPjc2RhINiMTSQc8l+fNDVjjCwthjlJaxz3wyxOJkLWlxeXYTtTvN7795Wl4P6i+lYhgjjcYZ8bWvY6YtDWluNrB4O4i5PJuQeyoiICIiAiIgLprK2OFhklkZFG213yOaxguQBdziAMyB613LD8LIeaanwAl3drLARyTnxc9/s4++dlfd0oLQ8Imjb27pG+1xHOW9OLBa3n3K9o62OZgkikZLG69pI3New2JBs5pINiCPUvADpk3ttKK+6xqSHX5tns7g/u7+RemcErXinqw8EO7tNwY5ID4ilt9nJ3zcrb0G6REQEREBERAREQFHr6pkcb3vcGtA3m5zOQAAzJJIAAzJIAzKkLNSaUjqKoteSIKd5bY5tkqm4XYjb82PcAd7yTYYGlwc9Ear08lLRippIJJY6SnhO3iile3AwAsxOByDsWQyzK+1tDFTzUGzjjhhbLMy0bWxxNfK0tYLNAALnm3nLgN5CvIqpj/Be08tgRf3KNpKSncx0cpaWnItucVx3wItm1wIBBGYIBGaCcipNWtKmQSQPcXSwloLzYGSF9zFNYbr4XtP70TuSxN2gIiICIiAqXTHf1NDG3NzJn1ThzQtimhLv98rBbznmVhpTSDaeGSZ+5jS6w8Jx3NYByucbNAGZJAF7qPoWhMbDJJZ08n2kj9+ZuWxA/oMBwjzXO9xJCVLXRNkZE6WNskmIsjc9okeGi7sLCbusMzbcqzRJ2dVWxuydLKyqj5cUOxpoCb8hD43C3nB5VAjoxPTaRlcSHyTVTcQtij7lc6CEsJzaWmISDme9zha6nywOqaaCdpEdQI46iN7dweQ1zo8z4tw7wi+47wQCAu0UPROkW1EMcwyxNzbvLXjvXsPna4Fp845FMQEREBERAREQQdOaR7mpqiow49lBLNhvhxbNrn4cVja9rXssho+k2UbIy7EWts59sJfJvfJa5sXOLnW/eWj128nV/UavsnqlG89PzKBhTCvqIOmmk2dZRyD8+R9K4c7JGOl3+Z0QNuW63KwjvH0HXR2NSt2gIiICIiDL65vLpKOH8x0skx87oW3YCNxGJwd0saRay6IqqRgs17gOa+XuO5dut3GaH2r4GqMUEvV5xNBUk5kz6U7eoVboyskdS0zS8lvc8GWVvAaVY6ueT6j0+lO3qFUaI4tTdXg7NqC21OlImrIb94HQ1IBvk+YOa8AbgCYsfndI8m91qlktUuN1noaL6ha1AREQERZPXvhHptD7DbxTybba4diIzbZ7O98bh+mN3MUGsReT/wCI/Rv6tW+6n/qrD6z8NkjtIR1tAJImCmZBLDUBhZLhkkkza1x5H2BBBFzbeg92128nV/UavsnqkO89J+aiDhApNK6JrnQvDZRo6pdLTOP2kZMcgPJ3zbjwhzi9r2Us7z0/9oOOj9GOq5KgCSSJkIjY0xFrSalzdq4OBBxMax0BA3EvcDe2XToyqMkTHuAa4ts4C+ESN7yRo5wHhwB5RZXGpnhV/W4/4WkVDoXxLfSVHbSIJDvH0HXR2NSt2sI7x9B15vY1KouFDhojowaaheyWpxFr5bB8cOE2Lc8nPuLW3Dpsg9YReEajcOlLR0bIKmOrnn2k8kkrdi4OdJI+S93PBJ77mV//AIjtG/q1b7qf+qg9YRQNBaYZWU0NUxrmsljbK1r7YgHZgGxIup6DK63cZofavgaoxUnW7jND7V8DVGKDhoTSbW0FY0kYmz6TwjPO8s5H4kqLoji9P1eH4GqFQn8nq/T6R/GWdTdEj8np/QRfAEFnqlxus9DRfULWrJapcbrPQ0X1C1qAiIgLyXh51Sra/uDuWnfPs+6seDD3uPYYb3I34Xe5etIg/Jf/AMk01+z5vfF/MqLTurlVQyNiqYXQPcwSBr8NywktDsicrtPuX7RVJVaoUsta2vkjEszIWQx4w1zI8L3ybRrSPDu7wuTCLWzQeMaocE1RS0dXpKqcYnf+NqzFTNxNkGOKQHa3GXe54PPna1l6ad5+98yrvXXydX9Rq+yeqTlP3vmUEjU+ta2TSDXEN/KYnZm1701MN3q/FU2r78VPG7dd0zrdM0hsuqgna2oqsRAxVUMbd+bzTwEN6bNPuXPVrisXTL2r0HfXUwlfSRkuaH1RjLmOLHgOgqmkh4za7PIjcV4nwi8F1Tol20J21K9xDJ2g3bvwseLd663NkeTmXuTvH0HXR2NStrWUcczDHJGyVjsnMka17CBmLtcLHMA+pB+RdEcHmk6uJs8FHLLE7EGvbgscJLXb3DcQR6lMHBLpr9nze+L+ZfqHV3V6GggFNACImvle1rjfCJHOkLAeYF1hfOwVmgodQ6CSDRtFDKwxyMp42PYbXa4DMZK+REGV1u4zQ+1fA1RlJ1u4zQ+1fA1RkGfipKxrJoxHSESSVL8RnnBAme9473uc7sdt+dla6OicyGJjsOJkTGHCSW3a3CbEgEjLmUuy+OCDv1S43WehovqFrVktUuN1noaL6ha1AREQEREBERBS67eTq/qNX2T1Scp+98yrvXbydX9Rq+yeqQnM9PzKDOv4w7/VaX+EYp+rfFYumXtXqmrNJRx1Lse0H+Z0zwdlUOBa2mawkODCHd8CMuYq41YdeliycM5cntex3jHnwXAHdb3oJzvH0HXR2NSt2sI7x9B10djUrdoCIiAiIgyut3GaH2r4GqMpOt3GaH2r4GqMgL47+/xX1fHf3+KDv1S43WehovqFrVktUuN1noaL6ha1AREQEREBERBS67eTq/qNX2T1S2zPT8yrrXbydX9Rq+yeqQ7z0n/koKDWvS0dO6iDxIcdbGG4G47uwyNDcuUlwsOnmWgDV1RujlAcCyQNebOBa8B7btOY3OGY5xmF97obj2eJuMNx4Ltxhly0Pw78N8r7skHB3j6Dro7GpW7WEd4+g66OxqVu0BERAREQZXW7jND7V8DVGUnW7jND7V8DFW11fHAx0krxHG213uvYYiGDd53AetBJXx39/ihvzeb1qPR10czBJG8SMJcA4Xtdpc1wz5iCPUgn6pcbrPQ0X1C1qyWqXG6z0NF9QtagIiICIiAiIg4TQte1zHNDmuaWua4BzS0ixBByII5FlxqbO2zG1loQA0F0O0qg0CwG2MmBxyAxOYSeW5zWrRBlX6j7LKlmELSGgxzRmojxABpkFpGOD3WBJxEE3cRicSuR1GbhxiZ3dVy41BYwgjCG7ExZfY5A4Ab3u6+Ily1CIM9ovVZ7JWTTztmczEY2RxbGJpIw4y1z3uc+xIvisAcgDcnQoiAiIgIiIIOl9Dx1TAx+IYXiRr2OLHseAW4geeznDocVXUOqDGPD5Z5aktxYBIIY2NLmujLsMTGgnC9zbncHHnV+iDMf+is8AVNSILYdgNlky1sG1wbTDyb92W5d9XqdGXF0M0tKSGBwjET2OwNbG04JWuAOBjG3HIwLQIggaI0NHSsc1hc4ueZHvecT3vs1uIn7rWty5GhT0RARE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sk-SK"/>
          </a:p>
        </p:txBody>
      </p:sp>
      <p:pic>
        <p:nvPicPr>
          <p:cNvPr id="14342" name="Picture 6" descr="http://www.infovek.sk/predmety/fyzika/pokusy/obr/kartezian.gif"/>
          <p:cNvPicPr>
            <a:picLocks noChangeAspect="1" noChangeArrowheads="1"/>
          </p:cNvPicPr>
          <p:nvPr/>
        </p:nvPicPr>
        <p:blipFill>
          <a:blip r:embed="rId1" cstate="print"/>
          <a:srcRect/>
          <a:stretch>
            <a:fillRect/>
          </a:stretch>
        </p:blipFill>
        <p:spPr bwMode="auto">
          <a:xfrm>
            <a:off x="5029200" y="2057400"/>
            <a:ext cx="1981200" cy="1714500"/>
          </a:xfrm>
          <a:prstGeom prst="rect">
            <a:avLst/>
          </a:prstGeom>
          <a:noFill/>
        </p:spPr>
      </p:pic>
      <p:sp>
        <p:nvSpPr>
          <p:cNvPr id="5" name="TextBox 4"/>
          <p:cNvSpPr txBox="1"/>
          <p:nvPr/>
        </p:nvSpPr>
        <p:spPr>
          <a:xfrm>
            <a:off x="228600" y="304800"/>
            <a:ext cx="8077200" cy="1384995"/>
          </a:xfrm>
          <a:prstGeom prst="rect">
            <a:avLst/>
          </a:prstGeom>
          <a:noFill/>
        </p:spPr>
        <p:txBody>
          <a:bodyPr wrap="square" rtlCol="0">
            <a:spAutoFit/>
          </a:bodyPr>
          <a:lstStyle/>
          <a:p>
            <a:r>
              <a:rPr lang="sk-SK" sz="2800" b="1" dirty="0" smtClean="0">
                <a:solidFill>
                  <a:srgbClr val="002060"/>
                </a:solidFill>
                <a:latin typeface="Comic Sans MS" panose="030F0702030302020204" pitchFamily="66" charset="0"/>
              </a:rPr>
              <a:t>Potápač</a:t>
            </a:r>
            <a:r>
              <a:rPr lang="sk-SK" sz="2800" dirty="0" smtClean="0">
                <a:solidFill>
                  <a:srgbClr val="002060"/>
                </a:solidFill>
                <a:latin typeface="Comic Sans MS" panose="030F0702030302020204" pitchFamily="66" charset="0"/>
              </a:rPr>
              <a:t> </a:t>
            </a:r>
            <a:r>
              <a:rPr lang="sk-SK" sz="2800" dirty="0" smtClean="0">
                <a:latin typeface="Comic Sans MS" panose="030F0702030302020204" pitchFamily="66" charset="0"/>
              </a:rPr>
              <a:t>( kartezián): skúmavka čiastočne naplnená vodou, plávajúca na hladine, po stlačení fľaše sa pohybuje smerom nadol</a:t>
            </a:r>
            <a:endParaRPr lang="sk-SK" sz="2800" dirty="0">
              <a:latin typeface="Comic Sans MS" panose="030F0702030302020204" pitchFamily="66" charset="0"/>
            </a:endParaRPr>
          </a:p>
        </p:txBody>
      </p:sp>
      <p:sp>
        <p:nvSpPr>
          <p:cNvPr id="6" name="TextBox 5"/>
          <p:cNvSpPr txBox="1"/>
          <p:nvPr/>
        </p:nvSpPr>
        <p:spPr>
          <a:xfrm>
            <a:off x="76200" y="4114800"/>
            <a:ext cx="9067800" cy="1569660"/>
          </a:xfrm>
          <a:prstGeom prst="rect">
            <a:avLst/>
          </a:prstGeom>
          <a:noFill/>
        </p:spPr>
        <p:txBody>
          <a:bodyPr wrap="square" rtlCol="0">
            <a:spAutoFit/>
          </a:bodyPr>
          <a:lstStyle/>
          <a:p>
            <a:r>
              <a:rPr lang="sk-SK" sz="2400" dirty="0" smtClean="0">
                <a:solidFill>
                  <a:schemeClr val="tx2">
                    <a:lumMod val="75000"/>
                  </a:schemeClr>
                </a:solidFill>
                <a:latin typeface="Comic Sans MS" panose="030F0702030302020204" pitchFamily="66" charset="0"/>
              </a:rPr>
              <a:t>Vysvetlenie</a:t>
            </a:r>
            <a:r>
              <a:rPr lang="sk-SK" sz="2400" dirty="0" smtClean="0">
                <a:latin typeface="Comic Sans MS" panose="030F0702030302020204" pitchFamily="66" charset="0"/>
              </a:rPr>
              <a:t>: po stlačení fľaše sa zmenší  objem vzduchu v skúmavke, ale </a:t>
            </a:r>
            <a:r>
              <a:rPr lang="sk-SK" sz="2000" b="1" dirty="0" smtClean="0">
                <a:solidFill>
                  <a:srgbClr val="002060"/>
                </a:solidFill>
                <a:latin typeface="Comic Sans MS" panose="030F0702030302020204" pitchFamily="66" charset="0"/>
              </a:rPr>
              <a:t>zväčší sa  </a:t>
            </a:r>
            <a:r>
              <a:rPr lang="sk-SK" sz="2400" dirty="0" smtClean="0">
                <a:latin typeface="Comic Sans MS" panose="030F0702030302020204" pitchFamily="66" charset="0"/>
              </a:rPr>
              <a:t>................... vody, teda aj ...................</a:t>
            </a:r>
            <a:endParaRPr lang="sk-SK" sz="2400" dirty="0" smtClean="0">
              <a:latin typeface="Comic Sans MS" panose="030F0702030302020204" pitchFamily="66" charset="0"/>
            </a:endParaRPr>
          </a:p>
          <a:p>
            <a:r>
              <a:rPr lang="sk-SK" sz="2400" dirty="0" smtClean="0">
                <a:latin typeface="Comic Sans MS" panose="030F0702030302020204" pitchFamily="66" charset="0"/>
              </a:rPr>
              <a:t>telesa (skúmavka so vzduchom a vodou), preto potápač klesá.</a:t>
            </a:r>
            <a:endParaRPr lang="sk-SK" sz="2400" dirty="0" smtClean="0">
              <a:latin typeface="Comic Sans MS" panose="030F0702030302020204" pitchFamily="66" charset="0"/>
            </a:endParaRPr>
          </a:p>
          <a:p>
            <a:endParaRPr lang="sk-SK" sz="2400" dirty="0">
              <a:latin typeface="Comic Sans MS" panose="030F0702030302020204" pitchFamily="66" charset="0"/>
            </a:endParaRPr>
          </a:p>
        </p:txBody>
      </p:sp>
      <p:sp>
        <p:nvSpPr>
          <p:cNvPr id="7" name="TextBox 6"/>
          <p:cNvSpPr txBox="1"/>
          <p:nvPr/>
        </p:nvSpPr>
        <p:spPr>
          <a:xfrm>
            <a:off x="3352800" y="4495800"/>
            <a:ext cx="1600200" cy="400110"/>
          </a:xfrm>
          <a:prstGeom prst="rect">
            <a:avLst/>
          </a:prstGeom>
          <a:noFill/>
        </p:spPr>
        <p:txBody>
          <a:bodyPr wrap="square" rtlCol="0">
            <a:spAutoFit/>
          </a:bodyPr>
          <a:lstStyle/>
          <a:p>
            <a:r>
              <a:rPr lang="sk-SK" sz="2000" b="1" dirty="0" smtClean="0">
                <a:solidFill>
                  <a:srgbClr val="FF0000"/>
                </a:solidFill>
                <a:latin typeface="Comic Sans MS" panose="030F0702030302020204" pitchFamily="66" charset="0"/>
              </a:rPr>
              <a:t>hmotnosť</a:t>
            </a:r>
            <a:endParaRPr lang="sk-SK" sz="2000" b="1" dirty="0">
              <a:solidFill>
                <a:srgbClr val="FF0000"/>
              </a:solidFill>
              <a:latin typeface="Comic Sans MS" panose="030F0702030302020204" pitchFamily="66" charset="0"/>
            </a:endParaRPr>
          </a:p>
        </p:txBody>
      </p:sp>
      <p:sp>
        <p:nvSpPr>
          <p:cNvPr id="8" name="TextBox 7"/>
          <p:cNvSpPr txBox="1"/>
          <p:nvPr/>
        </p:nvSpPr>
        <p:spPr>
          <a:xfrm>
            <a:off x="7010400" y="4495800"/>
            <a:ext cx="1371600" cy="369332"/>
          </a:xfrm>
          <a:prstGeom prst="rect">
            <a:avLst/>
          </a:prstGeom>
          <a:noFill/>
        </p:spPr>
        <p:txBody>
          <a:bodyPr wrap="square" rtlCol="0">
            <a:spAutoFit/>
          </a:bodyPr>
          <a:lstStyle/>
          <a:p>
            <a:r>
              <a:rPr lang="sk-SK" b="1" dirty="0" smtClean="0">
                <a:solidFill>
                  <a:srgbClr val="FF0000"/>
                </a:solidFill>
                <a:latin typeface="Comic Sans MS" panose="030F0702030302020204" pitchFamily="66" charset="0"/>
              </a:rPr>
              <a:t>hmotnosť</a:t>
            </a:r>
            <a:endParaRPr lang="sk-SK" b="1" dirty="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1+#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4342"/>
                                        </p:tgtEl>
                                        <p:attrNameLst>
                                          <p:attrName>style.visibility</p:attrName>
                                        </p:attrNameLst>
                                      </p:cBhvr>
                                      <p:to>
                                        <p:strVal val="visible"/>
                                      </p:to>
                                    </p:set>
                                    <p:anim calcmode="lin" valueType="num">
                                      <p:cBhvr>
                                        <p:cTn id="11" dur="3000" fill="hold"/>
                                        <p:tgtEl>
                                          <p:spTgt spid="14342"/>
                                        </p:tgtEl>
                                        <p:attrNameLst>
                                          <p:attrName>ppt_w</p:attrName>
                                        </p:attrNameLst>
                                      </p:cBhvr>
                                      <p:tavLst>
                                        <p:tav tm="0">
                                          <p:val>
                                            <p:fltVal val="0"/>
                                          </p:val>
                                        </p:tav>
                                        <p:tav tm="100000">
                                          <p:val>
                                            <p:strVal val="#ppt_w"/>
                                          </p:val>
                                        </p:tav>
                                      </p:tavLst>
                                    </p:anim>
                                    <p:anim calcmode="lin" valueType="num">
                                      <p:cBhvr>
                                        <p:cTn id="12" dur="3000" fill="hold"/>
                                        <p:tgtEl>
                                          <p:spTgt spid="14342"/>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iterate type="wd">
                                    <p:tmPct val="10000"/>
                                  </p:iterate>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0" fill="hold"/>
                                        <p:tgtEl>
                                          <p:spTgt spid="6"/>
                                        </p:tgtEl>
                                        <p:attrNameLst>
                                          <p:attrName>ppt_x</p:attrName>
                                        </p:attrNameLst>
                                      </p:cBhvr>
                                      <p:tavLst>
                                        <p:tav tm="0">
                                          <p:val>
                                            <p:strVal val="1+#ppt_w/2"/>
                                          </p:val>
                                        </p:tav>
                                        <p:tav tm="100000">
                                          <p:val>
                                            <p:strVal val="#ppt_x"/>
                                          </p:val>
                                        </p:tav>
                                      </p:tavLst>
                                    </p:anim>
                                    <p:anim calcmode="lin" valueType="num">
                                      <p:cBhvr additive="base">
                                        <p:cTn id="18" dur="3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0" fill="hold"/>
                                        <p:tgtEl>
                                          <p:spTgt spid="7"/>
                                        </p:tgtEl>
                                        <p:attrNameLst>
                                          <p:attrName>ppt_w</p:attrName>
                                        </p:attrNameLst>
                                      </p:cBhvr>
                                      <p:tavLst>
                                        <p:tav tm="0">
                                          <p:val>
                                            <p:fltVal val="0"/>
                                          </p:val>
                                        </p:tav>
                                        <p:tav tm="100000">
                                          <p:val>
                                            <p:strVal val="#ppt_w"/>
                                          </p:val>
                                        </p:tav>
                                      </p:tavLst>
                                    </p:anim>
                                    <p:anim calcmode="lin" valueType="num">
                                      <p:cBhvr>
                                        <p:cTn id="24" dur="50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0" fill="hold"/>
                                        <p:tgtEl>
                                          <p:spTgt spid="8"/>
                                        </p:tgtEl>
                                        <p:attrNameLst>
                                          <p:attrName>ppt_w</p:attrName>
                                        </p:attrNameLst>
                                      </p:cBhvr>
                                      <p:tavLst>
                                        <p:tav tm="0">
                                          <p:val>
                                            <p:fltVal val="0"/>
                                          </p:val>
                                        </p:tav>
                                        <p:tav tm="100000">
                                          <p:val>
                                            <p:strVal val="#ppt_w"/>
                                          </p:val>
                                        </p:tav>
                                      </p:tavLst>
                                    </p:anim>
                                    <p:anim calcmode="lin" valueType="num">
                                      <p:cBhvr>
                                        <p:cTn id="30" dur="30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001000" cy="1077218"/>
          </a:xfrm>
          <a:prstGeom prst="rect">
            <a:avLst/>
          </a:prstGeom>
          <a:noFill/>
        </p:spPr>
        <p:txBody>
          <a:bodyPr wrap="square" rtlCol="0">
            <a:spAutoFit/>
          </a:bodyPr>
          <a:lstStyle/>
          <a:p>
            <a:r>
              <a:rPr lang="sk-SK" sz="2400" b="1" dirty="0" smtClean="0">
                <a:solidFill>
                  <a:schemeClr val="bg1"/>
                </a:solidFill>
                <a:latin typeface="Comic Sans MS" panose="030F0702030302020204" pitchFamily="66" charset="0"/>
              </a:rPr>
              <a:t>Úloha: </a:t>
            </a:r>
            <a:r>
              <a:rPr lang="sk-SK" sz="2000" dirty="0" smtClean="0">
                <a:solidFill>
                  <a:schemeClr val="bg1"/>
                </a:solidFill>
                <a:latin typeface="Comic Sans MS" panose="030F0702030302020204" pitchFamily="66" charset="0"/>
              </a:rPr>
              <a:t>Zisti, aká je hmotnosť dutej loptičky do ktorej budeme vkladať závažia  (matice) v polohách keď pláva, vznáša sa a keď je potopená. Namerané údaje doplň do tabuľky:</a:t>
            </a:r>
            <a:endParaRPr lang="sk-SK" sz="2000" dirty="0">
              <a:solidFill>
                <a:schemeClr val="bg1"/>
              </a:solidFill>
              <a:latin typeface="Comic Sans MS" panose="030F0702030302020204" pitchFamily="66" charset="0"/>
            </a:endParaRPr>
          </a:p>
        </p:txBody>
      </p:sp>
      <p:graphicFrame>
        <p:nvGraphicFramePr>
          <p:cNvPr id="3" name="Table 2"/>
          <p:cNvGraphicFramePr>
            <a:graphicFrameLocks noGrp="1"/>
          </p:cNvGraphicFramePr>
          <p:nvPr/>
        </p:nvGraphicFramePr>
        <p:xfrm>
          <a:off x="838200" y="1981200"/>
          <a:ext cx="7010400" cy="2590800"/>
        </p:xfrm>
        <a:graphic>
          <a:graphicData uri="http://schemas.openxmlformats.org/drawingml/2006/table">
            <a:tbl>
              <a:tblPr firstRow="1" bandRow="1">
                <a:tableStyleId>{5C22544A-7EE6-4342-B048-85BDC9FD1C3A}</a:tableStyleId>
              </a:tblPr>
              <a:tblGrid>
                <a:gridCol w="2336800"/>
                <a:gridCol w="2336800"/>
                <a:gridCol w="2336800"/>
              </a:tblGrid>
              <a:tr h="647700">
                <a:tc>
                  <a:txBody>
                    <a:bodyPr/>
                    <a:lstStyle/>
                    <a:p>
                      <a:r>
                        <a:rPr lang="sk-SK" dirty="0" smtClean="0">
                          <a:solidFill>
                            <a:srgbClr val="002060"/>
                          </a:solidFill>
                          <a:latin typeface="Comic Sans MS" panose="030F0702030302020204" pitchFamily="66" charset="0"/>
                        </a:rPr>
                        <a:t>Poloha nádobky vo vode</a:t>
                      </a:r>
                      <a:endParaRPr lang="sk-SK" dirty="0">
                        <a:solidFill>
                          <a:srgbClr val="002060"/>
                        </a:solidFill>
                        <a:latin typeface="Comic Sans MS" panose="030F0702030302020204" pitchFamily="66" charset="0"/>
                      </a:endParaRPr>
                    </a:p>
                  </a:txBody>
                  <a:tcPr/>
                </a:tc>
                <a:tc>
                  <a:txBody>
                    <a:bodyPr/>
                    <a:lstStyle/>
                    <a:p>
                      <a:r>
                        <a:rPr lang="sk-SK" dirty="0" smtClean="0">
                          <a:solidFill>
                            <a:srgbClr val="002060"/>
                          </a:solidFill>
                          <a:latin typeface="Comic Sans MS" panose="030F0702030302020204" pitchFamily="66" charset="0"/>
                        </a:rPr>
                        <a:t>Hmotnosť nádobky</a:t>
                      </a:r>
                      <a:r>
                        <a:rPr lang="sk-SK" baseline="0" dirty="0" smtClean="0">
                          <a:solidFill>
                            <a:srgbClr val="002060"/>
                          </a:solidFill>
                          <a:latin typeface="Comic Sans MS" panose="030F0702030302020204" pitchFamily="66" charset="0"/>
                        </a:rPr>
                        <a:t> so  závažiami</a:t>
                      </a:r>
                      <a:endParaRPr lang="sk-SK" dirty="0">
                        <a:solidFill>
                          <a:srgbClr val="002060"/>
                        </a:solidFill>
                        <a:latin typeface="Comic Sans MS" panose="030F0702030302020204" pitchFamily="66" charset="0"/>
                      </a:endParaRPr>
                    </a:p>
                  </a:txBody>
                  <a:tcPr/>
                </a:tc>
                <a:tc>
                  <a:txBody>
                    <a:bodyPr/>
                    <a:lstStyle/>
                    <a:p>
                      <a:r>
                        <a:rPr lang="sk-SK" dirty="0" smtClean="0">
                          <a:solidFill>
                            <a:srgbClr val="002060"/>
                          </a:solidFill>
                          <a:latin typeface="Comic Sans MS" panose="030F0702030302020204" pitchFamily="66" charset="0"/>
                        </a:rPr>
                        <a:t>Zakreslenie polohy nádobky</a:t>
                      </a:r>
                      <a:r>
                        <a:rPr lang="sk-SK" baseline="0" dirty="0" smtClean="0">
                          <a:solidFill>
                            <a:srgbClr val="002060"/>
                          </a:solidFill>
                          <a:latin typeface="Comic Sans MS" panose="030F0702030302020204" pitchFamily="66" charset="0"/>
                        </a:rPr>
                        <a:t> </a:t>
                      </a:r>
                      <a:r>
                        <a:rPr lang="sk-SK" baseline="0" smtClean="0">
                          <a:solidFill>
                            <a:srgbClr val="002060"/>
                          </a:solidFill>
                          <a:latin typeface="Comic Sans MS" panose="030F0702030302020204" pitchFamily="66" charset="0"/>
                        </a:rPr>
                        <a:t>vo </a:t>
                      </a:r>
                      <a:r>
                        <a:rPr lang="sk-SK" baseline="0" smtClean="0">
                          <a:solidFill>
                            <a:srgbClr val="002060"/>
                          </a:solidFill>
                          <a:latin typeface="Comic Sans MS" panose="030F0702030302020204" pitchFamily="66" charset="0"/>
                        </a:rPr>
                        <a:t>vode</a:t>
                      </a:r>
                      <a:endParaRPr lang="sk-SK" dirty="0">
                        <a:solidFill>
                          <a:srgbClr val="002060"/>
                        </a:solidFill>
                        <a:latin typeface="Comic Sans MS" panose="030F0702030302020204" pitchFamily="66" charset="0"/>
                      </a:endParaRPr>
                    </a:p>
                  </a:txBody>
                  <a:tcPr/>
                </a:tc>
              </a:tr>
              <a:tr h="647700">
                <a:tc>
                  <a:txBody>
                    <a:bodyPr/>
                    <a:lstStyle/>
                    <a:p>
                      <a:r>
                        <a:rPr lang="sk-SK" dirty="0" smtClean="0"/>
                        <a:t>pláva</a:t>
                      </a:r>
                      <a:endParaRPr lang="sk-SK" dirty="0"/>
                    </a:p>
                  </a:txBody>
                  <a:tcPr/>
                </a:tc>
                <a:tc>
                  <a:txBody>
                    <a:bodyPr/>
                    <a:lstStyle/>
                    <a:p>
                      <a:r>
                        <a:rPr lang="sk-SK" dirty="0" smtClean="0"/>
                        <a:t>45g</a:t>
                      </a:r>
                      <a:endParaRPr lang="sk-SK" dirty="0"/>
                    </a:p>
                  </a:txBody>
                  <a:tcPr/>
                </a:tc>
                <a:tc>
                  <a:txBody>
                    <a:bodyPr/>
                    <a:lstStyle/>
                    <a:p>
                      <a:endParaRPr lang="sk-SK"/>
                    </a:p>
                  </a:txBody>
                  <a:tcPr/>
                </a:tc>
              </a:tr>
              <a:tr h="647700">
                <a:tc>
                  <a:txBody>
                    <a:bodyPr/>
                    <a:lstStyle/>
                    <a:p>
                      <a:r>
                        <a:rPr lang="sk-SK" dirty="0" smtClean="0"/>
                        <a:t>vznáša sa </a:t>
                      </a:r>
                      <a:endParaRPr lang="sk-SK" dirty="0"/>
                    </a:p>
                  </a:txBody>
                  <a:tcPr/>
                </a:tc>
                <a:tc>
                  <a:txBody>
                    <a:bodyPr/>
                    <a:lstStyle/>
                    <a:p>
                      <a:r>
                        <a:rPr lang="sk-SK" dirty="0" smtClean="0"/>
                        <a:t>53g</a:t>
                      </a:r>
                      <a:endParaRPr lang="sk-SK" dirty="0"/>
                    </a:p>
                  </a:txBody>
                  <a:tcPr/>
                </a:tc>
                <a:tc>
                  <a:txBody>
                    <a:bodyPr/>
                    <a:lstStyle/>
                    <a:p>
                      <a:endParaRPr lang="sk-SK"/>
                    </a:p>
                  </a:txBody>
                  <a:tcPr/>
                </a:tc>
              </a:tr>
              <a:tr h="647700">
                <a:tc>
                  <a:txBody>
                    <a:bodyPr/>
                    <a:lstStyle/>
                    <a:p>
                      <a:r>
                        <a:rPr lang="sk-SK" dirty="0" smtClean="0"/>
                        <a:t>potopila sa</a:t>
                      </a:r>
                      <a:endParaRPr lang="sk-SK" dirty="0"/>
                    </a:p>
                  </a:txBody>
                  <a:tcPr/>
                </a:tc>
                <a:tc>
                  <a:txBody>
                    <a:bodyPr/>
                    <a:lstStyle/>
                    <a:p>
                      <a:r>
                        <a:rPr lang="sk-SK" dirty="0" smtClean="0"/>
                        <a:t>67g</a:t>
                      </a:r>
                      <a:endParaRPr lang="sk-SK" dirty="0"/>
                    </a:p>
                  </a:txBody>
                  <a:tcPr/>
                </a:tc>
                <a:tc>
                  <a:txBody>
                    <a:bodyPr/>
                    <a:lstStyle/>
                    <a:p>
                      <a:endParaRPr lang="sk-SK" dirty="0"/>
                    </a:p>
                  </a:txBody>
                  <a:tcPr/>
                </a:tc>
              </a:tr>
            </a:tbl>
          </a:graphicData>
        </a:graphic>
      </p:graphicFrame>
      <p:sp>
        <p:nvSpPr>
          <p:cNvPr id="4" name="TextBox 3"/>
          <p:cNvSpPr txBox="1"/>
          <p:nvPr/>
        </p:nvSpPr>
        <p:spPr>
          <a:xfrm>
            <a:off x="228600" y="4800600"/>
            <a:ext cx="7848600" cy="1323439"/>
          </a:xfrm>
          <a:prstGeom prst="rect">
            <a:avLst/>
          </a:prstGeom>
          <a:noFill/>
        </p:spPr>
        <p:txBody>
          <a:bodyPr wrap="square" rtlCol="0">
            <a:spAutoFit/>
          </a:bodyPr>
          <a:lstStyle/>
          <a:p>
            <a:r>
              <a:rPr lang="sk-SK" sz="2800" b="1" dirty="0" smtClean="0">
                <a:latin typeface="Comic Sans MS" panose="030F0702030302020204" pitchFamily="66" charset="0"/>
              </a:rPr>
              <a:t>Záver: </a:t>
            </a:r>
            <a:r>
              <a:rPr lang="sk-SK" sz="2800" b="1" dirty="0" smtClean="0">
                <a:solidFill>
                  <a:srgbClr val="C00000"/>
                </a:solidFill>
                <a:latin typeface="Comic Sans MS" panose="030F0702030302020204" pitchFamily="66" charset="0"/>
              </a:rPr>
              <a:t>Čím je hmotnosť telesa väčšia, tým sa teleso  hlbšie ponorí </a:t>
            </a:r>
            <a:r>
              <a:rPr lang="sk-SK" sz="2400" b="1" dirty="0" smtClean="0">
                <a:solidFill>
                  <a:srgbClr val="002060"/>
                </a:solidFill>
                <a:latin typeface="Comic Sans MS" panose="030F0702030302020204" pitchFamily="66" charset="0"/>
              </a:rPr>
              <a:t>( objem je stále rovnaký)</a:t>
            </a:r>
            <a:endParaRPr lang="sk-SK" sz="2400" b="1" dirty="0">
              <a:solidFill>
                <a:srgbClr val="00206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1+#ppt_w/2"/>
                                          </p:val>
                                        </p:tav>
                                        <p:tav tm="100000">
                                          <p:val>
                                            <p:strVal val="#ppt_x"/>
                                          </p:val>
                                        </p:tav>
                                      </p:tavLst>
                                    </p:anim>
                                    <p:anim calcmode="lin" valueType="num">
                                      <p:cBhvr additive="base">
                                        <p:cTn id="8" dur="3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40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3000" fill="hold"/>
                                        <p:tgtEl>
                                          <p:spTgt spid="3"/>
                                        </p:tgtEl>
                                        <p:attrNameLst>
                                          <p:attrName>ppt_w</p:attrName>
                                        </p:attrNameLst>
                                      </p:cBhvr>
                                      <p:tavLst>
                                        <p:tav tm="0">
                                          <p:val>
                                            <p:fltVal val="0"/>
                                          </p:val>
                                        </p:tav>
                                        <p:tav tm="100000">
                                          <p:val>
                                            <p:strVal val="#ppt_w"/>
                                          </p:val>
                                        </p:tav>
                                      </p:tavLst>
                                    </p:anim>
                                    <p:anim calcmode="lin" valueType="num">
                                      <p:cBhvr>
                                        <p:cTn id="13" dur="3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iterate type="wd">
                                    <p:tmPct val="10000"/>
                                  </p:iterate>
                                  <p:childTnLst>
                                    <p:set>
                                      <p:cBhvr>
                                        <p:cTn id="17" dur="1" fill="hold">
                                          <p:stCondLst>
                                            <p:cond delay="0"/>
                                          </p:stCondLst>
                                        </p:cTn>
                                        <p:tgtEl>
                                          <p:spTgt spid="4"/>
                                        </p:tgtEl>
                                        <p:attrNameLst>
                                          <p:attrName>style.visibility</p:attrName>
                                        </p:attrNameLst>
                                      </p:cBhvr>
                                      <p:to>
                                        <p:strVal val="visible"/>
                                      </p:to>
                                    </p:set>
                                    <p:anim calcmode="lin" valueType="num">
                                      <p:cBhvr additive="base">
                                        <p:cTn id="18" dur="3000" fill="hold"/>
                                        <p:tgtEl>
                                          <p:spTgt spid="4"/>
                                        </p:tgtEl>
                                        <p:attrNameLst>
                                          <p:attrName>ppt_x</p:attrName>
                                        </p:attrNameLst>
                                      </p:cBhvr>
                                      <p:tavLst>
                                        <p:tav tm="0">
                                          <p:val>
                                            <p:strVal val="1+#ppt_w/2"/>
                                          </p:val>
                                        </p:tav>
                                        <p:tav tm="100000">
                                          <p:val>
                                            <p:strVal val="#ppt_x"/>
                                          </p:val>
                                        </p:tav>
                                      </p:tavLst>
                                    </p:anim>
                                    <p:anim calcmode="lin" valueType="num">
                                      <p:cBhvr additive="base">
                                        <p:cTn id="19" dur="3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153400" cy="1477328"/>
          </a:xfrm>
          <a:prstGeom prst="rect">
            <a:avLst/>
          </a:prstGeom>
        </p:spPr>
        <p:txBody>
          <a:bodyPr wrap="square">
            <a:spAutoFit/>
          </a:bodyPr>
          <a:lstStyle/>
          <a:p>
            <a:r>
              <a:rPr lang="sk-SK" dirty="0" smtClean="0">
                <a:latin typeface="Comic Sans MS" panose="030F0702030302020204" pitchFamily="66" charset="0"/>
              </a:rPr>
              <a:t>Ponorka  pracuje na rovnakom princípe .  Ponorka má dve vrstvy, medzi ktorými sú nádrže. Keď sa ponorka potápa, do tohto priestoru sa načerpáva voda.  Ak sa ponorka vynára, čerpadlá vytlačia vodu vzduchom. Ponorka teda mení  svoju hmotnosť pomocou vody. Preto môže na vode plávať, vznášať sa , ale aj klesať na dno.</a:t>
            </a:r>
            <a:endParaRPr lang="sk-SK" dirty="0">
              <a:latin typeface="Comic Sans MS" panose="030F0702030302020204" pitchFamily="66" charset="0"/>
            </a:endParaRPr>
          </a:p>
        </p:txBody>
      </p:sp>
      <p:pic>
        <p:nvPicPr>
          <p:cNvPr id="16386" name="Picture 2"/>
          <p:cNvPicPr>
            <a:picLocks noChangeAspect="1" noChangeArrowheads="1"/>
          </p:cNvPicPr>
          <p:nvPr/>
        </p:nvPicPr>
        <p:blipFill>
          <a:blip r:embed="rId1" cstate="print"/>
          <a:srcRect/>
          <a:stretch>
            <a:fillRect/>
          </a:stretch>
        </p:blipFill>
        <p:spPr bwMode="auto">
          <a:xfrm>
            <a:off x="1760166" y="2362200"/>
            <a:ext cx="4574563" cy="3733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1+#ppt_w/2"/>
                                          </p:val>
                                        </p:tav>
                                        <p:tav tm="100000">
                                          <p:val>
                                            <p:strVal val="#ppt_x"/>
                                          </p:val>
                                        </p:tav>
                                      </p:tavLst>
                                    </p:anim>
                                    <p:anim calcmode="lin" valueType="num">
                                      <p:cBhvr additive="base">
                                        <p:cTn id="8" dur="3000" fill="hold"/>
                                        <p:tgtEl>
                                          <p:spTgt spid="2"/>
                                        </p:tgtEl>
                                        <p:attrNameLst>
                                          <p:attrName>ppt_y</p:attrName>
                                        </p:attrNameLst>
                                      </p:cBhvr>
                                      <p:tavLst>
                                        <p:tav tm="0">
                                          <p:val>
                                            <p:strVal val="#ppt_y"/>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3000" fill="hold"/>
                                        <p:tgtEl>
                                          <p:spTgt spid="16386"/>
                                        </p:tgtEl>
                                        <p:attrNameLst>
                                          <p:attrName>ppt_w</p:attrName>
                                        </p:attrNameLst>
                                      </p:cBhvr>
                                      <p:tavLst>
                                        <p:tav tm="0">
                                          <p:val>
                                            <p:fltVal val="0"/>
                                          </p:val>
                                        </p:tav>
                                        <p:tav tm="100000">
                                          <p:val>
                                            <p:strVal val="#ppt_w"/>
                                          </p:val>
                                        </p:tav>
                                      </p:tavLst>
                                    </p:anim>
                                    <p:anim calcmode="lin" valueType="num">
                                      <p:cBhvr>
                                        <p:cTn id="12" dur="3000" fill="hold"/>
                                        <p:tgtEl>
                                          <p:spTgt spid="163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305800" cy="1292662"/>
          </a:xfrm>
          <a:prstGeom prst="rect">
            <a:avLst/>
          </a:prstGeom>
          <a:noFill/>
        </p:spPr>
        <p:txBody>
          <a:bodyPr wrap="square" rtlCol="0">
            <a:spAutoFit/>
          </a:bodyPr>
          <a:lstStyle/>
          <a:p>
            <a:r>
              <a:rPr lang="sk-SK" dirty="0" smtClean="0">
                <a:latin typeface="Comic Sans MS" panose="030F0702030302020204" pitchFamily="66" charset="0"/>
              </a:rPr>
              <a:t>Rieš  úlohy:         </a:t>
            </a:r>
            <a:endParaRPr lang="sk-SK" dirty="0" smtClean="0">
              <a:latin typeface="Comic Sans MS" panose="030F0702030302020204" pitchFamily="66" charset="0"/>
            </a:endParaRPr>
          </a:p>
          <a:p>
            <a:r>
              <a:rPr lang="sk-SK" dirty="0" smtClean="0">
                <a:latin typeface="Comic Sans MS" panose="030F0702030302020204" pitchFamily="66" charset="0"/>
              </a:rPr>
              <a:t>1. </a:t>
            </a:r>
            <a:r>
              <a:rPr lang="sk-SK" sz="2000" dirty="0" smtClean="0">
                <a:latin typeface="Comic Sans MS" panose="030F0702030302020204" pitchFamily="66" charset="0"/>
              </a:rPr>
              <a:t>Máš dve kocky s rovnakým objemom, sú zafarbené rovnakou modrou farbou. Jedna je drevená a druhá z ocele. Navrhni spôsob, ako by si určil, ktorá je z dreva a ktorá z ocele.</a:t>
            </a:r>
            <a:endParaRPr lang="sk-SK" sz="2000" dirty="0">
              <a:latin typeface="Comic Sans MS" panose="030F0702030302020204" pitchFamily="66" charset="0"/>
            </a:endParaRPr>
          </a:p>
        </p:txBody>
      </p:sp>
      <p:sp>
        <p:nvSpPr>
          <p:cNvPr id="3" name="TextBox 2"/>
          <p:cNvSpPr txBox="1"/>
          <p:nvPr/>
        </p:nvSpPr>
        <p:spPr>
          <a:xfrm>
            <a:off x="609600" y="1524000"/>
            <a:ext cx="1752600" cy="400110"/>
          </a:xfrm>
          <a:prstGeom prst="rect">
            <a:avLst/>
          </a:prstGeom>
          <a:noFill/>
        </p:spPr>
        <p:txBody>
          <a:bodyPr wrap="square" rtlCol="0">
            <a:spAutoFit/>
          </a:bodyPr>
          <a:lstStyle/>
          <a:p>
            <a:r>
              <a:rPr lang="sk-SK" sz="2000" dirty="0" smtClean="0">
                <a:latin typeface="Comic Sans MS" panose="030F0702030302020204" pitchFamily="66" charset="0"/>
              </a:rPr>
              <a:t>Riešenie:</a:t>
            </a:r>
            <a:endParaRPr lang="sk-SK" sz="2000" dirty="0">
              <a:latin typeface="Comic Sans MS" panose="030F0702030302020204" pitchFamily="66" charset="0"/>
            </a:endParaRPr>
          </a:p>
        </p:txBody>
      </p:sp>
      <p:pic>
        <p:nvPicPr>
          <p:cNvPr id="17410" name="Picture 2"/>
          <p:cNvPicPr>
            <a:picLocks noChangeAspect="1" noChangeArrowheads="1"/>
          </p:cNvPicPr>
          <p:nvPr/>
        </p:nvPicPr>
        <p:blipFill>
          <a:blip r:embed="rId1" cstate="print"/>
          <a:srcRect/>
          <a:stretch>
            <a:fillRect/>
          </a:stretch>
        </p:blipFill>
        <p:spPr bwMode="auto">
          <a:xfrm>
            <a:off x="3048000" y="1752600"/>
            <a:ext cx="3200400" cy="2314575"/>
          </a:xfrm>
          <a:prstGeom prst="rect">
            <a:avLst/>
          </a:prstGeom>
          <a:noFill/>
          <a:ln w="9525">
            <a:noFill/>
            <a:miter lim="800000"/>
            <a:headEnd/>
            <a:tailEnd/>
          </a:ln>
        </p:spPr>
      </p:pic>
      <p:sp>
        <p:nvSpPr>
          <p:cNvPr id="5" name="TextBox 4"/>
          <p:cNvSpPr txBox="1"/>
          <p:nvPr/>
        </p:nvSpPr>
        <p:spPr>
          <a:xfrm>
            <a:off x="533400" y="4495800"/>
            <a:ext cx="8001000" cy="707886"/>
          </a:xfrm>
          <a:prstGeom prst="rect">
            <a:avLst/>
          </a:prstGeom>
          <a:noFill/>
        </p:spPr>
        <p:txBody>
          <a:bodyPr wrap="square" rtlCol="0">
            <a:spAutoFit/>
          </a:bodyPr>
          <a:lstStyle/>
          <a:p>
            <a:r>
              <a:rPr lang="sk-SK" sz="2000" dirty="0" smtClean="0">
                <a:latin typeface="Comic Sans MS" panose="030F0702030302020204" pitchFamily="66" charset="0"/>
              </a:rPr>
              <a:t>2. Gule vyrobené z polystyrénu,železa, hliníka, dreva, zlata, skla a korku  ponoríme do vody. Ktoré z nich sa  určite potopia?</a:t>
            </a:r>
            <a:endParaRPr lang="sk-SK" sz="2000" dirty="0" smtClean="0">
              <a:latin typeface="Comic Sans MS" panose="030F0702030302020204" pitchFamily="66" charset="0"/>
            </a:endParaRPr>
          </a:p>
        </p:txBody>
      </p:sp>
      <p:sp>
        <p:nvSpPr>
          <p:cNvPr id="6" name="TextBox 5"/>
          <p:cNvSpPr txBox="1"/>
          <p:nvPr/>
        </p:nvSpPr>
        <p:spPr>
          <a:xfrm>
            <a:off x="457200" y="5486400"/>
            <a:ext cx="2057400" cy="369332"/>
          </a:xfrm>
          <a:prstGeom prst="rect">
            <a:avLst/>
          </a:prstGeom>
          <a:noFill/>
        </p:spPr>
        <p:txBody>
          <a:bodyPr wrap="square" rtlCol="0">
            <a:spAutoFit/>
          </a:bodyPr>
          <a:lstStyle/>
          <a:p>
            <a:r>
              <a:rPr lang="sk-SK" dirty="0" smtClean="0"/>
              <a:t>D.ú. 77/2</a:t>
            </a:r>
            <a:endParaRPr lang="sk-S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ppt_x"/>
                                          </p:val>
                                        </p:tav>
                                        <p:tav tm="100000">
                                          <p:val>
                                            <p:strVal val="#ppt_x"/>
                                          </p:val>
                                        </p:tav>
                                      </p:tavLst>
                                    </p:anim>
                                    <p:anim calcmode="lin" valueType="num">
                                      <p:cBhvr additive="base">
                                        <p:cTn id="8" dur="3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3000" fill="hold"/>
                                        <p:tgtEl>
                                          <p:spTgt spid="3"/>
                                        </p:tgtEl>
                                        <p:attrNameLst>
                                          <p:attrName>ppt_x</p:attrName>
                                        </p:attrNameLst>
                                      </p:cBhvr>
                                      <p:tavLst>
                                        <p:tav tm="0">
                                          <p:val>
                                            <p:strVal val="0-#ppt_w/2"/>
                                          </p:val>
                                        </p:tav>
                                        <p:tav tm="100000">
                                          <p:val>
                                            <p:strVal val="#ppt_x"/>
                                          </p:val>
                                        </p:tav>
                                      </p:tavLst>
                                    </p:anim>
                                    <p:anim calcmode="lin" valueType="num">
                                      <p:cBhvr additive="base">
                                        <p:cTn id="14" dur="3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7410"/>
                                        </p:tgtEl>
                                        <p:attrNameLst>
                                          <p:attrName>style.visibility</p:attrName>
                                        </p:attrNameLst>
                                      </p:cBhvr>
                                      <p:to>
                                        <p:strVal val="visible"/>
                                      </p:to>
                                    </p:set>
                                    <p:anim calcmode="lin" valueType="num">
                                      <p:cBhvr>
                                        <p:cTn id="19" dur="5000" fill="hold"/>
                                        <p:tgtEl>
                                          <p:spTgt spid="17410"/>
                                        </p:tgtEl>
                                        <p:attrNameLst>
                                          <p:attrName>ppt_w</p:attrName>
                                        </p:attrNameLst>
                                      </p:cBhvr>
                                      <p:tavLst>
                                        <p:tav tm="0">
                                          <p:val>
                                            <p:fltVal val="0"/>
                                          </p:val>
                                        </p:tav>
                                        <p:tav tm="100000">
                                          <p:val>
                                            <p:strVal val="#ppt_w"/>
                                          </p:val>
                                        </p:tav>
                                      </p:tavLst>
                                    </p:anim>
                                    <p:anim calcmode="lin" valueType="num">
                                      <p:cBhvr>
                                        <p:cTn id="20" dur="5000" fill="hold"/>
                                        <p:tgtEl>
                                          <p:spTgt spid="1741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iterate type="wd">
                                    <p:tmPct val="10000"/>
                                  </p:iterate>
                                  <p:childTnLst>
                                    <p:set>
                                      <p:cBhvr>
                                        <p:cTn id="24" dur="1" fill="hold">
                                          <p:stCondLst>
                                            <p:cond delay="0"/>
                                          </p:stCondLst>
                                        </p:cTn>
                                        <p:tgtEl>
                                          <p:spTgt spid="5"/>
                                        </p:tgtEl>
                                        <p:attrNameLst>
                                          <p:attrName>style.visibility</p:attrName>
                                        </p:attrNameLst>
                                      </p:cBhvr>
                                      <p:to>
                                        <p:strVal val="visible"/>
                                      </p:to>
                                    </p:set>
                                    <p:anim calcmode="lin" valueType="num">
                                      <p:cBhvr additive="base">
                                        <p:cTn id="25" dur="3000" fill="hold"/>
                                        <p:tgtEl>
                                          <p:spTgt spid="5"/>
                                        </p:tgtEl>
                                        <p:attrNameLst>
                                          <p:attrName>ppt_x</p:attrName>
                                        </p:attrNameLst>
                                      </p:cBhvr>
                                      <p:tavLst>
                                        <p:tav tm="0">
                                          <p:val>
                                            <p:strVal val="1+#ppt_w/2"/>
                                          </p:val>
                                        </p:tav>
                                        <p:tav tm="100000">
                                          <p:val>
                                            <p:strVal val="#ppt_x"/>
                                          </p:val>
                                        </p:tav>
                                      </p:tavLst>
                                    </p:anim>
                                    <p:anim calcmode="lin" valueType="num">
                                      <p:cBhvr additive="base">
                                        <p:cTn id="26"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amond(in)">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0"/>
            <a:ext cx="7010400" cy="769441"/>
          </a:xfrm>
          <a:prstGeom prst="rect">
            <a:avLst/>
          </a:prstGeom>
          <a:noFill/>
        </p:spPr>
        <p:txBody>
          <a:bodyPr wrap="square" rtlCol="0">
            <a:spAutoFit/>
          </a:bodyPr>
          <a:lstStyle/>
          <a:p>
            <a:pPr algn="ctr"/>
            <a:r>
              <a:rPr lang="sk-SK" sz="4400" dirty="0" smtClean="0">
                <a:latin typeface="Comic Sans MS" panose="030F0702030302020204" pitchFamily="66" charset="0"/>
              </a:rPr>
              <a:t>Ďakujem za pozornosť</a:t>
            </a:r>
            <a:endParaRPr lang="sk-SK" sz="4400" dirty="0">
              <a:latin typeface="Comic Sans MS" panose="030F0702030302020204" pitchFamily="66" charset="0"/>
            </a:endParaRPr>
          </a:p>
        </p:txBody>
      </p:sp>
      <p:sp>
        <p:nvSpPr>
          <p:cNvPr id="4" name="TextBox 3"/>
          <p:cNvSpPr txBox="1"/>
          <p:nvPr/>
        </p:nvSpPr>
        <p:spPr>
          <a:xfrm>
            <a:off x="228600" y="304800"/>
            <a:ext cx="7696200" cy="923330"/>
          </a:xfrm>
          <a:prstGeom prst="rect">
            <a:avLst/>
          </a:prstGeom>
          <a:noFill/>
        </p:spPr>
        <p:txBody>
          <a:bodyPr wrap="square" rtlCol="0">
            <a:spAutoFit/>
          </a:bodyPr>
          <a:lstStyle/>
          <a:p>
            <a:r>
              <a:rPr lang="sk-SK" dirty="0" smtClean="0"/>
              <a:t>Zdroje:Učebnica – Fyzika pre 6. ročník ZŠ,V. Lapitková, M. Maťašovská, V. Koubek, Ľ.Morková</a:t>
            </a:r>
            <a:endParaRPr lang="sk-SK" dirty="0" smtClean="0"/>
          </a:p>
          <a:p>
            <a:endParaRPr lang="sk-S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
                                        </p:tgtEl>
                                        <p:attrNameLst>
                                          <p:attrName>style.visibility</p:attrName>
                                        </p:attrNameLst>
                                      </p:cBhvr>
                                      <p:to>
                                        <p:strVal val="visible"/>
                                      </p:to>
                                    </p:set>
                                    <p:anim calcmode="discrete" valueType="clr">
                                      <p:cBhvr override="childStyle">
                                        <p:cTn id="13" dur="20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4" dur="2000"/>
                                        <p:tgtEl>
                                          <p:spTgt spid="2"/>
                                        </p:tgtEl>
                                        <p:attrNameLst>
                                          <p:attrName>fillcolor</p:attrName>
                                        </p:attrNameLst>
                                      </p:cBhvr>
                                      <p:tavLst>
                                        <p:tav tm="0">
                                          <p:val>
                                            <p:clrVal>
                                              <a:schemeClr val="accent2"/>
                                            </p:clrVal>
                                          </p:val>
                                        </p:tav>
                                        <p:tav tm="50000">
                                          <p:val>
                                            <p:clrVal>
                                              <a:schemeClr val="hlink"/>
                                            </p:clrVal>
                                          </p:val>
                                        </p:tav>
                                      </p:tavLst>
                                    </p:anim>
                                    <p:set>
                                      <p:cBhvr>
                                        <p:cTn id="15" dur="200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1840</Words>
  <Application>WPS Presentation</Application>
  <PresentationFormat>Prezentácia na obrazovke (4:3)</PresentationFormat>
  <Paragraphs>67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Comic Sans MS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Anka</dc:creator>
  <cp:lastModifiedBy>jarul</cp:lastModifiedBy>
  <cp:revision>17</cp:revision>
  <dcterms:created xsi:type="dcterms:W3CDTF">2006-08-16T00:00:00Z</dcterms:created>
  <dcterms:modified xsi:type="dcterms:W3CDTF">2023-04-03T13:57:18Z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3D5D425E99B94B36932066E5D49BAEC5</vt:lpwstr>
  </property>
  <property fmtid="{D5CDD505-2E9C-101B-9397-08002B2CF9AE}" pid="3" name="KSOProductBuildVer">
    <vt:lpwstr>1033-11.2.0.11219</vt:lpwstr>
  </property>
</Properties>
</file>