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B5D6-C796-40CD-9D78-EEB69EBC13B4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33BA-6A83-428B-92DA-569DC1A72D92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33BA-6A83-428B-92DA-569DC1A72D92}" type="slidenum">
              <a:rPr lang="sk-SK" smtClean="0"/>
              <a:pPr/>
              <a:t>6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D4CC-459B-4357-A295-160D894FE531}" type="datetimeFigureOut">
              <a:rPr lang="sk-SK" smtClean="0"/>
              <a:pPr/>
              <a:t>11. 1. 2015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C245-76B1-480A-92DA-209948B8B58F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002060"/>
                </a:solidFill>
              </a:rPr>
              <a:t>Prezentácia o Chémií </a:t>
            </a:r>
            <a:endParaRPr lang="sk-SK" sz="5400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0" name="Picture 2" descr="http://web.tuke.sk/hf/prezentacie/chemistr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7272808" cy="318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27584" y="260649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sk-SK" sz="4400" dirty="0" smtClean="0">
                <a:solidFill>
                  <a:srgbClr val="7030A0"/>
                </a:solidFill>
              </a:rPr>
              <a:t>Chémia</a:t>
            </a:r>
            <a:endParaRPr lang="sk-SK" sz="4400" dirty="0">
              <a:solidFill>
                <a:srgbClr val="7030A0"/>
              </a:solidFill>
            </a:endParaRPr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7772400" cy="5472608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-študuje : látky a ich premeny na iné látky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: správanie sa atómov a molekúl pri chemických reakciách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-chemická reakcia =  dej , pri ktorom východiskové látky zanikajú 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a vznikajú nové , iné látky (rušia sa väzby a vznikajú nové)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-chemické disciplíny : anorganická chémia(študuje prvky, zlúčenín okrem 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zlúčenín C)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: organická chémia(zlúčeniny C)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: makromolekulová chémia(makromol. látky)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-hraničné disciplíny : fyzikálna chémia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: biochémia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: molekulová biológia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-aplikované disciplíny : analytická chémia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 : agrochémia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 : chem. Inžinierstvo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                                   : chem. technológia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2555776" y="314096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2339752" y="3212976"/>
            <a:ext cx="4320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www.oskole.sk/userfiles/image/ch%C3%A9mia/exo%20a%20endo/exo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267315"/>
            <a:ext cx="3923928" cy="2590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výroba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koniec  18. st. zamerané na výrobu Cl , sódy , HNO3</a:t>
            </a:r>
            <a:r>
              <a:rPr lang="sk-SK" sz="2000" dirty="0"/>
              <a:t> </a:t>
            </a:r>
            <a:r>
              <a:rPr lang="sk-SK" sz="2000" dirty="0" smtClean="0"/>
              <a:t>, H2SO4 </a:t>
            </a:r>
          </a:p>
          <a:p>
            <a:r>
              <a:rPr lang="sk-SK" sz="2000" dirty="0" smtClean="0"/>
              <a:t>½ 19. st. org. chemikálie , výroba kovov</a:t>
            </a:r>
          </a:p>
          <a:p>
            <a:r>
              <a:rPr lang="sk-SK" sz="2000" dirty="0" smtClean="0"/>
              <a:t>chémia zameraná na chem. výrobu = technická chémia</a:t>
            </a:r>
          </a:p>
          <a:p>
            <a:r>
              <a:rPr lang="sk-SK" sz="2000" dirty="0" smtClean="0"/>
              <a:t>Metódy spracovania surovín = chemická technológia</a:t>
            </a:r>
          </a:p>
          <a:p>
            <a:endParaRPr lang="sk-SK" sz="2000" dirty="0"/>
          </a:p>
        </p:txBody>
      </p:sp>
      <p:pic>
        <p:nvPicPr>
          <p:cNvPr id="4098" name="Picture 2" descr="http://petrkvicala.cz/wp-content/uploads/2009/10/chemie-1-620x2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5040560" cy="2381250"/>
          </a:xfrm>
          <a:prstGeom prst="rect">
            <a:avLst/>
          </a:prstGeom>
          <a:noFill/>
        </p:spPr>
      </p:pic>
      <p:pic>
        <p:nvPicPr>
          <p:cNvPr id="4100" name="Picture 4" descr="http://zdravydom.eu/AquaVia/AK1/industrializa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356992"/>
            <a:ext cx="2647950" cy="2743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sk-SK" dirty="0" smtClean="0"/>
              <a:t>Chemický priemysel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 fontScale="85000" lnSpcReduction="20000"/>
          </a:bodyPr>
          <a:lstStyle/>
          <a:p>
            <a:r>
              <a:rPr lang="sk-SK" sz="2000" dirty="0" smtClean="0"/>
              <a:t>Zameraný na výrobu org. a anorg. chemikálií a syntetických látok.</a:t>
            </a:r>
          </a:p>
          <a:p>
            <a:r>
              <a:rPr lang="sk-SK" sz="2000" dirty="0" smtClean="0"/>
              <a:t>Základné výrobné procesy                 chemické </a:t>
            </a:r>
            <a:r>
              <a:rPr lang="sk-SK" sz="1800" dirty="0" smtClean="0"/>
              <a:t>– </a:t>
            </a:r>
            <a:r>
              <a:rPr lang="sk-SK" sz="1600" dirty="0" smtClean="0"/>
              <a:t>prebiehajú pri nich chem.</a:t>
            </a:r>
          </a:p>
          <a:p>
            <a:r>
              <a:rPr lang="sk-SK" sz="1600" dirty="0" smtClean="0"/>
              <a:t>                                                                                                          reakcie (oxidácia, redukcia,</a:t>
            </a:r>
          </a:p>
          <a:p>
            <a:r>
              <a:rPr lang="sk-SK" sz="1600" dirty="0" smtClean="0"/>
              <a:t>                                                                                                          polymerizácia , kondenzácia, </a:t>
            </a:r>
          </a:p>
          <a:p>
            <a:r>
              <a:rPr lang="sk-SK" sz="1600" dirty="0" smtClean="0"/>
              <a:t>                                                                                                           elektrolýza , biologické procesy)</a:t>
            </a:r>
          </a:p>
          <a:p>
            <a:r>
              <a:rPr lang="sk-SK" sz="2000" dirty="0" smtClean="0"/>
              <a:t>                                                                                                                                                                                                 </a:t>
            </a:r>
            <a:endParaRPr lang="sk-SK" sz="1600" dirty="0" smtClean="0"/>
          </a:p>
          <a:p>
            <a:pPr>
              <a:buNone/>
            </a:pPr>
            <a:r>
              <a:rPr lang="sk-SK" sz="2000" dirty="0" smtClean="0"/>
              <a:t>                                                    fyzikálne – ide o fyz. zmeny látok: mechanické</a:t>
            </a:r>
          </a:p>
          <a:p>
            <a:pPr>
              <a:buNone/>
            </a:pPr>
            <a:r>
              <a:rPr lang="sk-SK" sz="2000" dirty="0" smtClean="0"/>
              <a:t>                                                                                                                </a:t>
            </a:r>
            <a:r>
              <a:rPr lang="sk-SK" sz="1600" dirty="0" smtClean="0"/>
              <a:t>(drvenie , mletie)</a:t>
            </a:r>
          </a:p>
          <a:p>
            <a:pPr>
              <a:buNone/>
            </a:pPr>
            <a:r>
              <a:rPr lang="sk-SK" sz="2000" dirty="0" smtClean="0"/>
              <a:t>                                                                                                               : tepelné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                                                              (chladenie ,kryštalizácia)                </a:t>
            </a:r>
          </a:p>
          <a:p>
            <a:pPr>
              <a:buNone/>
            </a:pPr>
            <a:r>
              <a:rPr lang="sk-SK" sz="2000" dirty="0" smtClean="0"/>
              <a:t>                                                                                                               : difúzne</a:t>
            </a:r>
          </a:p>
          <a:p>
            <a:pPr>
              <a:buNone/>
            </a:pPr>
            <a:r>
              <a:rPr lang="sk-SK" sz="2000" dirty="0" smtClean="0"/>
              <a:t>                                                                                                                (</a:t>
            </a:r>
            <a:r>
              <a:rPr lang="sk-SK" sz="1600" dirty="0" smtClean="0"/>
              <a:t>destilácia , absorbcia ,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                                                              adsorbcia, extrakcia)</a:t>
            </a:r>
          </a:p>
          <a:p>
            <a:pPr>
              <a:buNone/>
            </a:pPr>
            <a:r>
              <a:rPr lang="sk-SK" sz="1600" dirty="0" smtClean="0"/>
              <a:t>-základné anorg. chemikálie – HNO3,H2SO4,HCL,NaOH,Na2CO3,NH3</a:t>
            </a:r>
          </a:p>
          <a:p>
            <a:pPr>
              <a:buNone/>
            </a:pPr>
            <a:r>
              <a:rPr lang="sk-SK" sz="1600" dirty="0" smtClean="0"/>
              <a:t>-základné org. Chemikálie – toluén , benzén , naftalén , k. octová</a:t>
            </a:r>
          </a:p>
          <a:p>
            <a:pPr>
              <a:buNone/>
            </a:pPr>
            <a:r>
              <a:rPr lang="sk-SK" sz="1600" dirty="0" smtClean="0"/>
              <a:t>-plastické látky a syntetické vlákna – kaučuk , PVC , silon , nylon</a:t>
            </a:r>
          </a:p>
          <a:p>
            <a:pPr>
              <a:buNone/>
            </a:pPr>
            <a:r>
              <a:rPr lang="sk-SK" sz="1600" dirty="0" smtClean="0"/>
              <a:t>-farbivá – anilínové</a:t>
            </a:r>
          </a:p>
          <a:p>
            <a:pPr>
              <a:buNone/>
            </a:pPr>
            <a:r>
              <a:rPr lang="sk-SK" sz="1600" dirty="0" smtClean="0"/>
              <a:t>-výbušniny – TNT, dynamit</a:t>
            </a:r>
          </a:p>
          <a:p>
            <a:pPr>
              <a:buNone/>
            </a:pPr>
            <a:r>
              <a:rPr lang="sk-SK" sz="1600" dirty="0" smtClean="0"/>
              <a:t>- liečivá – penicilín , acylpyrín , alkaloidy</a:t>
            </a:r>
          </a:p>
          <a:p>
            <a:pPr>
              <a:buNone/>
            </a:pPr>
            <a:r>
              <a:rPr lang="sk-SK" sz="1600" dirty="0" smtClean="0"/>
              <a:t>-hutnický priemysel – Fe , oceľ zliatiny</a:t>
            </a:r>
          </a:p>
          <a:p>
            <a:pPr>
              <a:buNone/>
            </a:pPr>
            <a:r>
              <a:rPr lang="sk-SK" sz="1600" dirty="0" smtClean="0"/>
              <a:t>-potravin. priemysel – cukor , pivo , liehoviny , ocot , k. citrónová</a:t>
            </a:r>
          </a:p>
          <a:p>
            <a:pPr>
              <a:buNone/>
            </a:pPr>
            <a:r>
              <a:rPr lang="sk-SK" sz="1600" dirty="0" smtClean="0"/>
              <a:t>-staveb.  Priemysel – vápno , sadra , cement</a:t>
            </a:r>
          </a:p>
          <a:p>
            <a:pPr>
              <a:buNone/>
            </a:pPr>
            <a:r>
              <a:rPr lang="sk-SK" sz="1600" dirty="0" smtClean="0"/>
              <a:t>- petrochemický priemysel – spracovanie ropy                     </a:t>
            </a:r>
            <a:r>
              <a:rPr lang="sk-SK" sz="2000" dirty="0" smtClean="0"/>
              <a:t>               </a:t>
            </a:r>
            <a:endParaRPr lang="sk-SK" sz="2000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059832" y="14847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843808" y="1556792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smtClean="0"/>
              <a:t>Chemické suroviny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sk-SK" sz="2000" dirty="0" smtClean="0"/>
              <a:t>minerálne - rudné ( železité a neželezité rudy)</a:t>
            </a:r>
          </a:p>
          <a:p>
            <a:r>
              <a:rPr lang="sk-SK" sz="2000" dirty="0" smtClean="0"/>
              <a:t>rastlinné - drevné hmota , rašelina , liečivé r.)</a:t>
            </a:r>
          </a:p>
          <a:p>
            <a:r>
              <a:rPr lang="sk-SK" sz="2000" dirty="0" smtClean="0"/>
              <a:t>živočíšne – tuky , kože) </a:t>
            </a:r>
          </a:p>
          <a:p>
            <a:r>
              <a:rPr lang="sk-SK" sz="2000" dirty="0" smtClean="0"/>
              <a:t>Fe – vyrába sa zo železnej rudy , Al - z baoxitu,</a:t>
            </a:r>
          </a:p>
          <a:p>
            <a:pPr>
              <a:buNone/>
            </a:pPr>
            <a:r>
              <a:rPr lang="sk-SK" sz="2000" dirty="0" smtClean="0"/>
              <a:t>    NaCl – z kamennej soli(Prešov)</a:t>
            </a:r>
          </a:p>
          <a:p>
            <a:pPr>
              <a:buNone/>
            </a:pPr>
            <a:r>
              <a:rPr lang="sk-SK" sz="2000" dirty="0" smtClean="0"/>
              <a:t>          vo vysokej peci, najprv sa získajú oxidy-Fe2O3, pri Al-Al2O3</a:t>
            </a:r>
          </a:p>
          <a:p>
            <a:pPr>
              <a:buNone/>
            </a:pPr>
            <a:r>
              <a:rPr lang="sk-SK" sz="2000" dirty="0" smtClean="0"/>
              <a:t>-Nasleduje  redukcia  oxidov – Fe – vo vysokej peci (koksom) cez nižšie oxidy až na elementárne Fe , Al elektrolýzou alebo redukciou koksom by vznikol karbid hliníka.</a:t>
            </a:r>
          </a:p>
          <a:p>
            <a:pPr>
              <a:buNone/>
            </a:pPr>
            <a:r>
              <a:rPr lang="sk-SK" sz="2000" dirty="0" smtClean="0"/>
              <a:t>- Elektolýzov sa získavajú aj alkalické kovy , Mg a kovy alkalických zemín</a:t>
            </a:r>
          </a:p>
          <a:p>
            <a:pPr>
              <a:buNone/>
            </a:pPr>
            <a:r>
              <a:rPr lang="sk-SK" sz="2000" dirty="0" smtClean="0"/>
              <a:t>-Výroba kovov – Metalurgia</a:t>
            </a:r>
          </a:p>
          <a:p>
            <a:pPr>
              <a:buNone/>
            </a:pPr>
            <a:r>
              <a:rPr lang="sk-SK" sz="2000" dirty="0" smtClean="0"/>
              <a:t>-H2SO4 sa vyrába oxidáciou SO2 na SO3</a:t>
            </a:r>
          </a:p>
          <a:p>
            <a:pPr>
              <a:buNone/>
            </a:pPr>
            <a:r>
              <a:rPr lang="sk-SK" sz="2000" dirty="0" smtClean="0"/>
              <a:t>-pri vzniku SO3 a NH3 (z N2 a H2) sa uvoľňuje</a:t>
            </a:r>
            <a:r>
              <a:rPr lang="sk-SK" dirty="0" smtClean="0"/>
              <a:t> </a:t>
            </a:r>
            <a:r>
              <a:rPr lang="sk-SK" sz="2000" dirty="0" smtClean="0"/>
              <a:t>teplo</a:t>
            </a:r>
            <a:r>
              <a:rPr lang="sk-SK" dirty="0" smtClean="0"/>
              <a:t> </a:t>
            </a:r>
            <a:r>
              <a:rPr lang="sk-SK" sz="2000" dirty="0" smtClean="0"/>
              <a:t>, podľa princípu pohybovej rovnováhy, viac SO3 a NH3 dosiahneme zvýšením tlaku a chladením reakčnej zmesi.</a:t>
            </a:r>
          </a:p>
          <a:p>
            <a:pPr>
              <a:buNone/>
            </a:pPr>
            <a:r>
              <a:rPr lang="sk-SK" sz="2000" dirty="0" smtClean="0"/>
              <a:t>-pri chem. technológií sa využíva vracanie nezreagovaných látok do výrobného procesu</a:t>
            </a:r>
          </a:p>
          <a:p>
            <a:pPr>
              <a:buNone/>
            </a:pPr>
            <a:r>
              <a:rPr lang="sk-SK" sz="2000" dirty="0" smtClean="0"/>
              <a:t>-vedľajšie produkty Ch. výroby – pri výrobe Fe – Co,SO2,H2S, pri výrobe Al- zlúčeniny fluózi  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5" name="Zalomená spojnica 4"/>
          <p:cNvCxnSpPr/>
          <p:nvPr/>
        </p:nvCxnSpPr>
        <p:spPr>
          <a:xfrm rot="16200000" flipH="1">
            <a:off x="539552" y="2636912"/>
            <a:ext cx="648072" cy="360040"/>
          </a:xfrm>
          <a:prstGeom prst="bentConnector3">
            <a:avLst>
              <a:gd name="adj1" fmla="val 64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Dovoz surovín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Maďarsko – baoxit </a:t>
            </a:r>
          </a:p>
          <a:p>
            <a:r>
              <a:rPr lang="sk-SK" dirty="0" smtClean="0"/>
              <a:t>Rusko – ropa , zemný plyn</a:t>
            </a:r>
          </a:p>
          <a:p>
            <a:r>
              <a:rPr lang="sk-SK" dirty="0" smtClean="0"/>
              <a:t>Poľsko – S, uhlie , pyrit , kamenná soľ</a:t>
            </a:r>
            <a:endParaRPr lang="sk-SK" dirty="0"/>
          </a:p>
        </p:txBody>
      </p:sp>
      <p:pic>
        <p:nvPicPr>
          <p:cNvPr id="4" name="Picture 2" descr="http://www.phycodea.hgbecker.de/Bauxit/Bilder/Rabac/BBxtRc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268760"/>
            <a:ext cx="1908720" cy="143154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SEhQUEhQVFRUXFhcVFxcXFRcVFRgVFxcYFhcUHBgYHCggGB0lHBgVITEhJSksLi4uFx8zODMsNygtLisBCgoKDg0OGhAQGiwkICQsLCwsLCwsLCwsLC8sLCwsLCwsLCwsLCwsLCwsLCwsLCwsLCwsLCwsLCwsLCwsLCwsLP/AABEIAMkA+wMBIgACEQEDEQH/xAAcAAABBQEBAQAAAAAAAAAAAAACAQMEBQYHAAj/xAA9EAACAQIEBQIEAwUIAQUAAAABAhEAAwQSITEFBhNBUSJhMnGBkQcjoRRCUrHwM2JygsHR4fEVJENTksL/xAAYAQADAQEAAAAAAAAAAAAAAAAAAQIDBP/EACMRAQEAAgICAwACAwAAAAAAAAABAhEhMQNBEiJRE3EyYYH/2gAMAwEAAhEDEQA/AIgtUQs1JC0QWo2SMLVELdSQlLlpbCN0qXpVKyUuWjYRRaoulUkJRZKNkii3Si3UoJXslARunS9OpISlyUBF6de6dSglF06AidOvdOpnTpRboG0Pp0nSqd06OzhizBVEkmAPekNq7pV7pUHOt9sIoNr1gggt029FzSFPkEzBHisjhudriH862rKYIKSpjvvoac55ivjWw6VJ0qDg3FrWJBNuZWMwPYnWJGhqyNqhKuNqh6NWRtUJtUbG1cbVCbVWJtUJtUbG1cbVCbVWDWqHp09ntXmzQm1VgbdAbdGxtANmg6VWHSpOnRsbSclEEowtEFqSAFpQlO5aULQDQSiCU6EoglBGslKEp4JShKBsyEpclPi3RC3QWzASlFupASiCUhswLdL0qkBKJUo2DAtUvSpvGcQt2gSx2IUxrBOwJ2WfehsWruJQvbdURbgRirBmI0nLAnv28aUrlpUxtMY3FBCEUr1CCQGMKoH7ze2orP8AA+b2sYtOpmcC4yM3pCAbGAPfya0PM+CbD2rOJs2kYZSkgnMWcwGJYnNmAMkxFU3OvK02sPibQVVzZLqKwdVuOc8nLpoxjWplmXbbHCOn8X4M2ItB7TKjErcR1OaGBzBtRB/6rMcZ/DbD2wbiltCWfMd5+KCPhnetbyYSuEtq5mBAnxQ83cunF2SqXHBA0XMVRvYka0Yzj6pfO2IwjYTFuMPdVsmU5h6SykyMyScp7Ee4811Lhl4XrSXAIzCSPB2I+9ZK5yqkmEKXFdrR3PqUwwMTOvetRjrowN3psh6JAKkCWVsozbfENJ8771dyluhnjtONqh6VSMNdS6ivbYMrCQwMginClG2KCbVCbNTslCbdGwgNaoGtVYG3QNbp7G1ebVCbdTjbps26D2hG3QdOppt0OSgEC0QSnAtGFoBoJRhacCUQSkRsLRBaeCUQSgGVWiy07kowlBGctEFp4JShKQNBaILToSlCUA2FpLynK2XeDHzjSn8lQOM8Xs4VM15wszlH7zEdgPtr70COM3L+IuNfRnbKz/mDcNlaBp5B71vuFW1w9hL9m90sqmxiFc/l9UeqxfIGqqRKyO8CsTfxJuXrjgBQ7Fwo10YyR71LW6Gm2ZIIIOu6nb7VeWO46ttFf/FlrYCLhrTKrprLaqoEqARtV1y/zPb40+Jtm1btX8q3LXqy5lRh6SJh3H8R7GNBXJ+J4J7TurrldWykEeRKn2kQag8Ouvauo6khlYHTfXQx8xIo/jx1wNvqrlINcw6FzuOwygDaB3+tW+Kc21kSY2G5J7CoHJyxhLX+EfP2/SrUDM22i7fPuazww+nHdRe2PtYG9Ftr1u3Zd7rFiSHLBmzTOoVo7VlOfuZTbzJcwq+hpWbpGx0Ihe8TFdedAwggEHcESKw/O/Ax0jmU3LUGWjM9vxMCWT33Ed6d8cl36OWWud8C4qbKi7ZU3MLdOZ0XW5YaSHITuJ3y77xW7tsGUMpBUgEEagg7EVzHgvCL9s31tOsDIyEfAc+YHU6fuj/itHyjzFGa3i/ySDoXhbYYnVc7HdpBAEjfXsXU+TH21hWkK0OD4hYvMy2r1q4V+II6uV+eU6VJ6dSxRstAUqWbdAUphEZKbZKmm3TZSgITLQZKmMlN9OmABKMJTuWiC0jNBKMLToSiCUEaCUQSnQlGEoBkLRBaeyUQt0iMhaIJTwSjFugGMledgoJYgAaknQRTt91RWdjCqCxJ7ACSa4TzFzPfxuILZ2t2BrbUAgRtP95p7/anjNqxx+TqHEudcLaQMGLsxIVQCJI0kltFWe5rL3eB3MdfS9iWNxTotuz60Re2vcDz5rDcL4iti5muWxe19avqCDuNd9P1rp/DsPYu9TEYO9ds4cbwCACqhjbyjQHYgeIp5fXptMZOkLmfk04ZA1tWIUSpjWOwPisexIysQ2m48qdx9K6By7xvE376hjmtHQ5l0I2Gm01nua+A3LOIKKhiZB3EHtPalhlZfjkrtE5g4h1rSFyRcROkzAD8y2utljH7y6j30qBy7w9urbuL8aMGU6H1KQQYO+tP3cMqplZ11G0yf02ocJfyREkyBJ0+sCrlkmoLja7zybeus17OwZSLbDLsrlYYfWBp2itOBFc/5H4zbswmIbp3L7AomUhcuWFJJGhOu+8iug0vF/inKcvU1i7620Z30VVLH5AU7WT/ABB4gqWkslwpuONzEhe31aPsavK6myk2zHBuJLbOIKhbYuBnFsgZMxJyhRECJqBg8HhLV1Fx+UowYZXRnV7mhEgA99ddJA7xUngVxAz3boCrb9KBtAXJgE+2/wBxVTzjeTEWi1xQx1JyHQpIJXNGhKjftPtXLP8AJou+OcJwFrLiMDaNu6siMOhtkzlILK0KV0gjvnqZy3xM4i0C4y3VOV1iPUO4HuNY7fKCee8y4XD3MNYbCvc6XSAX8xsyMJzoZJ2OkbbR2rGsXspaa3iLouEm6Pi9DKz2wQ09wDqBtodN9pLlNoyw3H0T06E2qrOS+KtisJbuPHUHouREF10zCNIYQ3+arzJUue8IZt0DW6mm3QNboCC1um+nU9rdB06BtGCUYt06LdGLdAMhKMJToSiCUA0EoxbpzLRqtANC3RZKdy0xexAWkQm0qvx3EFtiWZVHkkAfrVfxfja20ZifhBP2E1xrmXFPi7qZEc5yArOZJLGNJJCy3gwNthV447aY4bb/AJy5iS/YbD2bqM9305VYEkCSdvlWM49xVL923aVemLVtLYWIgjcR7GfvWPto9m6Z9L2nhhOoZWgjTfWa2b4FlFu9dyk3FlGjXLO5+UVepGuM1EvhPLKMzF5kiRlAZddNdd/arLl+1Ys4i4FxByqhFy0HCSW9KFc2jMGyz7fSo+I5jt4bDvhUWzedxIu2y4uKToQWjYwDHua509gjXfXWlJct7X06fi7N0EoGbOnxIVyMvyUaeD8q0dvr40qzIbegDHUZztCjtm0396yeDxwu4Oxi1e4+Isk2r7Hss/lE6y3pgZjvMVteFcyg21uLAOhcROuwI9vIrHPf4d3Jwx3NHAsbg1z5MMQxK+hWZ1X+Nj2+dVD/AJbEucxEN6e/c6nvXXr+DTEdQtcV5UnKpBbQZtj23O0QDrXPuZeCtYh8hhmGVjIBjWB5MD+dLHPfC8L+l4dfL+tnLTEBp2H7vkCtZwfmy7ZVmN9WXN6bJm4QDMBSSGgQBvWLsvCi4gFwKZKmQQJ0MDWPeqy9cOIvdSYJ3WdgNNPIpzHkZcx27C/iBYyzcBXQbaiTsuv89RWD5k5lTHDFBrKG5bKtaYFWYBW0AJ1mCcwXSe9ZW9c6RAzZ7ZAkblT3Hnx/pQ2eHk3rT2iCC67HSC2orT+6zk0veI41r+ANw6S6IR7hgNfrUXjV+2iNaJggtDARmGZgPl2+9TuIqLVq9hiqPb6nUUkMGzkAyCrAiDWc4zgMHiCGXFX7FwhVIvWiyaLDGbQ0BOWNzoZGtTjIf9IHJyvcuX7SMOmcrSfhXMfiknTQn9KsPxe4euHxOHFsgqMMluZEkq7+ogHSc33BrV8mcvphrHTc5y2YuyCJEmCJ1PtNV3GcHhiAxZLinVrRJDLcBEDLt2321IpzL77TOWm/CDAumBzOIFxuog75SAMx+e/yitx06p+QcPGCtuSSbpa7r2zGAvyChRWhKVNvLlzv2qKVoClSylCUpJQ2ShNupZShK0BDW3RBKeCUYSmezIt0Qt09koslIjPTpStSFShcgb0BU4u6R2rMcVxzCa0fE+IW1GtYPj/NFhJmtMY0xjNcf4mxlTsdD8qlcE5XtXUD3sQoTLmm2CyKRpkKtEMPT4HuYqixWO/aWPTQlY9RB2ymYI8HTX2+dT+Mcde5w3D4CMhRnZ3H/uNmYrHcAK0Ge+nbW8t+nRioP/CC7jXt2GNxJJUmFP1gkDX3NWHE7T2h0dQUBA+pzSPIkx9KqcHauWGz2o7d9f8AutE/GcS1lDesqwL5FuOAIO5g7be9F2ftUYbgr5czaEgGfberbl/le5jrqWrcKpgM+0jcwe7RP2rdOiWbKvf6Qs3BNskZzIUNkDrCgkTuO1UF7qpdJwrlU0ZWUwZjtG0AkfU1H8lpRY8M4Tbs3cThhZuWrMdC4JHWdSJF1gT6idCANNz3qDj7LYO0MMyBboOYuGzIykSP0IBG2lBa4PeuHOzXGY6liWJJ8k7mtDwXkW5iLaXTMZ8roTBKKdfnJ0is7ze2svx2psRaYIjSc2VNR2ECB8qj8ypcvW7fWd2TKCCSTrvA8d62HPl2yWH7O9vqoCr2fhaFHjsQPbasxzBjb2FsZcyHN0y2gaAVAABPYSPrSxtKfqiwqQqvbYoROp1BAGnvrtVxb5ae9ZGIRUUkE5VbeJ9QHbbaazuCxdy4xE+kDYAAT/U1uuR+Ka/s12Mrq6I7EenOpET/AFvVZWwXfcZDCKbjZV/tCNNBlYxPqnvpvVvyzwN7V1XusbSnWR6gCO5BI1/3p1LIwWOv3MJcLIsWkZgrgtA6hEiPiETHmnsHxodS91nW2bgZ0dvUR0lzZEJ2JnQAiT8hTyt1wKv8Tyw11Dez5lIDLlUh/Zsu4+VYfivBrfUGbOxJ+pk/L/Wp/H+ecfbs2+k9rpFAEuJa1IEeqWJIcRr9dO9HgMZisUjviMpOZQhRYzMRJYdiNVk/7UpMsebUtFjeJLhbJvPByKgiYlmiEB95FRL2BtYt7FwWwyuhcBlywDsTqS0zEHTY/K05bsi/h8npa4cwuXLgze+Zc0BIzwJB+sVmeYeOXMLjLThXtBArWlKAWbnxK2ogkGAD6TEzIMVM5uonGadX4G6GyqW4/LAtsoEZGUarHaKsMtc65W5mS5fW6mgv3Sl5ZnJcYkrP+YwD3U10iKenNnjqm8lCUp2K9FGkGClBk9qkxSZaQRAtEFowtEooABbowlHFFFANPoKzfHeK9MGtRcGhrDc3oApmqx7VjOXM+aOdTmKKtYPGYtrrSe/apHHmBvNFM8OtmS4E5BPtJ0H9e1dMmnTJppLGTCASqyLRVyjmSzQwM6gsJA02EjzTPB8QcQLpgQlvWfLGAR4/7rMYrMW9RJJ13J/nVzyrjxaZ0YGLqFdP4gZX/X70tDaywcqragFVLSwkaDasticdccFWdsubNlk5c0Rmy7THetCttnu6zlJykdgDUXnPg4wmJZBmKwrKWGVoZe4+c0prZ5dLDkfFi6ThMS7dG4QV1zBLh0zAHQE6Ce1a/wDDxUs4prF5S7ox39SsYICD2kgzXOOGXQmIstaJLq6sNPigho1+W1dg4LfX9qu3nE3XJddgsnUBvEeBWfm4lGLVYm49+4epbWylk5Mq+p3JjKhMbHSI2mtDxvjdnhmFV7oMCFCoBq5knfQDfWqngt+1duW16is8s5AM5ri+ot/OPlVpzlwg4qwAnTFy2wuJ1VzWyQCGVh4Kk69jBrPxe8iut6rkPG+crWNvJfNoWmByh0JLMsfCzCNR2NHxvBBvyV+Er6TI7jMdOw8fKrPiXDXytZuIiAgEaBQHB0IYHSAwp3hXDmVesCGEMgJXPbnKbeY66xuJotna5WS4dgAtsmfWTDjurKSI809ZQ9u3inTw+4bjFRDKvq7owA1Mjt4O805hcfbtZi6kkbLmEb9yNY+UU1bJioS0ARGRSYGkga1msDgr2L6mIW2SqDIoDKJeRAykyQJ1gTGvmtFzinUFq5hiLiMoGZRBRpkoUEkEHSnuHXcOXtJcfqIAOp6mtusgnKASFGp10+tOXU2XpVWeD30uvhntM2HZi8LBNlzuBJOnY6+DOlajG4h1G0qii2mURLGROs7Lm+seauuAcBCJexCMRbyHKCwdHjYI5M+RM6GidEu5Fw+YqzA5oJbNHqB1EbARUZZ8kkcE4NY/YlOIbpqWZ7mZgJBIKodSNh+tcy/EbjyDFItq2jrbzCbhdjDMHy6ER58+qu5YrCi0ls3YItnNr3bWCdN9Sa5Z+KfDDjn69q0EuIqCAQTezaTIj90Lr7R3p+Kz5fYlR+EeBe7igwLqhymN1Yo63CCf7uXQ7+r519AxXMfw+4S+Hxtq2omymFJLQf7diuYztqCT/mFdRIrXvlh5OabikinIpIpaZ6BFJFHFeilojAFKBSgUtQT1epaWmAkVjedMOMjaxpWzY1z38R+IBLbawToNe5pztWPbjN3gRudW+GVkS6LZGaGkqXLR2UKDr5qxsYRMwW2o0IABUgsZAKyRqZ3mk6JUKApVGIZyzaPBPqjaJ+f2ipVrH3nhjdK6+kDKEUIJEDXue/k1tbXWi8z8vqhX0srtrAGXTaYPadtp3FZK/hnsXQGEEEH+jXWeA4W66G9fxFu6zlWIINy5CyohgpygayBvpWc/ELCB7q5DmMhQxTJMx9/+KjHPnVGt1AOLz2vydGAOo+Ke32qh4rduXkR3lnEo0yW02/StJz5ywOGNbW3cDggMxBDFWIEo0bayR7H2qkwl5yVVVm4+iqBB+dVjZZuDKeqb5d4Q9+8noZUUhrjgHRAfU2veJrseMu4dbz5MotOSF3+EiAVJ18nWvXOEg4e1bu+h1tILhRiAzLrJE6nafJFRsfdPTGWz1BIBJEqOw+RMVhnn8qJEe0xRiUbVdRB7dq2HD+bLluxmb8zf4jLgxsD3+vmsRmuFMyW0t6aC4xUEbyD3n3phsbeWwyNaKkHMHDqyyYAywZMD/eg7NpvEuLPijlcNm0XKVOmvke+81a8B5ltYOwMO9q6sZyz/ABqXkkELMgRAp7k/AoLLXmJuPkYkToPA9zpvRW8XhTi5vBFGW43rOhZEJGn7x02jtUTVvxFsvCu5o40pS01oFW1YswClgRtG8QO+9YnjwBi5bgo4zATMdip+RkVc8VwV/HlRaXKGAYkg6aAHQbazv5FRLnLVywjI8gkyCQJzaDRR21G5Na46k/2JNcKfgOFuu1zIHIRDcfKWAVVgSQCN9BXW+XMJhsNgkfFW0vX8QpYpC3X6TTCkxsVOs7lo1islw3gAQ3WNxLapbZzmJ9eXa2vkEx2o/wBhu9MMULKYYQCRDAtmaP8AC2nsfFO5SnZxwt+McdfFB0HotAQsQAojdBIGYbFjoBOomKjci8xjD3haysbbMBM5irbTJ7RoTptMCSKrTg3uGCCBELrqB3OXQGft/Or6xyoy2i6AbawwZoO8gGAI/nWds1otT2tucOd8OB0yHJnTQAN48yK55xXm5Oq1u2923bOUEMq3VRxGZ1KvK6gaLp7TRZEtC5+WDcj0HfsQUIuEhZk6qPYg9slzHgrdq6ejm6TapmJLAQCQSVEwWKzGpQ1rhhL2rDGbfSPJnClsYe3lu9YMikXJkMp9QaRvM/pV+RXz1yb+Il/h6WLbxcw+YgoR6lQsSSj+ZzGDI7abj6AweJW7bS4hlHUMp8qwkGtJNcObPHVpyKSKOKEilpACKSjIpIpaIwBS16lrJL1er1MY7FC2hZuwphl+euZXwlpii7CuNrxp8SwvYo5lOYIvYE+kMOxI1I86CnvxL5t/arht25ygwff2qq4iAtm3bEqVKszE6BYMiImSSD9K0xx1HT48NRZcc4m+IZJFu3ZQZbdq2DABIAXXVmJAk0zh+GPfvW0hwgOV2APTUE6tcIHpHfTx9ak8uOLjW7q2QemwGXSSojWJ3hhqJ7V2bAYMYfCJhRctriWKvc0mWfO5DRqVhHWT+6sd6Vvx6aK7jOAw+Aw9i3bVcsKGgZmIjW4rnYiCRIg6+KwX4l2SbKPaUskB8+25IGk6EZTPvXTePcLW8tu7evFwWChYKIAxCkopOb6k9/FYvFYf/wBOLTtEm5cCAH0oxkIZJg94kxNY7+2x1y49Y404GS9Ny2QRBOqyZlT5n71r/wAOLuFS6927cHUEdNWXbsD9KgvyO168tuw0M50DAkeS0jUD6bkU/wAC5cu2LTXiisrHIGDBspUwZUa7x9q2yuOtDVre8cxbFQ6aozm2WEH1wGjQyNDMkAVG4dzFdwwcWQuZhlLN6iPECcpMk7iqLD9QFSVyqTBOuUka79jBqbh7PckCZj51l8ZDSMTjrKpbBGd8k3DOXK3jXyBOmlQrGOQgFCQpOnqEaazp/tU7BXVOGVHtqGL9bPr1FbQD1DfTWDtNO2sBbtpKorknNoIm5sGCyACe8RM0cQvaWcclrILAy2rljqNOgBzlS3zzGI9qiWcHbvXGVY6xHTLTmYEkAwfET+lUXNF64b9i0ihdVuFQFAHrzZQI+HaB7mtFxPDC4pe1aZB8TPOSWkEqHidvJ1JGmlTrX/TTGN/CvbWywlZDFho2aND7CJqbzFxzOqJZKPdLLnDpmCgySYOh1CxvtVhyXy+LwF26CAAoABADkD42jWSInXXc6mpXPfD7Fi2l1bSq5uRmAiSVJ1jfaiePf2/C43pg+Y8BdS7aUksXjKsagkwRAOp2+9XXEuLItnDdS6pxJ6QFlAFuFbhClnZ0OViWMkwBI37h/wCQ65QNBuFlYARmDp6lAYkQdD7Ed+9e4qoLvfawBibNtWGYMSxtS6hXBgFmAU+mIfeRRjd9nb6TWcX7dsMPUHKqGURMkZWgkNKsNQNWJ01rJcv8f/Zbj27t24txXZChdiAVYqR40I7jWPJqRh+cr2HweINqylq6GVmVs7qA/qUrLAzKnSfGm1YfjmJBvftKhbgxH5zfDKPcJLowA7ENB7x3rTDx9ypvTo3E7Nq+M9vZvUBpmEmDPtIrOcS4I2LS3ZtJmxC3IkFYNsz39iR3j/Sv4Lx65mj0gAqCMo2Ij3mfbfWtxjmsWPU2YPo5W0GYqddDMfCe87g70ucLo5a5DzVae3cNllKi0enB9p1P+IhmHz9q+ivwe4k+I4VYe4SzA3EJJkkLcbL9hA+lctcW8ZjLQY37juSoa7aVFyojsV1OYkAHXz+ncuWcMtvDqFEAkn/8z+lbfLdkZZLOkNFFJVIDFJFHFLFLRaRK9Xq9WLMorN894jJhnOux/lWkrmH4zcZv2rQRE9DaF4mKfd0vCbrkfBcEbxvXFAZ0KuATBIJaY8mcu/8ArVry7gWvsz3wwHUAf05nUHRW6e5Ag7eDWY4bj3sXBctnUSCDqGB3UjuDWuwvExeYXrUB4yuhO4nx2/4rXLbqPY11sYkLYuktbKwyAlS24YSBHbTXvWv4NxQ3nv3XyjFXHR85IVVVCsW1LEZQQCDrBBM71F4Vg7b5muoCsLBJkgntI8U5jeEyc1oyNZHfX7SP61rHLKdFtacb/EKy2It2cOrG8pcNccFVJZcmiDR9AN9PY1jOLcwxiHRLbRAKgFrsRoczEAkAgn6gTR8U4ccylFB9YlmJN1SSJg+DAjvuJpvH8VtW2uECXYzm3A30P3pyT0bT8Bw1sWWuXXHUfZkIfINRqAZQ+xistxL/ANOLmpgyuh+KdRoDpv3rNWuMlb2dDlbUFhuR413HttU/Gv1FW6AeqzQ59OQxBVhpoRr7RFO+PVGGXLoHBn6SC3cRbxyAHMICsYzRG/eqGxfNrq3tH6d5ALTfFczMfSh2Ebme0xVtwbFFEL3GF5isn0ZQsf3leCfp9KqLJdlvI5Nu27q5gggMuoLSBtPY1njxbs+G94LzDhb9p7l+xZtsonphQ109oygayYAgnemuG4yxda5Nnp3GA6KA6K0bsRsZInSIFZXheEs4Znvm8Q5GXLOjJInXaAe2+m9WvBsapxFstMMoykiBm7gEabzE+e1TlJ6TJpZYPhqNeJu2WZQcubNARtYEkTsNP6hjiHDTke1byMoKvKnMw1ymVGiiCPGxouIcWNvI+YFS7BZAYL/EYbQad99fpXsLjr1q6LjoMj2GuZygIVsuZZC/CrZQNTrI2NRz2c29ydx18G/SumbDmQTJKGdSP7u+gG8e9bPiPH8DdtMt64htEeouGVBroCxEK31BrmvNnMmHDottGzXFS4WBAVQ4zjSDJgjQbzrrU/AZSgZSHkDQTlBnvI1gjT3gjzWszyk5gsl5TL2FsrcBwlzOpEqfEHYGACDMg94+Rp8YsqHzKXLCAO7MdAAew317VEuYlLOVzm6jMJOhUrs25B3I+XvUrBQN5DnYMRl0/d0MgeP+ayvN2VqlMICrWwxH1A3012G+tR7mORierYEmBmQ5TpEenZthvpppFaTEW7jZQVzLpkBkLmGgDbkA+fZpqvx3ALi3C7BSgLeiCdDIEnNAiR9qrcE5YnEcEwtm4l61ccEMLgtgCAdQAe4gwY1G8HWAy2MxV9iDevMWOwdtYHgHXQfpVnxKwXacuU5QYMD0mYafH+9O8N4JcuEC2hb32A99Y0+cCtplxyd1C8stfS8rOGgFWm5mGuu5Y7EZvnE612zgzhrQI1EmPlM1kOXuRgoLXXY5lysFOVSpIJWYlgSFOkDTc1t8HhktW1t21CoihVUbBRoAKrCbu2VstO16lpDWqSV6vV6kSJSikr1YMhVSc0cBGLtMkkEgirqlpnOHylzLy5dwd1kuKwE+liNCKhYC90yTEgqRvBHhhIIke9fUXM3LlrG2jbuASdmjUHsa4lzF+GmLwpZlTrWhrmt6kD3Xf7VpM/11YZzJo+V79m/aXps3UW2FKMxAjWYG0ST8qsVR1O2WN5+ntrXOeWbly1dEWGvqDLW8hYg/xLocrdp+lbbHcfxKqGPDcQqz8TBx6fP9nvWOePPAssqt5ru3HE2hBH7uxY+/ue1c2xWKd5kGTv8Af4dq6JxjmlXUG09wn+B0XKPbeZ+U/Oqlcal747UXtlKn0PsIYHY6CDWmFuM6PW4whtt3/r/at5yHhuq8s4ViQFYkFSTKsSTtoaTH4XC9QG8sFYDIhPqIEeqJymd4+1TMJbuPazYbbMFNsAAFR+6NJj20+VPPLcKY6dFxvAERCf2lQoWYZQPhkz6STsd9ZrI4PEPeYoltbhAO0gwsA6HeZ7VK/wDGsqFrr9NUViYfMQgHsNDE6a7is5h+Jpg8SHcW7hMFcwZ1UNr1FHcx57E+Kxxx2qJPEAmZoDaINAumYmCD7QB6oNV+CuTctKDfS3nBuBCRbEdzJykHTSrrDWme5nvEhbcaAagEk5dBqAWj6x2qTxfFWbYXL8T+PUFGwDTsdzA1805fR03iOKlLIF5sxz5EZVGUKAoAJj/D4Os1UcU5oLnoYfM+YqDCMtsuSPUTr6QZP+U1ouG4TMiXcRcW3ZfMh3Z9Br+Wo21XXsWG1WGB5YCsMgW1bBiXaS0KQuraKTHgkSZ8Ut44lUXgPIoxVq4XcZbahAw9QLqgDAa6Abz7/aHyuL2E61yScmeynpL5pG6gGSVOUn5iptrF3MO7oWBtuQQsnc7aLJ1EA/T6WuDwYtKtxFBeMuZyYMsXDBZhSCzGYn1Uss9BScUe5dw4LrkdVM5hBIEMGUb9hp4M+Kl8P4cxtoeuGFyCojqNlOsSIAjXsRA+dSb1w+m2oZ7l09Rz03uFhOkZBpEAb6BR5pzjCcSsw9nDsbYBdw2UxLMQFytn0BG4nTalN2cCpHDzbtYwJfvpkFtipY5QHLr6SzKsmM3kfKtVxjiNu1ZuMkM62i6qsFiSpKae+9c44PzJYe4LmIRxe+EZVLqO2i6/ymT33rSB7tz028JccETJshF103u5ZI8xRrnpGU5Y3h65guYMCqAl2jUlgmQn3kSPY10Tk/h7OeqRlticoHc+T/PSO1WGB5ZEIXhACGNtANwZALxt5gD5xvolUAQNBWuPjtu6Vy29XqWkrdL1JSikNBEr1epKRIlLQA0U1zshCloaWmYhRCvKhoukauSqkpVrzUNeBphn+NclYPEyWtBXP76SpnyY0P1qh4J+FVi2xbEOb2uiiUWPeNSfrW/opo1FzOzjbn3NH4YWr2Q4QJYMwwObKV8ga6/aqDEfhBfRgbV6zcAhouB0lgZiFzeN5rsINFTmKpnXI8dZxmDtsb+Fuv5ey4uoR7+oNbH+WKocLxSxe/MFqznnKUZYvBTuywPVp4PzrvRFZ3jHI+DxLBmtZH3zWvyyT5MaE+8TUXxz0qZfrmoxtnsWBI9SlGzRvBgEeTv2qdwgWXD3EQXYZF6Rt72pWXBymIYkabAn3rQcW/DFLgHSxV9WG5uMboP2KxTFn8OsSnw47t/8I7dviqP41/KIOLxrG456dvJuoJMooE5MykAayP3hEDtTXWVJsXGfIAX9bz+Zk+ICZbc+RodoFX/BeRLqMTiMSXT+BFC5vmSJH0+9Xjcm4EtmOHUt5JYz8wTBonitTcoyvL3A3v3OqBlGdgXMZMmRQAgGh102HwmdxOg4dykyXzcuYhriaxbyhQJ+R9h71p7aBQAoAAEAAQAPAFFWk8U9puVCiACAIFFXq9WqUYYC1n6nTt5/48i5/wD7RNSa9XqNB6vUleoBaQ0lJQRZr1JNemkRDSV4mhpEhKaMGmmoxXMyGDRqabFFTlOHhfNELxpilWr+VVunWNCDXjXqZimloKIUwIUQNCKUVSoOa9NDRVRvTXhQ16kNimlBoRRCmC16kNepmWkmloB3oAq9SCloBK9XqWkQJr0140NJNLNJNJXqRPTSTXhSGk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1028" name="AutoShape 4" descr="data:image/jpeg;base64,/9j/4AAQSkZJRgABAQAAAQABAAD/2wCEAAkGBxQSEhQUEhQVFRUXFhcVFxcXFRcVFRgVFxcYFhcUHBgYHCggGB0lHBgVITEhJSksLi4uFx8zODMsNygtLisBCgoKDg0OGhAQGiwkICQsLCwsLCwsLCwsLC8sLCwsLCwsLCwsLCwsLCwsLCwsLCwsLCwsLCwsLCwsLCwsLCwsLP/AABEIAMkA+wMBIgACEQEDEQH/xAAcAAABBQEBAQAAAAAAAAAAAAACAQMEBQYHAAj/xAA9EAACAQIEBQIEAwUIAQUAAAABAhEAAwQSITEFBhNBUSJhMnGBkQcjoRRCUrHwM2JygsHR4fEVJENTksL/xAAYAQADAQEAAAAAAAAAAAAAAAAAAQIDBP/EACMRAQEAAgICAwACAwAAAAAAAAABAhEhMQNBEiJRE3EyYYH/2gAMAwEAAhEDEQA/AIgtUQs1JC0QWo2SMLVELdSQlLlpbCN0qXpVKyUuWjYRRaoulUkJRZKNkii3Si3UoJXslARunS9OpISlyUBF6de6dSglF06AidOvdOpnTpRboG0Pp0nSqd06OzhizBVEkmAPekNq7pV7pUHOt9sIoNr1gggt029FzSFPkEzBHisjhudriH862rKYIKSpjvvoac55ivjWw6VJ0qDg3FrWJBNuZWMwPYnWJGhqyNqhKuNqh6NWRtUJtUbG1cbVCbVWJtUJtUbG1cbVCbVWDWqHp09ntXmzQm1VgbdAbdGxtANmg6VWHSpOnRsbSclEEowtEFqSAFpQlO5aULQDQSiCU6EoglBGslKEp4JShKBsyEpclPi3RC3QWzASlFupASiCUhswLdL0qkBKJUo2DAtUvSpvGcQt2gSx2IUxrBOwJ2WfehsWruJQvbdURbgRirBmI0nLAnv28aUrlpUxtMY3FBCEUr1CCQGMKoH7ze2orP8AA+b2sYtOpmcC4yM3pCAbGAPfya0PM+CbD2rOJs2kYZSkgnMWcwGJYnNmAMkxFU3OvK02sPibQVVzZLqKwdVuOc8nLpoxjWplmXbbHCOn8X4M2ItB7TKjErcR1OaGBzBtRB/6rMcZ/DbD2wbiltCWfMd5+KCPhnetbyYSuEtq5mBAnxQ83cunF2SqXHBA0XMVRvYka0Yzj6pfO2IwjYTFuMPdVsmU5h6SykyMyScp7Ee4811Lhl4XrSXAIzCSPB2I+9ZK5yqkmEKXFdrR3PqUwwMTOvetRjrowN3psh6JAKkCWVsozbfENJ8771dyluhnjtONqh6VSMNdS6ivbYMrCQwMginClG2KCbVCbNTslCbdGwgNaoGtVYG3QNbp7G1ebVCbdTjbps26D2hG3QdOppt0OSgEC0QSnAtGFoBoJRhacCUQSkRsLRBaeCUQSgGVWiy07kowlBGctEFp4JShKQNBaILToSlCUA2FpLynK2XeDHzjSn8lQOM8Xs4VM15wszlH7zEdgPtr70COM3L+IuNfRnbKz/mDcNlaBp5B71vuFW1w9hL9m90sqmxiFc/l9UeqxfIGqqRKyO8CsTfxJuXrjgBQ7Fwo10YyR71LW6Gm2ZIIIOu6nb7VeWO46ttFf/FlrYCLhrTKrprLaqoEqARtV1y/zPb40+Jtm1btX8q3LXqy5lRh6SJh3H8R7GNBXJ+J4J7TurrldWykEeRKn2kQag8Ouvauo6khlYHTfXQx8xIo/jx1wNvqrlINcw6FzuOwygDaB3+tW+Kc21kSY2G5J7CoHJyxhLX+EfP2/SrUDM22i7fPuazww+nHdRe2PtYG9Ftr1u3Zd7rFiSHLBmzTOoVo7VlOfuZTbzJcwq+hpWbpGx0Ihe8TFdedAwggEHcESKw/O/Ax0jmU3LUGWjM9vxMCWT33Ed6d8cl36OWWud8C4qbKi7ZU3MLdOZ0XW5YaSHITuJ3y77xW7tsGUMpBUgEEagg7EVzHgvCL9s31tOsDIyEfAc+YHU6fuj/itHyjzFGa3i/ySDoXhbYYnVc7HdpBAEjfXsXU+TH21hWkK0OD4hYvMy2r1q4V+II6uV+eU6VJ6dSxRstAUqWbdAUphEZKbZKmm3TZSgITLQZKmMlN9OmABKMJTuWiC0jNBKMLToSiCUEaCUQSnQlGEoBkLRBaeyUQt0iMhaIJTwSjFugGMledgoJYgAaknQRTt91RWdjCqCxJ7ACSa4TzFzPfxuILZ2t2BrbUAgRtP95p7/anjNqxx+TqHEudcLaQMGLsxIVQCJI0kltFWe5rL3eB3MdfS9iWNxTotuz60Re2vcDz5rDcL4iti5muWxe19avqCDuNd9P1rp/DsPYu9TEYO9ds4cbwCACqhjbyjQHYgeIp5fXptMZOkLmfk04ZA1tWIUSpjWOwPisexIysQ2m48qdx9K6By7xvE376hjmtHQ5l0I2Gm01nua+A3LOIKKhiZB3EHtPalhlZfjkrtE5g4h1rSFyRcROkzAD8y2utljH7y6j30qBy7w9urbuL8aMGU6H1KQQYO+tP3cMqplZ11G0yf02ocJfyREkyBJ0+sCrlkmoLja7zybeus17OwZSLbDLsrlYYfWBp2itOBFc/5H4zbswmIbp3L7AomUhcuWFJJGhOu+8iug0vF/inKcvU1i7620Z30VVLH5AU7WT/ABB4gqWkslwpuONzEhe31aPsavK6myk2zHBuJLbOIKhbYuBnFsgZMxJyhRECJqBg8HhLV1Fx+UowYZXRnV7mhEgA99ddJA7xUngVxAz3boCrb9KBtAXJgE+2/wBxVTzjeTEWi1xQx1JyHQpIJXNGhKjftPtXLP8AJou+OcJwFrLiMDaNu6siMOhtkzlILK0KV0gjvnqZy3xM4i0C4y3VOV1iPUO4HuNY7fKCee8y4XD3MNYbCvc6XSAX8xsyMJzoZJ2OkbbR2rGsXspaa3iLouEm6Pi9DKz2wQ09wDqBtodN9pLlNoyw3H0T06E2qrOS+KtisJbuPHUHouREF10zCNIYQ3+arzJUue8IZt0DW6mm3QNboCC1um+nU9rdB06BtGCUYt06LdGLdAMhKMJToSiCUA0EoxbpzLRqtANC3RZKdy0xexAWkQm0qvx3EFtiWZVHkkAfrVfxfja20ZifhBP2E1xrmXFPi7qZEc5yArOZJLGNJJCy3gwNthV447aY4bb/AJy5iS/YbD2bqM9305VYEkCSdvlWM49xVL923aVemLVtLYWIgjcR7GfvWPto9m6Z9L2nhhOoZWgjTfWa2b4FlFu9dyk3FlGjXLO5+UVepGuM1EvhPLKMzF5kiRlAZddNdd/arLl+1Ys4i4FxByqhFy0HCSW9KFc2jMGyz7fSo+I5jt4bDvhUWzedxIu2y4uKToQWjYwDHua509gjXfXWlJct7X06fi7N0EoGbOnxIVyMvyUaeD8q0dvr40qzIbegDHUZztCjtm0396yeDxwu4Oxi1e4+Isk2r7Hss/lE6y3pgZjvMVteFcyg21uLAOhcROuwI9vIrHPf4d3Jwx3NHAsbg1z5MMQxK+hWZ1X+Nj2+dVD/AJbEucxEN6e/c6nvXXr+DTEdQtcV5UnKpBbQZtj23O0QDrXPuZeCtYh8hhmGVjIBjWB5MD+dLHPfC8L+l4dfL+tnLTEBp2H7vkCtZwfmy7ZVmN9WXN6bJm4QDMBSSGgQBvWLsvCi4gFwKZKmQQJ0MDWPeqy9cOIvdSYJ3WdgNNPIpzHkZcx27C/iBYyzcBXQbaiTsuv89RWD5k5lTHDFBrKG5bKtaYFWYBW0AJ1mCcwXSe9ZW9c6RAzZ7ZAkblT3Hnx/pQ2eHk3rT2iCC67HSC2orT+6zk0veI41r+ANw6S6IR7hgNfrUXjV+2iNaJggtDARmGZgPl2+9TuIqLVq9hiqPb6nUUkMGzkAyCrAiDWc4zgMHiCGXFX7FwhVIvWiyaLDGbQ0BOWNzoZGtTjIf9IHJyvcuX7SMOmcrSfhXMfiknTQn9KsPxe4euHxOHFsgqMMluZEkq7+ogHSc33BrV8mcvphrHTc5y2YuyCJEmCJ1PtNV3GcHhiAxZLinVrRJDLcBEDLt2321IpzL77TOWm/CDAumBzOIFxuog75SAMx+e/yitx06p+QcPGCtuSSbpa7r2zGAvyChRWhKVNvLlzv2qKVoClSylCUpJQ2ShNupZShK0BDW3RBKeCUYSmezIt0Qt09koslIjPTpStSFShcgb0BU4u6R2rMcVxzCa0fE+IW1GtYPj/NFhJmtMY0xjNcf4mxlTsdD8qlcE5XtXUD3sQoTLmm2CyKRpkKtEMPT4HuYqixWO/aWPTQlY9RB2ymYI8HTX2+dT+Mcde5w3D4CMhRnZ3H/uNmYrHcAK0Ge+nbW8t+nRioP/CC7jXt2GNxJJUmFP1gkDX3NWHE7T2h0dQUBA+pzSPIkx9KqcHauWGz2o7d9f8AutE/GcS1lDesqwL5FuOAIO5g7be9F2ftUYbgr5czaEgGfberbl/le5jrqWrcKpgM+0jcwe7RP2rdOiWbKvf6Qs3BNskZzIUNkDrCgkTuO1UF7qpdJwrlU0ZWUwZjtG0AkfU1H8lpRY8M4Tbs3cThhZuWrMdC4JHWdSJF1gT6idCANNz3qDj7LYO0MMyBboOYuGzIykSP0IBG2lBa4PeuHOzXGY6liWJJ8k7mtDwXkW5iLaXTMZ8roTBKKdfnJ0is7ze2svx2psRaYIjSc2VNR2ECB8qj8ypcvW7fWd2TKCCSTrvA8d62HPl2yWH7O9vqoCr2fhaFHjsQPbasxzBjb2FsZcyHN0y2gaAVAABPYSPrSxtKfqiwqQqvbYoROp1BAGnvrtVxb5ae9ZGIRUUkE5VbeJ9QHbbaazuCxdy4xE+kDYAAT/U1uuR+Ka/s12Mrq6I7EenOpET/AFvVZWwXfcZDCKbjZV/tCNNBlYxPqnvpvVvyzwN7V1XusbSnWR6gCO5BI1/3p1LIwWOv3MJcLIsWkZgrgtA6hEiPiETHmnsHxodS91nW2bgZ0dvUR0lzZEJ2JnQAiT8hTyt1wKv8Tyw11Dez5lIDLlUh/Zsu4+VYfivBrfUGbOxJ+pk/L/Wp/H+ecfbs2+k9rpFAEuJa1IEeqWJIcRr9dO9HgMZisUjviMpOZQhRYzMRJYdiNVk/7UpMsebUtFjeJLhbJvPByKgiYlmiEB95FRL2BtYt7FwWwyuhcBlywDsTqS0zEHTY/K05bsi/h8npa4cwuXLgze+Zc0BIzwJB+sVmeYeOXMLjLThXtBArWlKAWbnxK2ogkGAD6TEzIMVM5uonGadX4G6GyqW4/LAtsoEZGUarHaKsMtc65W5mS5fW6mgv3Sl5ZnJcYkrP+YwD3U10iKenNnjqm8lCUp2K9FGkGClBk9qkxSZaQRAtEFowtEooABbowlHFFFANPoKzfHeK9MGtRcGhrDc3oApmqx7VjOXM+aOdTmKKtYPGYtrrSe/apHHmBvNFM8OtmS4E5BPtJ0H9e1dMmnTJppLGTCASqyLRVyjmSzQwM6gsJA02EjzTPB8QcQLpgQlvWfLGAR4/7rMYrMW9RJJ13J/nVzyrjxaZ0YGLqFdP4gZX/X70tDaywcqragFVLSwkaDasticdccFWdsubNlk5c0Rmy7THetCttnu6zlJykdgDUXnPg4wmJZBmKwrKWGVoZe4+c0prZ5dLDkfFi6ThMS7dG4QV1zBLh0zAHQE6Ce1a/wDDxUs4prF5S7ox39SsYICD2kgzXOOGXQmIstaJLq6sNPigho1+W1dg4LfX9qu3nE3XJddgsnUBvEeBWfm4lGLVYm49+4epbWylk5Mq+p3JjKhMbHSI2mtDxvjdnhmFV7oMCFCoBq5knfQDfWqngt+1duW16is8s5AM5ri+ot/OPlVpzlwg4qwAnTFy2wuJ1VzWyQCGVh4Kk69jBrPxe8iut6rkPG+crWNvJfNoWmByh0JLMsfCzCNR2NHxvBBvyV+Er6TI7jMdOw8fKrPiXDXytZuIiAgEaBQHB0IYHSAwp3hXDmVesCGEMgJXPbnKbeY66xuJotna5WS4dgAtsmfWTDjurKSI809ZQ9u3inTw+4bjFRDKvq7owA1Mjt4O805hcfbtZi6kkbLmEb9yNY+UU1bJioS0ARGRSYGkga1msDgr2L6mIW2SqDIoDKJeRAykyQJ1gTGvmtFzinUFq5hiLiMoGZRBRpkoUEkEHSnuHXcOXtJcfqIAOp6mtusgnKASFGp10+tOXU2XpVWeD30uvhntM2HZi8LBNlzuBJOnY6+DOlajG4h1G0qii2mURLGROs7Lm+seauuAcBCJexCMRbyHKCwdHjYI5M+RM6GidEu5Fw+YqzA5oJbNHqB1EbARUZZ8kkcE4NY/YlOIbpqWZ7mZgJBIKodSNh+tcy/EbjyDFItq2jrbzCbhdjDMHy6ER58+qu5YrCi0ls3YItnNr3bWCdN9Sa5Z+KfDDjn69q0EuIqCAQTezaTIj90Lr7R3p+Kz5fYlR+EeBe7igwLqhymN1Yo63CCf7uXQ7+r519AxXMfw+4S+Hxtq2omymFJLQf7diuYztqCT/mFdRIrXvlh5OabikinIpIpaZ6BFJFHFeilojAFKBSgUtQT1epaWmAkVjedMOMjaxpWzY1z38R+IBLbawToNe5pztWPbjN3gRudW+GVkS6LZGaGkqXLR2UKDr5qxsYRMwW2o0IABUgsZAKyRqZ3mk6JUKApVGIZyzaPBPqjaJ+f2ipVrH3nhjdK6+kDKEUIJEDXue/k1tbXWi8z8vqhX0srtrAGXTaYPadtp3FZK/hnsXQGEEEH+jXWeA4W66G9fxFu6zlWIINy5CyohgpygayBvpWc/ELCB7q5DmMhQxTJMx9/+KjHPnVGt1AOLz2vydGAOo+Ke32qh4rduXkR3lnEo0yW02/StJz5ywOGNbW3cDggMxBDFWIEo0bayR7H2qkwl5yVVVm4+iqBB+dVjZZuDKeqb5d4Q9+8noZUUhrjgHRAfU2veJrseMu4dbz5MotOSF3+EiAVJ18nWvXOEg4e1bu+h1tILhRiAzLrJE6nafJFRsfdPTGWz1BIBJEqOw+RMVhnn8qJEe0xRiUbVdRB7dq2HD+bLluxmb8zf4jLgxsD3+vmsRmuFMyW0t6aC4xUEbyD3n3phsbeWwyNaKkHMHDqyyYAywZMD/eg7NpvEuLPijlcNm0XKVOmvke+81a8B5ltYOwMO9q6sZyz/ABqXkkELMgRAp7k/AoLLXmJuPkYkToPA9zpvRW8XhTi5vBFGW43rOhZEJGn7x02jtUTVvxFsvCu5o40pS01oFW1YswClgRtG8QO+9YnjwBi5bgo4zATMdip+RkVc8VwV/HlRaXKGAYkg6aAHQbazv5FRLnLVywjI8gkyCQJzaDRR21G5Na46k/2JNcKfgOFuu1zIHIRDcfKWAVVgSQCN9BXW+XMJhsNgkfFW0vX8QpYpC3X6TTCkxsVOs7lo1islw3gAQ3WNxLapbZzmJ9eXa2vkEx2o/wBhu9MMULKYYQCRDAtmaP8AC2nsfFO5SnZxwt+McdfFB0HotAQsQAojdBIGYbFjoBOomKjci8xjD3haysbbMBM5irbTJ7RoTptMCSKrTg3uGCCBELrqB3OXQGft/Or6xyoy2i6AbawwZoO8gGAI/nWds1otT2tucOd8OB0yHJnTQAN48yK55xXm5Oq1u2923bOUEMq3VRxGZ1KvK6gaLp7TRZEtC5+WDcj0HfsQUIuEhZk6qPYg9slzHgrdq6ejm6TapmJLAQCQSVEwWKzGpQ1rhhL2rDGbfSPJnClsYe3lu9YMikXJkMp9QaRvM/pV+RXz1yb+Il/h6WLbxcw+YgoR6lQsSSj+ZzGDI7abj6AweJW7bS4hlHUMp8qwkGtJNcObPHVpyKSKOKEilpACKSjIpIpaIwBS16lrJL1er1MY7FC2hZuwphl+euZXwlpii7CuNrxp8SwvYo5lOYIvYE+kMOxI1I86CnvxL5t/arht25ygwff2qq4iAtm3bEqVKszE6BYMiImSSD9K0xx1HT48NRZcc4m+IZJFu3ZQZbdq2DABIAXXVmJAk0zh+GPfvW0hwgOV2APTUE6tcIHpHfTx9ak8uOLjW7q2QemwGXSSojWJ3hhqJ7V2bAYMYfCJhRctriWKvc0mWfO5DRqVhHWT+6sd6Vvx6aK7jOAw+Aw9i3bVcsKGgZmIjW4rnYiCRIg6+KwX4l2SbKPaUskB8+25IGk6EZTPvXTePcLW8tu7evFwWChYKIAxCkopOb6k9/FYvFYf/wBOLTtEm5cCAH0oxkIZJg94kxNY7+2x1y49Y404GS9Ny2QRBOqyZlT5n71r/wAOLuFS6927cHUEdNWXbsD9KgvyO168tuw0M50DAkeS0jUD6bkU/wAC5cu2LTXiisrHIGDBspUwZUa7x9q2yuOtDVre8cxbFQ6aozm2WEH1wGjQyNDMkAVG4dzFdwwcWQuZhlLN6iPECcpMk7iqLD9QFSVyqTBOuUka79jBqbh7PckCZj51l8ZDSMTjrKpbBGd8k3DOXK3jXyBOmlQrGOQgFCQpOnqEaazp/tU7BXVOGVHtqGL9bPr1FbQD1DfTWDtNO2sBbtpKorknNoIm5sGCyACe8RM0cQvaWcclrILAy2rljqNOgBzlS3zzGI9qiWcHbvXGVY6xHTLTmYEkAwfET+lUXNF64b9i0ihdVuFQFAHrzZQI+HaB7mtFxPDC4pe1aZB8TPOSWkEqHidvJ1JGmlTrX/TTGN/CvbWywlZDFho2aND7CJqbzFxzOqJZKPdLLnDpmCgySYOh1CxvtVhyXy+LwF26CAAoABADkD42jWSInXXc6mpXPfD7Fi2l1bSq5uRmAiSVJ1jfaiePf2/C43pg+Y8BdS7aUksXjKsagkwRAOp2+9XXEuLItnDdS6pxJ6QFlAFuFbhClnZ0OViWMkwBI37h/wCQ65QNBuFlYARmDp6lAYkQdD7Ed+9e4qoLvfawBibNtWGYMSxtS6hXBgFmAU+mIfeRRjd9nb6TWcX7dsMPUHKqGURMkZWgkNKsNQNWJ01rJcv8f/Zbj27t24txXZChdiAVYqR40I7jWPJqRh+cr2HweINqylq6GVmVs7qA/qUrLAzKnSfGm1YfjmJBvftKhbgxH5zfDKPcJLowA7ENB7x3rTDx9ypvTo3E7Nq+M9vZvUBpmEmDPtIrOcS4I2LS3ZtJmxC3IkFYNsz39iR3j/Sv4Lx65mj0gAqCMo2Ij3mfbfWtxjmsWPU2YPo5W0GYqddDMfCe87g70ucLo5a5DzVae3cNllKi0enB9p1P+IhmHz9q+ivwe4k+I4VYe4SzA3EJJkkLcbL9hA+lctcW8ZjLQY37juSoa7aVFyojsV1OYkAHXz+ncuWcMtvDqFEAkn/8z+lbfLdkZZLOkNFFJVIDFJFHFLFLRaRK9Xq9WLMorN894jJhnOux/lWkrmH4zcZv2rQRE9DaF4mKfd0vCbrkfBcEbxvXFAZ0KuATBIJaY8mcu/8ArVry7gWvsz3wwHUAf05nUHRW6e5Ag7eDWY4bj3sXBctnUSCDqGB3UjuDWuwvExeYXrUB4yuhO4nx2/4rXLbqPY11sYkLYuktbKwyAlS24YSBHbTXvWv4NxQ3nv3XyjFXHR85IVVVCsW1LEZQQCDrBBM71F4Vg7b5muoCsLBJkgntI8U5jeEyc1oyNZHfX7SP61rHLKdFtacb/EKy2It2cOrG8pcNccFVJZcmiDR9AN9PY1jOLcwxiHRLbRAKgFrsRoczEAkAgn6gTR8U4ccylFB9YlmJN1SSJg+DAjvuJpvH8VtW2uECXYzm3A30P3pyT0bT8Bw1sWWuXXHUfZkIfINRqAZQ+xistxL/ANOLmpgyuh+KdRoDpv3rNWuMlb2dDlbUFhuR413HttU/Gv1FW6AeqzQ59OQxBVhpoRr7RFO+PVGGXLoHBn6SC3cRbxyAHMICsYzRG/eqGxfNrq3tH6d5ALTfFczMfSh2Ebme0xVtwbFFEL3GF5isn0ZQsf3leCfp9KqLJdlvI5Nu27q5gggMuoLSBtPY1njxbs+G94LzDhb9p7l+xZtsonphQ109oygayYAgnemuG4yxda5Nnp3GA6KA6K0bsRsZInSIFZXheEs4Znvm8Q5GXLOjJInXaAe2+m9WvBsapxFstMMoykiBm7gEabzE+e1TlJ6TJpZYPhqNeJu2WZQcubNARtYEkTsNP6hjiHDTke1byMoKvKnMw1ymVGiiCPGxouIcWNvI+YFS7BZAYL/EYbQad99fpXsLjr1q6LjoMj2GuZygIVsuZZC/CrZQNTrI2NRz2c29ydx18G/SumbDmQTJKGdSP7u+gG8e9bPiPH8DdtMt64htEeouGVBroCxEK31BrmvNnMmHDottGzXFS4WBAVQ4zjSDJgjQbzrrU/AZSgZSHkDQTlBnvI1gjT3gjzWszyk5gsl5TL2FsrcBwlzOpEqfEHYGACDMg94+Rp8YsqHzKXLCAO7MdAAew317VEuYlLOVzm6jMJOhUrs25B3I+XvUrBQN5DnYMRl0/d0MgeP+ayvN2VqlMICrWwxH1A3012G+tR7mORierYEmBmQ5TpEenZthvpppFaTEW7jZQVzLpkBkLmGgDbkA+fZpqvx3ALi3C7BSgLeiCdDIEnNAiR9qrcE5YnEcEwtm4l61ccEMLgtgCAdQAe4gwY1G8HWAy2MxV9iDevMWOwdtYHgHXQfpVnxKwXacuU5QYMD0mYafH+9O8N4JcuEC2hb32A99Y0+cCtplxyd1C8stfS8rOGgFWm5mGuu5Y7EZvnE612zgzhrQI1EmPlM1kOXuRgoLXXY5lysFOVSpIJWYlgSFOkDTc1t8HhktW1t21CoihVUbBRoAKrCbu2VstO16lpDWqSV6vV6kSJSikr1YMhVSc0cBGLtMkkEgirqlpnOHylzLy5dwd1kuKwE+liNCKhYC90yTEgqRvBHhhIIke9fUXM3LlrG2jbuASdmjUHsa4lzF+GmLwpZlTrWhrmt6kD3Xf7VpM/11YZzJo+V79m/aXps3UW2FKMxAjWYG0ST8qsVR1O2WN5+ntrXOeWbly1dEWGvqDLW8hYg/xLocrdp+lbbHcfxKqGPDcQqz8TBx6fP9nvWOePPAssqt5ru3HE2hBH7uxY+/ue1c2xWKd5kGTv8Af4dq6JxjmlXUG09wn+B0XKPbeZ+U/Oqlcal747UXtlKn0PsIYHY6CDWmFuM6PW4whtt3/r/at5yHhuq8s4ViQFYkFSTKsSTtoaTH4XC9QG8sFYDIhPqIEeqJymd4+1TMJbuPazYbbMFNsAAFR+6NJj20+VPPLcKY6dFxvAERCf2lQoWYZQPhkz6STsd9ZrI4PEPeYoltbhAO0gwsA6HeZ7VK/wDGsqFrr9NUViYfMQgHsNDE6a7is5h+Jpg8SHcW7hMFcwZ1UNr1FHcx57E+Kxxx2qJPEAmZoDaINAumYmCD7QB6oNV+CuTctKDfS3nBuBCRbEdzJykHTSrrDWme5nvEhbcaAagEk5dBqAWj6x2qTxfFWbYXL8T+PUFGwDTsdzA1805fR03iOKlLIF5sxz5EZVGUKAoAJj/D4Os1UcU5oLnoYfM+YqDCMtsuSPUTr6QZP+U1ouG4TMiXcRcW3ZfMh3Z9Br+Wo21XXsWG1WGB5YCsMgW1bBiXaS0KQuraKTHgkSZ8Ut44lUXgPIoxVq4XcZbahAw9QLqgDAa6Abz7/aHyuL2E61yScmeynpL5pG6gGSVOUn5iptrF3MO7oWBtuQQsnc7aLJ1EA/T6WuDwYtKtxFBeMuZyYMsXDBZhSCzGYn1Uss9BScUe5dw4LrkdVM5hBIEMGUb9hp4M+Kl8P4cxtoeuGFyCojqNlOsSIAjXsRA+dSb1w+m2oZ7l09Rz03uFhOkZBpEAb6BR5pzjCcSsw9nDsbYBdw2UxLMQFytn0BG4nTalN2cCpHDzbtYwJfvpkFtipY5QHLr6SzKsmM3kfKtVxjiNu1ZuMkM62i6qsFiSpKae+9c44PzJYe4LmIRxe+EZVLqO2i6/ymT33rSB7tz028JccETJshF103u5ZI8xRrnpGU5Y3h65guYMCqAl2jUlgmQn3kSPY10Tk/h7OeqRlticoHc+T/PSO1WGB5ZEIXhACGNtANwZALxt5gD5xvolUAQNBWuPjtu6Vy29XqWkrdL1JSikNBEr1epKRIlLQA0U1zshCloaWmYhRCvKhoukauSqkpVrzUNeBphn+NclYPEyWtBXP76SpnyY0P1qh4J+FVi2xbEOb2uiiUWPeNSfrW/opo1FzOzjbn3NH4YWr2Q4QJYMwwObKV8ga6/aqDEfhBfRgbV6zcAhouB0lgZiFzeN5rsINFTmKpnXI8dZxmDtsb+Fuv5ey4uoR7+oNbH+WKocLxSxe/MFqznnKUZYvBTuywPVp4PzrvRFZ3jHI+DxLBmtZH3zWvyyT5MaE+8TUXxz0qZfrmoxtnsWBI9SlGzRvBgEeTv2qdwgWXD3EQXYZF6Rt72pWXBymIYkabAn3rQcW/DFLgHSxV9WG5uMboP2KxTFn8OsSnw47t/8I7dviqP41/KIOLxrG456dvJuoJMooE5MykAayP3hEDtTXWVJsXGfIAX9bz+Zk+ICZbc+RodoFX/BeRLqMTiMSXT+BFC5vmSJH0+9Xjcm4EtmOHUt5JYz8wTBonitTcoyvL3A3v3OqBlGdgXMZMmRQAgGh102HwmdxOg4dykyXzcuYhriaxbyhQJ+R9h71p7aBQAoAAEAAQAPAFFWk8U9puVCiACAIFFXq9WqUYYC1n6nTt5/48i5/wD7RNSa9XqNB6vUleoBaQ0lJQRZr1JNemkRDSV4mhpEhKaMGmmoxXMyGDRqabFFTlOHhfNELxpilWr+VVunWNCDXjXqZimloKIUwIUQNCKUVSoOa9NDRVRvTXhQ16kNimlBoRRCmC16kNepmWkmloB3oAq9SCloBK9XqWkQJr0140NJNLNJNJXqRPTSTXhSGk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1030" name="AutoShape 6" descr="data:image/jpeg;base64,/9j/4AAQSkZJRgABAQAAAQABAAD/2wCEAAkGBxQSEhQUEhQVFRUXFhcVFxcXFRcVFRgVFxcYFhcUHBgYHCggGB0lHBgVITEhJSksLi4uFx8zODMsNygtLisBCgoKDg0OGhAQGiwkICQsLCwsLCwsLCwsLC8sLCwsLCwsLCwsLCwsLCwsLCwsLCwsLCwsLCwsLCwsLCwsLCwsLP/AABEIAMkA+wMBIgACEQEDEQH/xAAcAAABBQEBAQAAAAAAAAAAAAACAQMEBQYHAAj/xAA9EAACAQIEBQIEAwUIAQUAAAABAhEAAwQSITEFBhNBUSJhMnGBkQcjoRRCUrHwM2JygsHR4fEVJENTksL/xAAYAQADAQEAAAAAAAAAAAAAAAAAAQIDBP/EACMRAQEAAgICAwACAwAAAAAAAAABAhEhMQNBEiJRE3EyYYH/2gAMAwEAAhEDEQA/AIgtUQs1JC0QWo2SMLVELdSQlLlpbCN0qXpVKyUuWjYRRaoulUkJRZKNkii3Si3UoJXslARunS9OpISlyUBF6de6dSglF06AidOvdOpnTpRboG0Pp0nSqd06OzhizBVEkmAPekNq7pV7pUHOt9sIoNr1gggt029FzSFPkEzBHisjhudriH862rKYIKSpjvvoac55ivjWw6VJ0qDg3FrWJBNuZWMwPYnWJGhqyNqhKuNqh6NWRtUJtUbG1cbVCbVWJtUJtUbG1cbVCbVWDWqHp09ntXmzQm1VgbdAbdGxtANmg6VWHSpOnRsbSclEEowtEFqSAFpQlO5aULQDQSiCU6EoglBGslKEp4JShKBsyEpclPi3RC3QWzASlFupASiCUhswLdL0qkBKJUo2DAtUvSpvGcQt2gSx2IUxrBOwJ2WfehsWruJQvbdURbgRirBmI0nLAnv28aUrlpUxtMY3FBCEUr1CCQGMKoH7ze2orP8AA+b2sYtOpmcC4yM3pCAbGAPfya0PM+CbD2rOJs2kYZSkgnMWcwGJYnNmAMkxFU3OvK02sPibQVVzZLqKwdVuOc8nLpoxjWplmXbbHCOn8X4M2ItB7TKjErcR1OaGBzBtRB/6rMcZ/DbD2wbiltCWfMd5+KCPhnetbyYSuEtq5mBAnxQ83cunF2SqXHBA0XMVRvYka0Yzj6pfO2IwjYTFuMPdVsmU5h6SykyMyScp7Ee4811Lhl4XrSXAIzCSPB2I+9ZK5yqkmEKXFdrR3PqUwwMTOvetRjrowN3psh6JAKkCWVsozbfENJ8771dyluhnjtONqh6VSMNdS6ivbYMrCQwMginClG2KCbVCbNTslCbdGwgNaoGtVYG3QNbp7G1ebVCbdTjbps26D2hG3QdOppt0OSgEC0QSnAtGFoBoJRhacCUQSkRsLRBaeCUQSgGVWiy07kowlBGctEFp4JShKQNBaILToSlCUA2FpLynK2XeDHzjSn8lQOM8Xs4VM15wszlH7zEdgPtr70COM3L+IuNfRnbKz/mDcNlaBp5B71vuFW1w9hL9m90sqmxiFc/l9UeqxfIGqqRKyO8CsTfxJuXrjgBQ7Fwo10YyR71LW6Gm2ZIIIOu6nb7VeWO46ttFf/FlrYCLhrTKrprLaqoEqARtV1y/zPb40+Jtm1btX8q3LXqy5lRh6SJh3H8R7GNBXJ+J4J7TurrldWykEeRKn2kQag8Ouvauo6khlYHTfXQx8xIo/jx1wNvqrlINcw6FzuOwygDaB3+tW+Kc21kSY2G5J7CoHJyxhLX+EfP2/SrUDM22i7fPuazww+nHdRe2PtYG9Ftr1u3Zd7rFiSHLBmzTOoVo7VlOfuZTbzJcwq+hpWbpGx0Ihe8TFdedAwggEHcESKw/O/Ax0jmU3LUGWjM9vxMCWT33Ed6d8cl36OWWud8C4qbKi7ZU3MLdOZ0XW5YaSHITuJ3y77xW7tsGUMpBUgEEagg7EVzHgvCL9s31tOsDIyEfAc+YHU6fuj/itHyjzFGa3i/ySDoXhbYYnVc7HdpBAEjfXsXU+TH21hWkK0OD4hYvMy2r1q4V+II6uV+eU6VJ6dSxRstAUqWbdAUphEZKbZKmm3TZSgITLQZKmMlN9OmABKMJTuWiC0jNBKMLToSiCUEaCUQSnQlGEoBkLRBaeyUQt0iMhaIJTwSjFugGMledgoJYgAaknQRTt91RWdjCqCxJ7ACSa4TzFzPfxuILZ2t2BrbUAgRtP95p7/anjNqxx+TqHEudcLaQMGLsxIVQCJI0kltFWe5rL3eB3MdfS9iWNxTotuz60Re2vcDz5rDcL4iti5muWxe19avqCDuNd9P1rp/DsPYu9TEYO9ds4cbwCACqhjbyjQHYgeIp5fXptMZOkLmfk04ZA1tWIUSpjWOwPisexIysQ2m48qdx9K6By7xvE376hjmtHQ5l0I2Gm01nua+A3LOIKKhiZB3EHtPalhlZfjkrtE5g4h1rSFyRcROkzAD8y2utljH7y6j30qBy7w9urbuL8aMGU6H1KQQYO+tP3cMqplZ11G0yf02ocJfyREkyBJ0+sCrlkmoLja7zybeus17OwZSLbDLsrlYYfWBp2itOBFc/5H4zbswmIbp3L7AomUhcuWFJJGhOu+8iug0vF/inKcvU1i7620Z30VVLH5AU7WT/ABB4gqWkslwpuONzEhe31aPsavK6myk2zHBuJLbOIKhbYuBnFsgZMxJyhRECJqBg8HhLV1Fx+UowYZXRnV7mhEgA99ddJA7xUngVxAz3boCrb9KBtAXJgE+2/wBxVTzjeTEWi1xQx1JyHQpIJXNGhKjftPtXLP8AJou+OcJwFrLiMDaNu6siMOhtkzlILK0KV0gjvnqZy3xM4i0C4y3VOV1iPUO4HuNY7fKCee8y4XD3MNYbCvc6XSAX8xsyMJzoZJ2OkbbR2rGsXspaa3iLouEm6Pi9DKz2wQ09wDqBtodN9pLlNoyw3H0T06E2qrOS+KtisJbuPHUHouREF10zCNIYQ3+arzJUue8IZt0DW6mm3QNboCC1um+nU9rdB06BtGCUYt06LdGLdAMhKMJToSiCUA0EoxbpzLRqtANC3RZKdy0xexAWkQm0qvx3EFtiWZVHkkAfrVfxfja20ZifhBP2E1xrmXFPi7qZEc5yArOZJLGNJJCy3gwNthV447aY4bb/AJy5iS/YbD2bqM9305VYEkCSdvlWM49xVL923aVemLVtLYWIgjcR7GfvWPto9m6Z9L2nhhOoZWgjTfWa2b4FlFu9dyk3FlGjXLO5+UVepGuM1EvhPLKMzF5kiRlAZddNdd/arLl+1Ys4i4FxByqhFy0HCSW9KFc2jMGyz7fSo+I5jt4bDvhUWzedxIu2y4uKToQWjYwDHua509gjXfXWlJct7X06fi7N0EoGbOnxIVyMvyUaeD8q0dvr40qzIbegDHUZztCjtm0396yeDxwu4Oxi1e4+Isk2r7Hss/lE6y3pgZjvMVteFcyg21uLAOhcROuwI9vIrHPf4d3Jwx3NHAsbg1z5MMQxK+hWZ1X+Nj2+dVD/AJbEucxEN6e/c6nvXXr+DTEdQtcV5UnKpBbQZtj23O0QDrXPuZeCtYh8hhmGVjIBjWB5MD+dLHPfC8L+l4dfL+tnLTEBp2H7vkCtZwfmy7ZVmN9WXN6bJm4QDMBSSGgQBvWLsvCi4gFwKZKmQQJ0MDWPeqy9cOIvdSYJ3WdgNNPIpzHkZcx27C/iBYyzcBXQbaiTsuv89RWD5k5lTHDFBrKG5bKtaYFWYBW0AJ1mCcwXSe9ZW9c6RAzZ7ZAkblT3Hnx/pQ2eHk3rT2iCC67HSC2orT+6zk0veI41r+ANw6S6IR7hgNfrUXjV+2iNaJggtDARmGZgPl2+9TuIqLVq9hiqPb6nUUkMGzkAyCrAiDWc4zgMHiCGXFX7FwhVIvWiyaLDGbQ0BOWNzoZGtTjIf9IHJyvcuX7SMOmcrSfhXMfiknTQn9KsPxe4euHxOHFsgqMMluZEkq7+ogHSc33BrV8mcvphrHTc5y2YuyCJEmCJ1PtNV3GcHhiAxZLinVrRJDLcBEDLt2321IpzL77TOWm/CDAumBzOIFxuog75SAMx+e/yitx06p+QcPGCtuSSbpa7r2zGAvyChRWhKVNvLlzv2qKVoClSylCUpJQ2ShNupZShK0BDW3RBKeCUYSmezIt0Qt09koslIjPTpStSFShcgb0BU4u6R2rMcVxzCa0fE+IW1GtYPj/NFhJmtMY0xjNcf4mxlTsdD8qlcE5XtXUD3sQoTLmm2CyKRpkKtEMPT4HuYqixWO/aWPTQlY9RB2ymYI8HTX2+dT+Mcde5w3D4CMhRnZ3H/uNmYrHcAK0Ge+nbW8t+nRioP/CC7jXt2GNxJJUmFP1gkDX3NWHE7T2h0dQUBA+pzSPIkx9KqcHauWGz2o7d9f8AutE/GcS1lDesqwL5FuOAIO5g7be9F2ftUYbgr5czaEgGfberbl/le5jrqWrcKpgM+0jcwe7RP2rdOiWbKvf6Qs3BNskZzIUNkDrCgkTuO1UF7qpdJwrlU0ZWUwZjtG0AkfU1H8lpRY8M4Tbs3cThhZuWrMdC4JHWdSJF1gT6idCANNz3qDj7LYO0MMyBboOYuGzIykSP0IBG2lBa4PeuHOzXGY6liWJJ8k7mtDwXkW5iLaXTMZ8roTBKKdfnJ0is7ze2svx2psRaYIjSc2VNR2ECB8qj8ypcvW7fWd2TKCCSTrvA8d62HPl2yWH7O9vqoCr2fhaFHjsQPbasxzBjb2FsZcyHN0y2gaAVAABPYSPrSxtKfqiwqQqvbYoROp1BAGnvrtVxb5ae9ZGIRUUkE5VbeJ9QHbbaazuCxdy4xE+kDYAAT/U1uuR+Ka/s12Mrq6I7EenOpET/AFvVZWwXfcZDCKbjZV/tCNNBlYxPqnvpvVvyzwN7V1XusbSnWR6gCO5BI1/3p1LIwWOv3MJcLIsWkZgrgtA6hEiPiETHmnsHxodS91nW2bgZ0dvUR0lzZEJ2JnQAiT8hTyt1wKv8Tyw11Dez5lIDLlUh/Zsu4+VYfivBrfUGbOxJ+pk/L/Wp/H+ecfbs2+k9rpFAEuJa1IEeqWJIcRr9dO9HgMZisUjviMpOZQhRYzMRJYdiNVk/7UpMsebUtFjeJLhbJvPByKgiYlmiEB95FRL2BtYt7FwWwyuhcBlywDsTqS0zEHTY/K05bsi/h8npa4cwuXLgze+Zc0BIzwJB+sVmeYeOXMLjLThXtBArWlKAWbnxK2ogkGAD6TEzIMVM5uonGadX4G6GyqW4/LAtsoEZGUarHaKsMtc65W5mS5fW6mgv3Sl5ZnJcYkrP+YwD3U10iKenNnjqm8lCUp2K9FGkGClBk9qkxSZaQRAtEFowtEooABbowlHFFFANPoKzfHeK9MGtRcGhrDc3oApmqx7VjOXM+aOdTmKKtYPGYtrrSe/apHHmBvNFM8OtmS4E5BPtJ0H9e1dMmnTJppLGTCASqyLRVyjmSzQwM6gsJA02EjzTPB8QcQLpgQlvWfLGAR4/7rMYrMW9RJJ13J/nVzyrjxaZ0YGLqFdP4gZX/X70tDaywcqragFVLSwkaDasticdccFWdsubNlk5c0Rmy7THetCttnu6zlJykdgDUXnPg4wmJZBmKwrKWGVoZe4+c0prZ5dLDkfFi6ThMS7dG4QV1zBLh0zAHQE6Ce1a/wDDxUs4prF5S7ox39SsYICD2kgzXOOGXQmIstaJLq6sNPigho1+W1dg4LfX9qu3nE3XJddgsnUBvEeBWfm4lGLVYm49+4epbWylk5Mq+p3JjKhMbHSI2mtDxvjdnhmFV7oMCFCoBq5knfQDfWqngt+1duW16is8s5AM5ri+ot/OPlVpzlwg4qwAnTFy2wuJ1VzWyQCGVh4Kk69jBrPxe8iut6rkPG+crWNvJfNoWmByh0JLMsfCzCNR2NHxvBBvyV+Er6TI7jMdOw8fKrPiXDXytZuIiAgEaBQHB0IYHSAwp3hXDmVesCGEMgJXPbnKbeY66xuJotna5WS4dgAtsmfWTDjurKSI809ZQ9u3inTw+4bjFRDKvq7owA1Mjt4O805hcfbtZi6kkbLmEb9yNY+UU1bJioS0ARGRSYGkga1msDgr2L6mIW2SqDIoDKJeRAykyQJ1gTGvmtFzinUFq5hiLiMoGZRBRpkoUEkEHSnuHXcOXtJcfqIAOp6mtusgnKASFGp10+tOXU2XpVWeD30uvhntM2HZi8LBNlzuBJOnY6+DOlajG4h1G0qii2mURLGROs7Lm+seauuAcBCJexCMRbyHKCwdHjYI5M+RM6GidEu5Fw+YqzA5oJbNHqB1EbARUZZ8kkcE4NY/YlOIbpqWZ7mZgJBIKodSNh+tcy/EbjyDFItq2jrbzCbhdjDMHy6ER58+qu5YrCi0ls3YItnNr3bWCdN9Sa5Z+KfDDjn69q0EuIqCAQTezaTIj90Lr7R3p+Kz5fYlR+EeBe7igwLqhymN1Yo63CCf7uXQ7+r519AxXMfw+4S+Hxtq2omymFJLQf7diuYztqCT/mFdRIrXvlh5OabikinIpIpaZ6BFJFHFeilojAFKBSgUtQT1epaWmAkVjedMOMjaxpWzY1z38R+IBLbawToNe5pztWPbjN3gRudW+GVkS6LZGaGkqXLR2UKDr5qxsYRMwW2o0IABUgsZAKyRqZ3mk6JUKApVGIZyzaPBPqjaJ+f2ipVrH3nhjdK6+kDKEUIJEDXue/k1tbXWi8z8vqhX0srtrAGXTaYPadtp3FZK/hnsXQGEEEH+jXWeA4W66G9fxFu6zlWIINy5CyohgpygayBvpWc/ELCB7q5DmMhQxTJMx9/+KjHPnVGt1AOLz2vydGAOo+Ke32qh4rduXkR3lnEo0yW02/StJz5ywOGNbW3cDggMxBDFWIEo0bayR7H2qkwl5yVVVm4+iqBB+dVjZZuDKeqb5d4Q9+8noZUUhrjgHRAfU2veJrseMu4dbz5MotOSF3+EiAVJ18nWvXOEg4e1bu+h1tILhRiAzLrJE6nafJFRsfdPTGWz1BIBJEqOw+RMVhnn8qJEe0xRiUbVdRB7dq2HD+bLluxmb8zf4jLgxsD3+vmsRmuFMyW0t6aC4xUEbyD3n3phsbeWwyNaKkHMHDqyyYAywZMD/eg7NpvEuLPijlcNm0XKVOmvke+81a8B5ltYOwMO9q6sZyz/ABqXkkELMgRAp7k/AoLLXmJuPkYkToPA9zpvRW8XhTi5vBFGW43rOhZEJGn7x02jtUTVvxFsvCu5o40pS01oFW1YswClgRtG8QO+9YnjwBi5bgo4zATMdip+RkVc8VwV/HlRaXKGAYkg6aAHQbazv5FRLnLVywjI8gkyCQJzaDRR21G5Na46k/2JNcKfgOFuu1zIHIRDcfKWAVVgSQCN9BXW+XMJhsNgkfFW0vX8QpYpC3X6TTCkxsVOs7lo1islw3gAQ3WNxLapbZzmJ9eXa2vkEx2o/wBhu9MMULKYYQCRDAtmaP8AC2nsfFO5SnZxwt+McdfFB0HotAQsQAojdBIGYbFjoBOomKjci8xjD3haysbbMBM5irbTJ7RoTptMCSKrTg3uGCCBELrqB3OXQGft/Or6xyoy2i6AbawwZoO8gGAI/nWds1otT2tucOd8OB0yHJnTQAN48yK55xXm5Oq1u2923bOUEMq3VRxGZ1KvK6gaLp7TRZEtC5+WDcj0HfsQUIuEhZk6qPYg9slzHgrdq6ejm6TapmJLAQCQSVEwWKzGpQ1rhhL2rDGbfSPJnClsYe3lu9YMikXJkMp9QaRvM/pV+RXz1yb+Il/h6WLbxcw+YgoR6lQsSSj+ZzGDI7abj6AweJW7bS4hlHUMp8qwkGtJNcObPHVpyKSKOKEilpACKSjIpIpaIwBS16lrJL1er1MY7FC2hZuwphl+euZXwlpii7CuNrxp8SwvYo5lOYIvYE+kMOxI1I86CnvxL5t/arht25ygwff2qq4iAtm3bEqVKszE6BYMiImSSD9K0xx1HT48NRZcc4m+IZJFu3ZQZbdq2DABIAXXVmJAk0zh+GPfvW0hwgOV2APTUE6tcIHpHfTx9ak8uOLjW7q2QemwGXSSojWJ3hhqJ7V2bAYMYfCJhRctriWKvc0mWfO5DRqVhHWT+6sd6Vvx6aK7jOAw+Aw9i3bVcsKGgZmIjW4rnYiCRIg6+KwX4l2SbKPaUskB8+25IGk6EZTPvXTePcLW8tu7evFwWChYKIAxCkopOb6k9/FYvFYf/wBOLTtEm5cCAH0oxkIZJg94kxNY7+2x1y49Y404GS9Ny2QRBOqyZlT5n71r/wAOLuFS6927cHUEdNWXbsD9KgvyO168tuw0M50DAkeS0jUD6bkU/wAC5cu2LTXiisrHIGDBspUwZUa7x9q2yuOtDVre8cxbFQ6aozm2WEH1wGjQyNDMkAVG4dzFdwwcWQuZhlLN6iPECcpMk7iqLD9QFSVyqTBOuUka79jBqbh7PckCZj51l8ZDSMTjrKpbBGd8k3DOXK3jXyBOmlQrGOQgFCQpOnqEaazp/tU7BXVOGVHtqGL9bPr1FbQD1DfTWDtNO2sBbtpKorknNoIm5sGCyACe8RM0cQvaWcclrILAy2rljqNOgBzlS3zzGI9qiWcHbvXGVY6xHTLTmYEkAwfET+lUXNF64b9i0ihdVuFQFAHrzZQI+HaB7mtFxPDC4pe1aZB8TPOSWkEqHidvJ1JGmlTrX/TTGN/CvbWywlZDFho2aND7CJqbzFxzOqJZKPdLLnDpmCgySYOh1CxvtVhyXy+LwF26CAAoABADkD42jWSInXXc6mpXPfD7Fi2l1bSq5uRmAiSVJ1jfaiePf2/C43pg+Y8BdS7aUksXjKsagkwRAOp2+9XXEuLItnDdS6pxJ6QFlAFuFbhClnZ0OViWMkwBI37h/wCQ65QNBuFlYARmDp6lAYkQdD7Ed+9e4qoLvfawBibNtWGYMSxtS6hXBgFmAU+mIfeRRjd9nb6TWcX7dsMPUHKqGURMkZWgkNKsNQNWJ01rJcv8f/Zbj27t24txXZChdiAVYqR40I7jWPJqRh+cr2HweINqylq6GVmVs7qA/qUrLAzKnSfGm1YfjmJBvftKhbgxH5zfDKPcJLowA7ENB7x3rTDx9ypvTo3E7Nq+M9vZvUBpmEmDPtIrOcS4I2LS3ZtJmxC3IkFYNsz39iR3j/Sv4Lx65mj0gAqCMo2Ij3mfbfWtxjmsWPU2YPo5W0GYqddDMfCe87g70ucLo5a5DzVae3cNllKi0enB9p1P+IhmHz9q+ivwe4k+I4VYe4SzA3EJJkkLcbL9hA+lctcW8ZjLQY37juSoa7aVFyojsV1OYkAHXz+ncuWcMtvDqFEAkn/8z+lbfLdkZZLOkNFFJVIDFJFHFLFLRaRK9Xq9WLMorN894jJhnOux/lWkrmH4zcZv2rQRE9DaF4mKfd0vCbrkfBcEbxvXFAZ0KuATBIJaY8mcu/8ArVry7gWvsz3wwHUAf05nUHRW6e5Ag7eDWY4bj3sXBctnUSCDqGB3UjuDWuwvExeYXrUB4yuhO4nx2/4rXLbqPY11sYkLYuktbKwyAlS24YSBHbTXvWv4NxQ3nv3XyjFXHR85IVVVCsW1LEZQQCDrBBM71F4Vg7b5muoCsLBJkgntI8U5jeEyc1oyNZHfX7SP61rHLKdFtacb/EKy2It2cOrG8pcNccFVJZcmiDR9AN9PY1jOLcwxiHRLbRAKgFrsRoczEAkAgn6gTR8U4ccylFB9YlmJN1SSJg+DAjvuJpvH8VtW2uECXYzm3A30P3pyT0bT8Bw1sWWuXXHUfZkIfINRqAZQ+xistxL/ANOLmpgyuh+KdRoDpv3rNWuMlb2dDlbUFhuR413HttU/Gv1FW6AeqzQ59OQxBVhpoRr7RFO+PVGGXLoHBn6SC3cRbxyAHMICsYzRG/eqGxfNrq3tH6d5ALTfFczMfSh2Ebme0xVtwbFFEL3GF5isn0ZQsf3leCfp9KqLJdlvI5Nu27q5gggMuoLSBtPY1njxbs+G94LzDhb9p7l+xZtsonphQ109oygayYAgnemuG4yxda5Nnp3GA6KA6K0bsRsZInSIFZXheEs4Znvm8Q5GXLOjJInXaAe2+m9WvBsapxFstMMoykiBm7gEabzE+e1TlJ6TJpZYPhqNeJu2WZQcubNARtYEkTsNP6hjiHDTke1byMoKvKnMw1ymVGiiCPGxouIcWNvI+YFS7BZAYL/EYbQad99fpXsLjr1q6LjoMj2GuZygIVsuZZC/CrZQNTrI2NRz2c29ydx18G/SumbDmQTJKGdSP7u+gG8e9bPiPH8DdtMt64htEeouGVBroCxEK31BrmvNnMmHDottGzXFS4WBAVQ4zjSDJgjQbzrrU/AZSgZSHkDQTlBnvI1gjT3gjzWszyk5gsl5TL2FsrcBwlzOpEqfEHYGACDMg94+Rp8YsqHzKXLCAO7MdAAew317VEuYlLOVzm6jMJOhUrs25B3I+XvUrBQN5DnYMRl0/d0MgeP+ayvN2VqlMICrWwxH1A3012G+tR7mORierYEmBmQ5TpEenZthvpppFaTEW7jZQVzLpkBkLmGgDbkA+fZpqvx3ALi3C7BSgLeiCdDIEnNAiR9qrcE5YnEcEwtm4l61ccEMLgtgCAdQAe4gwY1G8HWAy2MxV9iDevMWOwdtYHgHXQfpVnxKwXacuU5QYMD0mYafH+9O8N4JcuEC2hb32A99Y0+cCtplxyd1C8stfS8rOGgFWm5mGuu5Y7EZvnE612zgzhrQI1EmPlM1kOXuRgoLXXY5lysFOVSpIJWYlgSFOkDTc1t8HhktW1t21CoihVUbBRoAKrCbu2VstO16lpDWqSV6vV6kSJSikr1YMhVSc0cBGLtMkkEgirqlpnOHylzLy5dwd1kuKwE+liNCKhYC90yTEgqRvBHhhIIke9fUXM3LlrG2jbuASdmjUHsa4lzF+GmLwpZlTrWhrmt6kD3Xf7VpM/11YZzJo+V79m/aXps3UW2FKMxAjWYG0ST8qsVR1O2WN5+ntrXOeWbly1dEWGvqDLW8hYg/xLocrdp+lbbHcfxKqGPDcQqz8TBx6fP9nvWOePPAssqt5ru3HE2hBH7uxY+/ue1c2xWKd5kGTv8Af4dq6JxjmlXUG09wn+B0XKPbeZ+U/Oqlcal747UXtlKn0PsIYHY6CDWmFuM6PW4whtt3/r/at5yHhuq8s4ViQFYkFSTKsSTtoaTH4XC9QG8sFYDIhPqIEeqJymd4+1TMJbuPazYbbMFNsAAFR+6NJj20+VPPLcKY6dFxvAERCf2lQoWYZQPhkz6STsd9ZrI4PEPeYoltbhAO0gwsA6HeZ7VK/wDGsqFrr9NUViYfMQgHsNDE6a7is5h+Jpg8SHcW7hMFcwZ1UNr1FHcx57E+Kxxx2qJPEAmZoDaINAumYmCD7QB6oNV+CuTctKDfS3nBuBCRbEdzJykHTSrrDWme5nvEhbcaAagEk5dBqAWj6x2qTxfFWbYXL8T+PUFGwDTsdzA1805fR03iOKlLIF5sxz5EZVGUKAoAJj/D4Os1UcU5oLnoYfM+YqDCMtsuSPUTr6QZP+U1ouG4TMiXcRcW3ZfMh3Z9Br+Wo21XXsWG1WGB5YCsMgW1bBiXaS0KQuraKTHgkSZ8Ut44lUXgPIoxVq4XcZbahAw9QLqgDAa6Abz7/aHyuL2E61yScmeynpL5pG6gGSVOUn5iptrF3MO7oWBtuQQsnc7aLJ1EA/T6WuDwYtKtxFBeMuZyYMsXDBZhSCzGYn1Uss9BScUe5dw4LrkdVM5hBIEMGUb9hp4M+Kl8P4cxtoeuGFyCojqNlOsSIAjXsRA+dSb1w+m2oZ7l09Rz03uFhOkZBpEAb6BR5pzjCcSsw9nDsbYBdw2UxLMQFytn0BG4nTalN2cCpHDzbtYwJfvpkFtipY5QHLr6SzKsmM3kfKtVxjiNu1ZuMkM62i6qsFiSpKae+9c44PzJYe4LmIRxe+EZVLqO2i6/ymT33rSB7tz028JccETJshF103u5ZI8xRrnpGU5Y3h65guYMCqAl2jUlgmQn3kSPY10Tk/h7OeqRlticoHc+T/PSO1WGB5ZEIXhACGNtANwZALxt5gD5xvolUAQNBWuPjtu6Vy29XqWkrdL1JSikNBEr1epKRIlLQA0U1zshCloaWmYhRCvKhoukauSqkpVrzUNeBphn+NclYPEyWtBXP76SpnyY0P1qh4J+FVi2xbEOb2uiiUWPeNSfrW/opo1FzOzjbn3NH4YWr2Q4QJYMwwObKV8ga6/aqDEfhBfRgbV6zcAhouB0lgZiFzeN5rsINFTmKpnXI8dZxmDtsb+Fuv5ey4uoR7+oNbH+WKocLxSxe/MFqznnKUZYvBTuywPVp4PzrvRFZ3jHI+DxLBmtZH3zWvyyT5MaE+8TUXxz0qZfrmoxtnsWBI9SlGzRvBgEeTv2qdwgWXD3EQXYZF6Rt72pWXBymIYkabAn3rQcW/DFLgHSxV9WG5uMboP2KxTFn8OsSnw47t/8I7dviqP41/KIOLxrG456dvJuoJMooE5MykAayP3hEDtTXWVJsXGfIAX9bz+Zk+ICZbc+RodoFX/BeRLqMTiMSXT+BFC5vmSJH0+9Xjcm4EtmOHUt5JYz8wTBonitTcoyvL3A3v3OqBlGdgXMZMmRQAgGh102HwmdxOg4dykyXzcuYhriaxbyhQJ+R9h71p7aBQAoAAEAAQAPAFFWk8U9puVCiACAIFFXq9WqUYYC1n6nTt5/48i5/wD7RNSa9XqNB6vUleoBaQ0lJQRZr1JNemkRDSV4mhpEhKaMGmmoxXMyGDRqabFFTlOHhfNELxpilWr+VVunWNCDXjXqZimloKIUwIUQNCKUVSoOa9NDRVRvTXhQ16kNimlBoRRCmC16kNepmWkmloB3oAq9SCloBK9XqWkQJr0140NJNLNJNJXqRPTSTXhSGk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1032" name="Picture 8" descr="http://xn--kame-y2a.eu/images/pyrit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645024"/>
            <a:ext cx="3888432" cy="2912790"/>
          </a:xfrm>
          <a:prstGeom prst="rect">
            <a:avLst/>
          </a:prstGeom>
          <a:noFill/>
        </p:spPr>
      </p:pic>
      <p:pic>
        <p:nvPicPr>
          <p:cNvPr id="1034" name="Picture 10" descr="http://www.1sg.sk/www/data/01/projekty/2013_2014/vikings/ropa_buducnosti/IMAGES/ropa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501008"/>
            <a:ext cx="3066014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 . procesy ovplyvňujúce  ŽP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Prírodné – prírodné katastrofy, sopečná činnosť</a:t>
            </a:r>
          </a:p>
          <a:p>
            <a:r>
              <a:rPr lang="sk-SK" sz="2000" dirty="0" smtClean="0"/>
              <a:t>Antropogénne – činnosťou človeka</a:t>
            </a:r>
          </a:p>
          <a:p>
            <a:r>
              <a:rPr lang="sk-SK" sz="2000" dirty="0" smtClean="0"/>
              <a:t>Spaľovanie : hnedého uhlia – SO2</a:t>
            </a:r>
          </a:p>
          <a:p>
            <a:r>
              <a:rPr lang="sk-SK" sz="2000" dirty="0" smtClean="0"/>
              <a:t>                       benzínu a nafty – uhľovodíky , zlúčeniny Pb, Co, oxidy N - NOx</a:t>
            </a:r>
            <a:endParaRPr lang="sk-SK" sz="2000" dirty="0"/>
          </a:p>
        </p:txBody>
      </p:sp>
      <p:pic>
        <p:nvPicPr>
          <p:cNvPr id="22530" name="Picture 2" descr="http://img.pauzicka.zoznam.sk/pictures/Sopka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3312368" cy="2880320"/>
          </a:xfrm>
          <a:prstGeom prst="rect">
            <a:avLst/>
          </a:prstGeom>
          <a:noFill/>
        </p:spPr>
      </p:pic>
      <p:pic>
        <p:nvPicPr>
          <p:cNvPr id="22532" name="Picture 4" descr="http://ipravda.sk/res/2012/09/09/thumbs/128340-benzin-nafta-paliva-clan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17032"/>
            <a:ext cx="4476750" cy="2776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Znečistenie ovzdušia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 smtClean="0"/>
              <a:t>EXHALÁTY – popolček, sadze </a:t>
            </a:r>
          </a:p>
          <a:p>
            <a:r>
              <a:rPr lang="sk-SK" dirty="0" smtClean="0"/>
              <a:t>Plynné – NH3 , Nox, Sox , H2S , Co , ozón , peroxidy , zlúčeniny halogénov</a:t>
            </a:r>
          </a:p>
          <a:p>
            <a:r>
              <a:rPr lang="sk-SK" dirty="0" smtClean="0"/>
              <a:t>Kvapalné – priemyselné , odpadové vody , chladiace vody</a:t>
            </a:r>
          </a:p>
          <a:p>
            <a:r>
              <a:rPr lang="sk-SK" dirty="0" smtClean="0"/>
              <a:t>Pri výrobe HNO3 – červenohnedé oxidy N</a:t>
            </a:r>
          </a:p>
          <a:p>
            <a:r>
              <a:rPr lang="sk-SK" dirty="0" smtClean="0"/>
              <a:t>Pri výrobe H2SO4 – SO2, SO3 kt. sa nezachytáva na absorpčnom filtri a hmla H2SO4</a:t>
            </a:r>
          </a:p>
          <a:p>
            <a:r>
              <a:rPr lang="sk-SK" dirty="0" smtClean="0"/>
              <a:t>Pri výrobe HCl – znečistenie vody HCl</a:t>
            </a:r>
          </a:p>
          <a:p>
            <a:r>
              <a:rPr lang="sk-SK" dirty="0" smtClean="0"/>
              <a:t>Pri výrobe NaOH – elektrolýzou uniká CO2 do ovzdušia , pary Hg a chladiace vody obsahujú NaCl , Cl</a:t>
            </a:r>
          </a:p>
          <a:p>
            <a:r>
              <a:rPr lang="sk-SK" dirty="0" smtClean="0"/>
              <a:t>Pri výrobe sódy sa zasoľujú vody</a:t>
            </a:r>
          </a:p>
          <a:p>
            <a:r>
              <a:rPr lang="sk-SK" dirty="0" smtClean="0"/>
              <a:t>SMOG – fotochemický al. oxidačný smog – z energetiky, dopravy a chem. výroby </a:t>
            </a:r>
          </a:p>
          <a:p>
            <a:r>
              <a:rPr lang="sk-SK" dirty="0" smtClean="0"/>
              <a:t>Exhaláty v ovzduší vplyvom  sl. žiarenia sa menia – výsledkom sú org. Peroxidy , radikály , alkyly , formyly  , ozón , PAN = peroxiacylnitrát</a:t>
            </a:r>
          </a:p>
          <a:p>
            <a:r>
              <a:rPr lang="sk-SK" dirty="0" smtClean="0"/>
              <a:t>   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Následky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Narušenie ozónovej vrstvy – freóny, chlorované liferyty ... O3</a:t>
            </a:r>
          </a:p>
          <a:p>
            <a:r>
              <a:rPr lang="sk-SK" sz="2000" dirty="0" smtClean="0"/>
              <a:t>Skleníkový efekt – globálne otepľovanie – skl. Plyny – CH4 , Co2 ,O3 N2O, vod. para </a:t>
            </a:r>
            <a:endParaRPr lang="sk-SK" sz="2000" dirty="0"/>
          </a:p>
        </p:txBody>
      </p:sp>
      <p:pic>
        <p:nvPicPr>
          <p:cNvPr id="23554" name="Picture 2" descr="http://media0.mistecko.cz/images/media0:50f8825429bb6.jpg/images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2736304" cy="2976736"/>
          </a:xfrm>
          <a:prstGeom prst="rect">
            <a:avLst/>
          </a:prstGeom>
          <a:noFill/>
        </p:spPr>
      </p:pic>
      <p:pic>
        <p:nvPicPr>
          <p:cNvPr id="23556" name="Picture 4" descr="http://img.ceskatelevize.cz/program/porady/10315081586/foto09/212411058140018/11936_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80928"/>
            <a:ext cx="5328592" cy="3663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735</Words>
  <Application>Microsoft Office PowerPoint</Application>
  <PresentationFormat>Prezentácia na obrazovke (4:3)</PresentationFormat>
  <Paragraphs>86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Prezentácia o Chémií </vt:lpstr>
      <vt:lpstr>Chémia</vt:lpstr>
      <vt:lpstr>Chemická výroba</vt:lpstr>
      <vt:lpstr>Chemický priemysel</vt:lpstr>
      <vt:lpstr>Chemické suroviny</vt:lpstr>
      <vt:lpstr>Dovoz surovín</vt:lpstr>
      <vt:lpstr>Ch . procesy ovplyvňujúce  ŽP</vt:lpstr>
      <vt:lpstr>Znečistenie ovzdušia</vt:lpstr>
      <vt:lpstr>Následky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o Chémií</dc:title>
  <dc:creator>Miro</dc:creator>
  <cp:lastModifiedBy>Gymgl</cp:lastModifiedBy>
  <cp:revision>16</cp:revision>
  <dcterms:created xsi:type="dcterms:W3CDTF">2015-01-11T13:12:29Z</dcterms:created>
  <dcterms:modified xsi:type="dcterms:W3CDTF">2015-01-11T19:02:13Z</dcterms:modified>
</cp:coreProperties>
</file>